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1"/>
  </p:sldMasterIdLst>
  <p:notesMasterIdLst>
    <p:notesMasterId r:id="rId286"/>
  </p:notesMasterIdLst>
  <p:handoutMasterIdLst>
    <p:handoutMasterId r:id="rId287"/>
  </p:handoutMasterIdLst>
  <p:sldIdLst>
    <p:sldId id="1577" r:id="rId2"/>
    <p:sldId id="1578" r:id="rId3"/>
    <p:sldId id="1579" r:id="rId4"/>
    <p:sldId id="1580" r:id="rId5"/>
    <p:sldId id="1637" r:id="rId6"/>
    <p:sldId id="1638" r:id="rId7"/>
    <p:sldId id="1581" r:id="rId8"/>
    <p:sldId id="1582" r:id="rId9"/>
    <p:sldId id="1583" r:id="rId10"/>
    <p:sldId id="1639" r:id="rId11"/>
    <p:sldId id="1584" r:id="rId12"/>
    <p:sldId id="1585" r:id="rId13"/>
    <p:sldId id="1586" r:id="rId14"/>
    <p:sldId id="1587" r:id="rId15"/>
    <p:sldId id="1588" r:id="rId16"/>
    <p:sldId id="1589" r:id="rId17"/>
    <p:sldId id="1590" r:id="rId18"/>
    <p:sldId id="1591" r:id="rId19"/>
    <p:sldId id="1592" r:id="rId20"/>
    <p:sldId id="1593" r:id="rId21"/>
    <p:sldId id="1594" r:id="rId22"/>
    <p:sldId id="1595" r:id="rId23"/>
    <p:sldId id="1596" r:id="rId24"/>
    <p:sldId id="1597" r:id="rId25"/>
    <p:sldId id="1598" r:id="rId26"/>
    <p:sldId id="1599" r:id="rId27"/>
    <p:sldId id="1771" r:id="rId28"/>
    <p:sldId id="1601" r:id="rId29"/>
    <p:sldId id="1602" r:id="rId30"/>
    <p:sldId id="1603" r:id="rId31"/>
    <p:sldId id="1605" r:id="rId32"/>
    <p:sldId id="1606" r:id="rId33"/>
    <p:sldId id="1607" r:id="rId34"/>
    <p:sldId id="1608" r:id="rId35"/>
    <p:sldId id="1609" r:id="rId36"/>
    <p:sldId id="1610" r:id="rId37"/>
    <p:sldId id="1611" r:id="rId38"/>
    <p:sldId id="1612" r:id="rId39"/>
    <p:sldId id="1613" r:id="rId40"/>
    <p:sldId id="1614" r:id="rId41"/>
    <p:sldId id="1615" r:id="rId42"/>
    <p:sldId id="1616" r:id="rId43"/>
    <p:sldId id="1617" r:id="rId44"/>
    <p:sldId id="1618" r:id="rId45"/>
    <p:sldId id="1619" r:id="rId46"/>
    <p:sldId id="1620" r:id="rId47"/>
    <p:sldId id="1621" r:id="rId48"/>
    <p:sldId id="1622" r:id="rId49"/>
    <p:sldId id="1623" r:id="rId50"/>
    <p:sldId id="1640" r:id="rId51"/>
    <p:sldId id="1641" r:id="rId52"/>
    <p:sldId id="1642" r:id="rId53"/>
    <p:sldId id="1526" r:id="rId54"/>
    <p:sldId id="1531" r:id="rId55"/>
    <p:sldId id="1534" r:id="rId56"/>
    <p:sldId id="1535" r:id="rId57"/>
    <p:sldId id="1345" r:id="rId58"/>
    <p:sldId id="1347" r:id="rId59"/>
    <p:sldId id="1346" r:id="rId60"/>
    <p:sldId id="1348" r:id="rId61"/>
    <p:sldId id="1349" r:id="rId62"/>
    <p:sldId id="1350" r:id="rId63"/>
    <p:sldId id="1351" r:id="rId64"/>
    <p:sldId id="1352" r:id="rId65"/>
    <p:sldId id="1353" r:id="rId66"/>
    <p:sldId id="1423" r:id="rId67"/>
    <p:sldId id="1355" r:id="rId68"/>
    <p:sldId id="1422" r:id="rId69"/>
    <p:sldId id="1358" r:id="rId70"/>
    <p:sldId id="1359" r:id="rId71"/>
    <p:sldId id="1360" r:id="rId72"/>
    <p:sldId id="1357" r:id="rId73"/>
    <p:sldId id="1361" r:id="rId74"/>
    <p:sldId id="1362" r:id="rId75"/>
    <p:sldId id="1363" r:id="rId76"/>
    <p:sldId id="1364" r:id="rId77"/>
    <p:sldId id="1365" r:id="rId78"/>
    <p:sldId id="1366" r:id="rId79"/>
    <p:sldId id="1367" r:id="rId80"/>
    <p:sldId id="1368" r:id="rId81"/>
    <p:sldId id="1369" r:id="rId82"/>
    <p:sldId id="1370" r:id="rId83"/>
    <p:sldId id="1371" r:id="rId84"/>
    <p:sldId id="1440" r:id="rId85"/>
    <p:sldId id="1441" r:id="rId86"/>
    <p:sldId id="1442" r:id="rId87"/>
    <p:sldId id="1443" r:id="rId88"/>
    <p:sldId id="1424" r:id="rId89"/>
    <p:sldId id="1444" r:id="rId90"/>
    <p:sldId id="1372" r:id="rId91"/>
    <p:sldId id="1425" r:id="rId92"/>
    <p:sldId id="1426" r:id="rId93"/>
    <p:sldId id="1374" r:id="rId94"/>
    <p:sldId id="1375" r:id="rId95"/>
    <p:sldId id="1376" r:id="rId96"/>
    <p:sldId id="1427" r:id="rId97"/>
    <p:sldId id="1378" r:id="rId98"/>
    <p:sldId id="1428" r:id="rId99"/>
    <p:sldId id="1380" r:id="rId100"/>
    <p:sldId id="1381" r:id="rId101"/>
    <p:sldId id="1382" r:id="rId102"/>
    <p:sldId id="1383" r:id="rId103"/>
    <p:sldId id="1384" r:id="rId104"/>
    <p:sldId id="1385" r:id="rId105"/>
    <p:sldId id="1386" r:id="rId106"/>
    <p:sldId id="1387" r:id="rId107"/>
    <p:sldId id="1388" r:id="rId108"/>
    <p:sldId id="1389" r:id="rId109"/>
    <p:sldId id="1390" r:id="rId110"/>
    <p:sldId id="1391" r:id="rId111"/>
    <p:sldId id="1429" r:id="rId112"/>
    <p:sldId id="1392" r:id="rId113"/>
    <p:sldId id="1393" r:id="rId114"/>
    <p:sldId id="1394" r:id="rId115"/>
    <p:sldId id="1396" r:id="rId116"/>
    <p:sldId id="1398" r:id="rId117"/>
    <p:sldId id="1401" r:id="rId118"/>
    <p:sldId id="1402" r:id="rId119"/>
    <p:sldId id="1403" r:id="rId120"/>
    <p:sldId id="1430" r:id="rId121"/>
    <p:sldId id="1437" r:id="rId122"/>
    <p:sldId id="1438" r:id="rId123"/>
    <p:sldId id="1439" r:id="rId124"/>
    <p:sldId id="1451" r:id="rId125"/>
    <p:sldId id="1452" r:id="rId126"/>
    <p:sldId id="1453" r:id="rId127"/>
    <p:sldId id="1454" r:id="rId128"/>
    <p:sldId id="1455" r:id="rId129"/>
    <p:sldId id="1456" r:id="rId130"/>
    <p:sldId id="1457" r:id="rId131"/>
    <p:sldId id="1458" r:id="rId132"/>
    <p:sldId id="1459" r:id="rId133"/>
    <p:sldId id="1460" r:id="rId134"/>
    <p:sldId id="1461" r:id="rId135"/>
    <p:sldId id="1492" r:id="rId136"/>
    <p:sldId id="1465" r:id="rId137"/>
    <p:sldId id="1466" r:id="rId138"/>
    <p:sldId id="1467" r:id="rId139"/>
    <p:sldId id="1470" r:id="rId140"/>
    <p:sldId id="1471" r:id="rId141"/>
    <p:sldId id="1472" r:id="rId142"/>
    <p:sldId id="1473" r:id="rId143"/>
    <p:sldId id="1474" r:id="rId144"/>
    <p:sldId id="1475" r:id="rId145"/>
    <p:sldId id="1476" r:id="rId146"/>
    <p:sldId id="1477" r:id="rId147"/>
    <p:sldId id="1478" r:id="rId148"/>
    <p:sldId id="1479" r:id="rId149"/>
    <p:sldId id="1480" r:id="rId150"/>
    <p:sldId id="1483" r:id="rId151"/>
    <p:sldId id="1484" r:id="rId152"/>
    <p:sldId id="1485" r:id="rId153"/>
    <p:sldId id="1486" r:id="rId154"/>
    <p:sldId id="1407" r:id="rId155"/>
    <p:sldId id="1408" r:id="rId156"/>
    <p:sldId id="1409" r:id="rId157"/>
    <p:sldId id="1410" r:id="rId158"/>
    <p:sldId id="1495" r:id="rId159"/>
    <p:sldId id="1496" r:id="rId160"/>
    <p:sldId id="1412" r:id="rId161"/>
    <p:sldId id="1413" r:id="rId162"/>
    <p:sldId id="1414" r:id="rId163"/>
    <p:sldId id="1415" r:id="rId164"/>
    <p:sldId id="1772" r:id="rId165"/>
    <p:sldId id="1416" r:id="rId166"/>
    <p:sldId id="1417" r:id="rId167"/>
    <p:sldId id="1418" r:id="rId168"/>
    <p:sldId id="1419" r:id="rId169"/>
    <p:sldId id="1644" r:id="rId170"/>
    <p:sldId id="1645" r:id="rId171"/>
    <p:sldId id="1646" r:id="rId172"/>
    <p:sldId id="1647" r:id="rId173"/>
    <p:sldId id="1648" r:id="rId174"/>
    <p:sldId id="1649" r:id="rId175"/>
    <p:sldId id="1650" r:id="rId176"/>
    <p:sldId id="1651" r:id="rId177"/>
    <p:sldId id="1652" r:id="rId178"/>
    <p:sldId id="1653" r:id="rId179"/>
    <p:sldId id="1654" r:id="rId180"/>
    <p:sldId id="1655" r:id="rId181"/>
    <p:sldId id="1657" r:id="rId182"/>
    <p:sldId id="1658" r:id="rId183"/>
    <p:sldId id="1660" r:id="rId184"/>
    <p:sldId id="1661" r:id="rId185"/>
    <p:sldId id="1662" r:id="rId186"/>
    <p:sldId id="1663" r:id="rId187"/>
    <p:sldId id="1664" r:id="rId188"/>
    <p:sldId id="1665" r:id="rId189"/>
    <p:sldId id="1666" r:id="rId190"/>
    <p:sldId id="1667" r:id="rId191"/>
    <p:sldId id="1668" r:id="rId192"/>
    <p:sldId id="1669" r:id="rId193"/>
    <p:sldId id="1670" r:id="rId194"/>
    <p:sldId id="1671" r:id="rId195"/>
    <p:sldId id="1672" r:id="rId196"/>
    <p:sldId id="1673" r:id="rId197"/>
    <p:sldId id="1674" r:id="rId198"/>
    <p:sldId id="1675" r:id="rId199"/>
    <p:sldId id="1676" r:id="rId200"/>
    <p:sldId id="1677" r:id="rId201"/>
    <p:sldId id="1678" r:id="rId202"/>
    <p:sldId id="1679" r:id="rId203"/>
    <p:sldId id="1680" r:id="rId204"/>
    <p:sldId id="1681" r:id="rId205"/>
    <p:sldId id="1682" r:id="rId206"/>
    <p:sldId id="1683" r:id="rId207"/>
    <p:sldId id="1684" r:id="rId208"/>
    <p:sldId id="1685" r:id="rId209"/>
    <p:sldId id="1686" r:id="rId210"/>
    <p:sldId id="1687" r:id="rId211"/>
    <p:sldId id="1688" r:id="rId212"/>
    <p:sldId id="1689" r:id="rId213"/>
    <p:sldId id="1690" r:id="rId214"/>
    <p:sldId id="1691" r:id="rId215"/>
    <p:sldId id="1692" r:id="rId216"/>
    <p:sldId id="1693" r:id="rId217"/>
    <p:sldId id="1694" r:id="rId218"/>
    <p:sldId id="1695" r:id="rId219"/>
    <p:sldId id="1696" r:id="rId220"/>
    <p:sldId id="1697" r:id="rId221"/>
    <p:sldId id="1699" r:id="rId222"/>
    <p:sldId id="1700" r:id="rId223"/>
    <p:sldId id="1701" r:id="rId224"/>
    <p:sldId id="1702" r:id="rId225"/>
    <p:sldId id="1703" r:id="rId226"/>
    <p:sldId id="1704" r:id="rId227"/>
    <p:sldId id="1705" r:id="rId228"/>
    <p:sldId id="1706" r:id="rId229"/>
    <p:sldId id="1707" r:id="rId230"/>
    <p:sldId id="1708" r:id="rId231"/>
    <p:sldId id="1709" r:id="rId232"/>
    <p:sldId id="1710" r:id="rId233"/>
    <p:sldId id="1711" r:id="rId234"/>
    <p:sldId id="1712" r:id="rId235"/>
    <p:sldId id="1713" r:id="rId236"/>
    <p:sldId id="1714" r:id="rId237"/>
    <p:sldId id="1715" r:id="rId238"/>
    <p:sldId id="1716" r:id="rId239"/>
    <p:sldId id="1718" r:id="rId240"/>
    <p:sldId id="1720" r:id="rId241"/>
    <p:sldId id="1721" r:id="rId242"/>
    <p:sldId id="1722" r:id="rId243"/>
    <p:sldId id="1723" r:id="rId244"/>
    <p:sldId id="1725" r:id="rId245"/>
    <p:sldId id="1726" r:id="rId246"/>
    <p:sldId id="1727" r:id="rId247"/>
    <p:sldId id="1728" r:id="rId248"/>
    <p:sldId id="1729" r:id="rId249"/>
    <p:sldId id="1730" r:id="rId250"/>
    <p:sldId id="1731" r:id="rId251"/>
    <p:sldId id="1732" r:id="rId252"/>
    <p:sldId id="1733" r:id="rId253"/>
    <p:sldId id="1734" r:id="rId254"/>
    <p:sldId id="1735" r:id="rId255"/>
    <p:sldId id="1736" r:id="rId256"/>
    <p:sldId id="1737" r:id="rId257"/>
    <p:sldId id="1738" r:id="rId258"/>
    <p:sldId id="1739" r:id="rId259"/>
    <p:sldId id="1740" r:id="rId260"/>
    <p:sldId id="1741" r:id="rId261"/>
    <p:sldId id="1742" r:id="rId262"/>
    <p:sldId id="1743" r:id="rId263"/>
    <p:sldId id="1744" r:id="rId264"/>
    <p:sldId id="1745" r:id="rId265"/>
    <p:sldId id="1746" r:id="rId266"/>
    <p:sldId id="1747" r:id="rId267"/>
    <p:sldId id="1748" r:id="rId268"/>
    <p:sldId id="1749" r:id="rId269"/>
    <p:sldId id="1750" r:id="rId270"/>
    <p:sldId id="1751" r:id="rId271"/>
    <p:sldId id="1752" r:id="rId272"/>
    <p:sldId id="1753" r:id="rId273"/>
    <p:sldId id="1754" r:id="rId274"/>
    <p:sldId id="1755" r:id="rId275"/>
    <p:sldId id="1756" r:id="rId276"/>
    <p:sldId id="1757" r:id="rId277"/>
    <p:sldId id="1758" r:id="rId278"/>
    <p:sldId id="1759" r:id="rId279"/>
    <p:sldId id="1760" r:id="rId280"/>
    <p:sldId id="1761" r:id="rId281"/>
    <p:sldId id="1762" r:id="rId282"/>
    <p:sldId id="1763" r:id="rId283"/>
    <p:sldId id="1764" r:id="rId284"/>
    <p:sldId id="1765" r:id="rId285"/>
  </p:sldIdLst>
  <p:sldSz cx="9144000" cy="6858000" type="screen4x3"/>
  <p:notesSz cx="9083675" cy="6858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2F04"/>
    <a:srgbClr val="663300"/>
    <a:srgbClr val="FF9900"/>
    <a:srgbClr val="984807"/>
    <a:srgbClr val="CC6600"/>
    <a:srgbClr val="FFFF66"/>
    <a:srgbClr val="FFFF00"/>
    <a:srgbClr val="4D2403"/>
    <a:srgbClr val="4824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54" autoAdjust="0"/>
    <p:restoredTop sz="94660"/>
  </p:normalViewPr>
  <p:slideViewPr>
    <p:cSldViewPr snapToGrid="0">
      <p:cViewPr varScale="1">
        <p:scale>
          <a:sx n="66" d="100"/>
          <a:sy n="66" d="100"/>
        </p:scale>
        <p:origin x="1356"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4032"/>
    </p:cViewPr>
  </p:sorterViewPr>
  <p:notesViewPr>
    <p:cSldViewPr snapToGrid="0">
      <p:cViewPr varScale="1">
        <p:scale>
          <a:sx n="78" d="100"/>
          <a:sy n="78" d="100"/>
        </p:scale>
        <p:origin x="-1596" y="-102"/>
      </p:cViewPr>
      <p:guideLst>
        <p:guide orient="horz" pos="2160"/>
        <p:guide pos="28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268" Type="http://schemas.openxmlformats.org/officeDocument/2006/relationships/slide" Target="slides/slide267.xml"/><Relationship Id="rId289"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79" Type="http://schemas.openxmlformats.org/officeDocument/2006/relationships/slide" Target="slides/slide278.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290" Type="http://schemas.openxmlformats.org/officeDocument/2006/relationships/theme" Target="theme/theme1.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269" Type="http://schemas.openxmlformats.org/officeDocument/2006/relationships/slide" Target="slides/slide268.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280" Type="http://schemas.openxmlformats.org/officeDocument/2006/relationships/slide" Target="slides/slide279.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291" Type="http://schemas.openxmlformats.org/officeDocument/2006/relationships/tableStyles" Target="tableStyles.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slide" Target="slides/slide249.xml"/><Relationship Id="rId255" Type="http://schemas.openxmlformats.org/officeDocument/2006/relationships/slide" Target="slides/slide254.xml"/><Relationship Id="rId271" Type="http://schemas.openxmlformats.org/officeDocument/2006/relationships/slide" Target="slides/slide270.xml"/><Relationship Id="rId276" Type="http://schemas.openxmlformats.org/officeDocument/2006/relationships/slide" Target="slides/slide275.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261" Type="http://schemas.openxmlformats.org/officeDocument/2006/relationships/slide" Target="slides/slide260.xml"/><Relationship Id="rId266" Type="http://schemas.openxmlformats.org/officeDocument/2006/relationships/slide" Target="slides/slide265.xml"/><Relationship Id="rId287" Type="http://schemas.openxmlformats.org/officeDocument/2006/relationships/handoutMaster" Target="handoutMasters/handoutMaster1.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282" Type="http://schemas.openxmlformats.org/officeDocument/2006/relationships/slide" Target="slides/slide28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1" Type="http://schemas.openxmlformats.org/officeDocument/2006/relationships/slide" Target="slides/slide250.xml"/><Relationship Id="rId256" Type="http://schemas.openxmlformats.org/officeDocument/2006/relationships/slide" Target="slides/slide255.xml"/><Relationship Id="rId277" Type="http://schemas.openxmlformats.org/officeDocument/2006/relationships/slide" Target="slides/slide276.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72" Type="http://schemas.openxmlformats.org/officeDocument/2006/relationships/slide" Target="slides/slide27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262" Type="http://schemas.openxmlformats.org/officeDocument/2006/relationships/slide" Target="slides/slide261.xml"/><Relationship Id="rId283" Type="http://schemas.openxmlformats.org/officeDocument/2006/relationships/slide" Target="slides/slide282.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Sheet1!$A$1</c:f>
              <c:strCache>
                <c:ptCount val="1"/>
                <c:pt idx="0">
                  <c:v>Typical</c:v>
                </c:pt>
              </c:strCache>
            </c:strRef>
          </c:tx>
          <c:spPr>
            <a:ln w="76200">
              <a:solidFill>
                <a:srgbClr val="000099"/>
              </a:solidFill>
            </a:ln>
          </c:spPr>
          <c:marker>
            <c:symbol val="none"/>
          </c:marker>
          <c:val>
            <c:numRef>
              <c:f>Sheet1!$A$2:$A$10</c:f>
              <c:numCache>
                <c:formatCode>General</c:formatCode>
                <c:ptCount val="9"/>
                <c:pt idx="0">
                  <c:v>6</c:v>
                </c:pt>
                <c:pt idx="1">
                  <c:v>9</c:v>
                </c:pt>
                <c:pt idx="2">
                  <c:v>12</c:v>
                </c:pt>
                <c:pt idx="3">
                  <c:v>15</c:v>
                </c:pt>
                <c:pt idx="4">
                  <c:v>21</c:v>
                </c:pt>
                <c:pt idx="5">
                  <c:v>30</c:v>
                </c:pt>
                <c:pt idx="6">
                  <c:v>39</c:v>
                </c:pt>
                <c:pt idx="7">
                  <c:v>60</c:v>
                </c:pt>
                <c:pt idx="8">
                  <c:v>90</c:v>
                </c:pt>
              </c:numCache>
            </c:numRef>
          </c:val>
          <c:smooth val="0"/>
        </c:ser>
        <c:ser>
          <c:idx val="1"/>
          <c:order val="1"/>
          <c:tx>
            <c:strRef>
              <c:f>Sheet1!$B$1</c:f>
              <c:strCache>
                <c:ptCount val="1"/>
                <c:pt idx="0">
                  <c:v>Delayed</c:v>
                </c:pt>
              </c:strCache>
            </c:strRef>
          </c:tx>
          <c:spPr>
            <a:ln w="76200">
              <a:solidFill>
                <a:srgbClr val="006600"/>
              </a:solidFill>
            </a:ln>
          </c:spPr>
          <c:marker>
            <c:symbol val="none"/>
          </c:marker>
          <c:val>
            <c:numRef>
              <c:f>Sheet1!$B$2:$B$10</c:f>
              <c:numCache>
                <c:formatCode>General</c:formatCode>
                <c:ptCount val="9"/>
                <c:pt idx="0">
                  <c:v>4</c:v>
                </c:pt>
                <c:pt idx="1">
                  <c:v>6</c:v>
                </c:pt>
                <c:pt idx="2">
                  <c:v>8</c:v>
                </c:pt>
                <c:pt idx="3">
                  <c:v>10</c:v>
                </c:pt>
                <c:pt idx="4">
                  <c:v>14</c:v>
                </c:pt>
                <c:pt idx="5">
                  <c:v>20</c:v>
                </c:pt>
                <c:pt idx="6">
                  <c:v>26</c:v>
                </c:pt>
                <c:pt idx="7">
                  <c:v>40</c:v>
                </c:pt>
                <c:pt idx="8">
                  <c:v>60</c:v>
                </c:pt>
              </c:numCache>
            </c:numRef>
          </c:val>
          <c:smooth val="0"/>
        </c:ser>
        <c:dLbls>
          <c:showLegendKey val="0"/>
          <c:showVal val="0"/>
          <c:showCatName val="0"/>
          <c:showSerName val="0"/>
          <c:showPercent val="0"/>
          <c:showBubbleSize val="0"/>
        </c:dLbls>
        <c:smooth val="0"/>
        <c:axId val="373108016"/>
        <c:axId val="373110368"/>
      </c:lineChart>
      <c:catAx>
        <c:axId val="373108016"/>
        <c:scaling>
          <c:orientation val="minMax"/>
        </c:scaling>
        <c:delete val="1"/>
        <c:axPos val="b"/>
        <c:majorTickMark val="out"/>
        <c:minorTickMark val="none"/>
        <c:tickLblPos val="none"/>
        <c:crossAx val="373110368"/>
        <c:crosses val="autoZero"/>
        <c:auto val="1"/>
        <c:lblAlgn val="ctr"/>
        <c:lblOffset val="100"/>
        <c:noMultiLvlLbl val="0"/>
      </c:catAx>
      <c:valAx>
        <c:axId val="373110368"/>
        <c:scaling>
          <c:orientation val="minMax"/>
        </c:scaling>
        <c:delete val="0"/>
        <c:axPos val="l"/>
        <c:majorGridlines/>
        <c:numFmt formatCode="General" sourceLinked="1"/>
        <c:majorTickMark val="out"/>
        <c:minorTickMark val="none"/>
        <c:tickLblPos val="nextTo"/>
        <c:crossAx val="373108016"/>
        <c:crosses val="autoZero"/>
        <c:crossBetween val="between"/>
      </c:valAx>
      <c:spPr>
        <a:solidFill>
          <a:srgbClr val="FFFFFF"/>
        </a:solidFill>
      </c:spPr>
    </c:plotArea>
    <c:plotVisOnly val="1"/>
    <c:dispBlanksAs val="gap"/>
    <c:showDLblsOverMax val="0"/>
  </c:chart>
  <c:spPr>
    <a:solidFill>
      <a:srgbClr val="FFC000"/>
    </a:solidFill>
  </c:spPr>
  <c:txPr>
    <a:bodyPr/>
    <a:lstStyle/>
    <a:p>
      <a:pPr>
        <a:defRPr sz="2000" b="1"/>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3937000" cy="342900"/>
          </a:xfrm>
          <a:prstGeom prst="rect">
            <a:avLst/>
          </a:prstGeom>
          <a:noFill/>
          <a:ln w="9525">
            <a:noFill/>
            <a:miter lim="800000"/>
            <a:headEnd/>
            <a:tailEnd/>
          </a:ln>
          <a:effectLst/>
        </p:spPr>
        <p:txBody>
          <a:bodyPr vert="horz" wrap="square" lIns="91239" tIns="45620" rIns="91239" bIns="45620" numCol="1" anchor="t" anchorCtr="0" compatLnSpc="1">
            <a:prstTxWarp prst="textNoShape">
              <a:avLst/>
            </a:prstTxWarp>
          </a:bodyPr>
          <a:lstStyle>
            <a:lvl1pPr defTabSz="912500">
              <a:defRPr sz="1200"/>
            </a:lvl1pPr>
          </a:lstStyle>
          <a:p>
            <a:pPr>
              <a:defRPr/>
            </a:pPr>
            <a:r>
              <a:rPr lang="en-US"/>
              <a:t>LD Identification</a:t>
            </a:r>
          </a:p>
        </p:txBody>
      </p:sp>
      <p:sp>
        <p:nvSpPr>
          <p:cNvPr id="45059" name="Rectangle 3"/>
          <p:cNvSpPr>
            <a:spLocks noGrp="1" noChangeArrowheads="1"/>
          </p:cNvSpPr>
          <p:nvPr>
            <p:ph type="dt" sz="quarter" idx="1"/>
          </p:nvPr>
        </p:nvSpPr>
        <p:spPr bwMode="auto">
          <a:xfrm>
            <a:off x="5145088" y="0"/>
            <a:ext cx="3937000" cy="342900"/>
          </a:xfrm>
          <a:prstGeom prst="rect">
            <a:avLst/>
          </a:prstGeom>
          <a:noFill/>
          <a:ln w="9525">
            <a:noFill/>
            <a:miter lim="800000"/>
            <a:headEnd/>
            <a:tailEnd/>
          </a:ln>
          <a:effectLst/>
        </p:spPr>
        <p:txBody>
          <a:bodyPr vert="horz" wrap="square" lIns="91239" tIns="45620" rIns="91239" bIns="45620" numCol="1" anchor="t" anchorCtr="0" compatLnSpc="1">
            <a:prstTxWarp prst="textNoShape">
              <a:avLst/>
            </a:prstTxWarp>
          </a:bodyPr>
          <a:lstStyle>
            <a:lvl1pPr algn="r" defTabSz="912500">
              <a:defRPr sz="1200"/>
            </a:lvl1pPr>
          </a:lstStyle>
          <a:p>
            <a:pPr>
              <a:defRPr/>
            </a:pPr>
            <a:endParaRPr lang="en-US"/>
          </a:p>
        </p:txBody>
      </p:sp>
      <p:sp>
        <p:nvSpPr>
          <p:cNvPr id="45060" name="Rectangle 4"/>
          <p:cNvSpPr>
            <a:spLocks noGrp="1" noChangeArrowheads="1"/>
          </p:cNvSpPr>
          <p:nvPr>
            <p:ph type="ftr" sz="quarter" idx="2"/>
          </p:nvPr>
        </p:nvSpPr>
        <p:spPr bwMode="auto">
          <a:xfrm>
            <a:off x="0" y="6513513"/>
            <a:ext cx="3937000" cy="342900"/>
          </a:xfrm>
          <a:prstGeom prst="rect">
            <a:avLst/>
          </a:prstGeom>
          <a:noFill/>
          <a:ln w="9525">
            <a:noFill/>
            <a:miter lim="800000"/>
            <a:headEnd/>
            <a:tailEnd/>
          </a:ln>
          <a:effectLst/>
        </p:spPr>
        <p:txBody>
          <a:bodyPr vert="horz" wrap="square" lIns="91239" tIns="45620" rIns="91239" bIns="45620" numCol="1" anchor="b" anchorCtr="0" compatLnSpc="1">
            <a:prstTxWarp prst="textNoShape">
              <a:avLst/>
            </a:prstTxWarp>
          </a:bodyPr>
          <a:lstStyle>
            <a:lvl1pPr defTabSz="912500">
              <a:defRPr sz="1200"/>
            </a:lvl1pPr>
          </a:lstStyle>
          <a:p>
            <a:pPr>
              <a:defRPr/>
            </a:pPr>
            <a:r>
              <a:rPr lang="en-US"/>
              <a:t>McCloskey – LD Identification &amp; Cognitive Processes</a:t>
            </a:r>
          </a:p>
        </p:txBody>
      </p:sp>
      <p:sp>
        <p:nvSpPr>
          <p:cNvPr id="45061" name="Rectangle 5"/>
          <p:cNvSpPr>
            <a:spLocks noGrp="1" noChangeArrowheads="1"/>
          </p:cNvSpPr>
          <p:nvPr>
            <p:ph type="sldNum" sz="quarter" idx="3"/>
          </p:nvPr>
        </p:nvSpPr>
        <p:spPr bwMode="auto">
          <a:xfrm>
            <a:off x="5145088" y="6513513"/>
            <a:ext cx="3937000" cy="342900"/>
          </a:xfrm>
          <a:prstGeom prst="rect">
            <a:avLst/>
          </a:prstGeom>
          <a:noFill/>
          <a:ln w="9525">
            <a:noFill/>
            <a:miter lim="800000"/>
            <a:headEnd/>
            <a:tailEnd/>
          </a:ln>
          <a:effectLst/>
        </p:spPr>
        <p:txBody>
          <a:bodyPr vert="horz" wrap="square" lIns="91239" tIns="45620" rIns="91239" bIns="45620" numCol="1" anchor="b" anchorCtr="0" compatLnSpc="1">
            <a:prstTxWarp prst="textNoShape">
              <a:avLst/>
            </a:prstTxWarp>
          </a:bodyPr>
          <a:lstStyle>
            <a:lvl1pPr algn="r" defTabSz="912500">
              <a:defRPr sz="1200"/>
            </a:lvl1pPr>
          </a:lstStyle>
          <a:p>
            <a:pPr>
              <a:defRPr/>
            </a:pPr>
            <a:fld id="{A9E26FB3-3878-4D79-90B5-091A452D74D8}" type="slidenum">
              <a:rPr lang="en-US"/>
              <a:pPr>
                <a:defRPr/>
              </a:pPr>
              <a:t>‹#›</a:t>
            </a:fld>
            <a:endParaRPr lang="en-US"/>
          </a:p>
        </p:txBody>
      </p:sp>
    </p:spTree>
    <p:extLst>
      <p:ext uri="{BB962C8B-B14F-4D97-AF65-F5344CB8AC3E}">
        <p14:creationId xmlns:p14="http://schemas.microsoft.com/office/powerpoint/2010/main" val="1798956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937000" cy="342900"/>
          </a:xfrm>
          <a:prstGeom prst="rect">
            <a:avLst/>
          </a:prstGeom>
          <a:noFill/>
          <a:ln w="9525">
            <a:noFill/>
            <a:miter lim="800000"/>
            <a:headEnd/>
            <a:tailEnd/>
          </a:ln>
          <a:effectLst/>
        </p:spPr>
        <p:txBody>
          <a:bodyPr vert="horz" wrap="square" lIns="91239" tIns="45620" rIns="91239" bIns="45620" numCol="1" anchor="t" anchorCtr="0" compatLnSpc="1">
            <a:prstTxWarp prst="textNoShape">
              <a:avLst/>
            </a:prstTxWarp>
          </a:bodyPr>
          <a:lstStyle>
            <a:lvl1pPr defTabSz="912500">
              <a:defRPr sz="1200"/>
            </a:lvl1pPr>
          </a:lstStyle>
          <a:p>
            <a:pPr>
              <a:defRPr/>
            </a:pPr>
            <a:r>
              <a:rPr lang="en-US"/>
              <a:t>LD Identification</a:t>
            </a:r>
          </a:p>
        </p:txBody>
      </p:sp>
      <p:sp>
        <p:nvSpPr>
          <p:cNvPr id="43011" name="Rectangle 3"/>
          <p:cNvSpPr>
            <a:spLocks noGrp="1" noChangeArrowheads="1"/>
          </p:cNvSpPr>
          <p:nvPr>
            <p:ph type="dt" idx="1"/>
          </p:nvPr>
        </p:nvSpPr>
        <p:spPr bwMode="auto">
          <a:xfrm>
            <a:off x="5145088" y="0"/>
            <a:ext cx="3937000" cy="342900"/>
          </a:xfrm>
          <a:prstGeom prst="rect">
            <a:avLst/>
          </a:prstGeom>
          <a:noFill/>
          <a:ln w="9525">
            <a:noFill/>
            <a:miter lim="800000"/>
            <a:headEnd/>
            <a:tailEnd/>
          </a:ln>
          <a:effectLst/>
        </p:spPr>
        <p:txBody>
          <a:bodyPr vert="horz" wrap="square" lIns="91239" tIns="45620" rIns="91239" bIns="45620" numCol="1" anchor="t" anchorCtr="0" compatLnSpc="1">
            <a:prstTxWarp prst="textNoShape">
              <a:avLst/>
            </a:prstTxWarp>
          </a:bodyPr>
          <a:lstStyle>
            <a:lvl1pPr algn="r" defTabSz="912500">
              <a:defRPr sz="1200"/>
            </a:lvl1pPr>
          </a:lstStyle>
          <a:p>
            <a:pPr>
              <a:defRPr/>
            </a:pPr>
            <a:endParaRPr lang="en-US"/>
          </a:p>
        </p:txBody>
      </p:sp>
      <p:sp>
        <p:nvSpPr>
          <p:cNvPr id="108548" name="Rectangle 4"/>
          <p:cNvSpPr>
            <a:spLocks noGrp="1" noRot="1" noChangeAspect="1" noChangeArrowheads="1" noTextEdit="1"/>
          </p:cNvSpPr>
          <p:nvPr>
            <p:ph type="sldImg" idx="2"/>
          </p:nvPr>
        </p:nvSpPr>
        <p:spPr bwMode="auto">
          <a:xfrm>
            <a:off x="2828925" y="514350"/>
            <a:ext cx="3429000" cy="257175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906463" y="3257550"/>
            <a:ext cx="7270750" cy="3086100"/>
          </a:xfrm>
          <a:prstGeom prst="rect">
            <a:avLst/>
          </a:prstGeom>
          <a:noFill/>
          <a:ln w="9525">
            <a:noFill/>
            <a:miter lim="800000"/>
            <a:headEnd/>
            <a:tailEnd/>
          </a:ln>
          <a:effectLst/>
        </p:spPr>
        <p:txBody>
          <a:bodyPr vert="horz" wrap="square" lIns="91239" tIns="45620" rIns="91239" bIns="456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3014" name="Rectangle 6"/>
          <p:cNvSpPr>
            <a:spLocks noGrp="1" noChangeArrowheads="1"/>
          </p:cNvSpPr>
          <p:nvPr>
            <p:ph type="ftr" sz="quarter" idx="4"/>
          </p:nvPr>
        </p:nvSpPr>
        <p:spPr bwMode="auto">
          <a:xfrm>
            <a:off x="0" y="6513513"/>
            <a:ext cx="3937000" cy="342900"/>
          </a:xfrm>
          <a:prstGeom prst="rect">
            <a:avLst/>
          </a:prstGeom>
          <a:noFill/>
          <a:ln w="9525">
            <a:noFill/>
            <a:miter lim="800000"/>
            <a:headEnd/>
            <a:tailEnd/>
          </a:ln>
          <a:effectLst/>
        </p:spPr>
        <p:txBody>
          <a:bodyPr vert="horz" wrap="square" lIns="91239" tIns="45620" rIns="91239" bIns="45620" numCol="1" anchor="b" anchorCtr="0" compatLnSpc="1">
            <a:prstTxWarp prst="textNoShape">
              <a:avLst/>
            </a:prstTxWarp>
          </a:bodyPr>
          <a:lstStyle>
            <a:lvl1pPr defTabSz="912500">
              <a:defRPr sz="1200"/>
            </a:lvl1pPr>
          </a:lstStyle>
          <a:p>
            <a:pPr>
              <a:defRPr/>
            </a:pPr>
            <a:r>
              <a:rPr lang="en-US"/>
              <a:t>presented by George McCloskey Ph.D.</a:t>
            </a:r>
          </a:p>
        </p:txBody>
      </p:sp>
      <p:sp>
        <p:nvSpPr>
          <p:cNvPr id="43015" name="Rectangle 7"/>
          <p:cNvSpPr>
            <a:spLocks noGrp="1" noChangeArrowheads="1"/>
          </p:cNvSpPr>
          <p:nvPr>
            <p:ph type="sldNum" sz="quarter" idx="5"/>
          </p:nvPr>
        </p:nvSpPr>
        <p:spPr bwMode="auto">
          <a:xfrm>
            <a:off x="5145088" y="6513513"/>
            <a:ext cx="3937000" cy="342900"/>
          </a:xfrm>
          <a:prstGeom prst="rect">
            <a:avLst/>
          </a:prstGeom>
          <a:noFill/>
          <a:ln w="9525">
            <a:noFill/>
            <a:miter lim="800000"/>
            <a:headEnd/>
            <a:tailEnd/>
          </a:ln>
          <a:effectLst/>
        </p:spPr>
        <p:txBody>
          <a:bodyPr vert="horz" wrap="square" lIns="91239" tIns="45620" rIns="91239" bIns="45620" numCol="1" anchor="b" anchorCtr="0" compatLnSpc="1">
            <a:prstTxWarp prst="textNoShape">
              <a:avLst/>
            </a:prstTxWarp>
          </a:bodyPr>
          <a:lstStyle>
            <a:lvl1pPr algn="r" defTabSz="912500">
              <a:defRPr sz="1200"/>
            </a:lvl1pPr>
          </a:lstStyle>
          <a:p>
            <a:pPr>
              <a:defRPr/>
            </a:pPr>
            <a:fld id="{14EA93E3-F6D9-4098-9E0C-9E719558C975}" type="slidenum">
              <a:rPr lang="en-US"/>
              <a:pPr>
                <a:defRPr/>
              </a:pPr>
              <a:t>‹#›</a:t>
            </a:fld>
            <a:endParaRPr lang="en-US"/>
          </a:p>
        </p:txBody>
      </p:sp>
    </p:spTree>
    <p:extLst>
      <p:ext uri="{BB962C8B-B14F-4D97-AF65-F5344CB8AC3E}">
        <p14:creationId xmlns:p14="http://schemas.microsoft.com/office/powerpoint/2010/main" val="2523283781"/>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hdr" sz="quarter"/>
          </p:nvPr>
        </p:nvSpPr>
        <p:spPr>
          <a:noFill/>
        </p:spPr>
        <p:txBody>
          <a:bodyPr/>
          <a:lstStyle/>
          <a:p>
            <a:r>
              <a:rPr lang="en-US" smtClean="0"/>
              <a:t>Executive Functions</a:t>
            </a:r>
          </a:p>
        </p:txBody>
      </p:sp>
      <p:sp>
        <p:nvSpPr>
          <p:cNvPr id="267267" name="Rectangle 6"/>
          <p:cNvSpPr>
            <a:spLocks noGrp="1" noChangeArrowheads="1"/>
          </p:cNvSpPr>
          <p:nvPr>
            <p:ph type="ftr" sz="quarter" idx="4"/>
          </p:nvPr>
        </p:nvSpPr>
        <p:spPr>
          <a:noFill/>
        </p:spPr>
        <p:txBody>
          <a:bodyPr/>
          <a:lstStyle/>
          <a:p>
            <a:r>
              <a:rPr lang="en-US" smtClean="0"/>
              <a:t>presented by George McCloskey Ph.D.</a:t>
            </a:r>
          </a:p>
        </p:txBody>
      </p:sp>
      <p:sp>
        <p:nvSpPr>
          <p:cNvPr id="267268" name="Rectangle 7"/>
          <p:cNvSpPr>
            <a:spLocks noGrp="1" noChangeArrowheads="1"/>
          </p:cNvSpPr>
          <p:nvPr>
            <p:ph type="sldNum" sz="quarter" idx="5"/>
          </p:nvPr>
        </p:nvSpPr>
        <p:spPr>
          <a:noFill/>
        </p:spPr>
        <p:txBody>
          <a:bodyPr/>
          <a:lstStyle/>
          <a:p>
            <a:fld id="{B8630B4E-A0ED-4494-A20C-577A4F915B3B}" type="slidenum">
              <a:rPr lang="en-US" smtClean="0"/>
              <a:pPr/>
              <a:t>1</a:t>
            </a:fld>
            <a:endParaRPr lang="en-US" smtClean="0"/>
          </a:p>
        </p:txBody>
      </p:sp>
      <p:sp>
        <p:nvSpPr>
          <p:cNvPr id="267269" name="Rectangle 2"/>
          <p:cNvSpPr>
            <a:spLocks noGrp="1" noRot="1" noChangeAspect="1" noChangeArrowheads="1" noTextEdit="1"/>
          </p:cNvSpPr>
          <p:nvPr>
            <p:ph type="sldImg"/>
          </p:nvPr>
        </p:nvSpPr>
        <p:spPr>
          <a:ln/>
        </p:spPr>
      </p:sp>
      <p:sp>
        <p:nvSpPr>
          <p:cNvPr id="267270"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88754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hdr" sz="quarter"/>
          </p:nvPr>
        </p:nvSpPr>
        <p:spPr>
          <a:noFill/>
        </p:spPr>
        <p:txBody>
          <a:bodyPr/>
          <a:lstStyle/>
          <a:p>
            <a:r>
              <a:rPr lang="en-US" smtClean="0"/>
              <a:t>Academic Skills Assessment</a:t>
            </a:r>
          </a:p>
        </p:txBody>
      </p:sp>
      <p:sp>
        <p:nvSpPr>
          <p:cNvPr id="184323" name="Rectangle 3"/>
          <p:cNvSpPr>
            <a:spLocks noGrp="1" noChangeArrowheads="1"/>
          </p:cNvSpPr>
          <p:nvPr>
            <p:ph type="dt" sz="quarter" idx="1"/>
          </p:nvPr>
        </p:nvSpPr>
        <p:spPr>
          <a:noFill/>
        </p:spPr>
        <p:txBody>
          <a:bodyPr/>
          <a:lstStyle/>
          <a:p>
            <a:fld id="{97C30256-F0A5-48FD-BF4C-BC1723328FB8}" type="datetime1">
              <a:rPr lang="en-US" smtClean="0"/>
              <a:pPr/>
              <a:t>5/26/2014</a:t>
            </a:fld>
            <a:endParaRPr lang="en-US" smtClean="0"/>
          </a:p>
        </p:txBody>
      </p:sp>
      <p:sp>
        <p:nvSpPr>
          <p:cNvPr id="184324" name="Rectangle 6"/>
          <p:cNvSpPr>
            <a:spLocks noGrp="1" noChangeArrowheads="1"/>
          </p:cNvSpPr>
          <p:nvPr>
            <p:ph type="ftr" sz="quarter" idx="4"/>
          </p:nvPr>
        </p:nvSpPr>
        <p:spPr>
          <a:noFill/>
        </p:spPr>
        <p:txBody>
          <a:bodyPr/>
          <a:lstStyle/>
          <a:p>
            <a:r>
              <a:rPr lang="en-US" smtClean="0"/>
              <a:t>prepared by George McCloskey, Ph.D.</a:t>
            </a:r>
          </a:p>
        </p:txBody>
      </p:sp>
      <p:sp>
        <p:nvSpPr>
          <p:cNvPr id="184325" name="Rectangle 7"/>
          <p:cNvSpPr>
            <a:spLocks noGrp="1" noChangeArrowheads="1"/>
          </p:cNvSpPr>
          <p:nvPr>
            <p:ph type="sldNum" sz="quarter" idx="5"/>
          </p:nvPr>
        </p:nvSpPr>
        <p:spPr>
          <a:noFill/>
        </p:spPr>
        <p:txBody>
          <a:bodyPr/>
          <a:lstStyle/>
          <a:p>
            <a:fld id="{7E2A717A-C448-414B-A3FB-B3D45A140703}" type="slidenum">
              <a:rPr lang="en-US" smtClean="0"/>
              <a:pPr/>
              <a:t>129</a:t>
            </a:fld>
            <a:endParaRPr lang="en-US" smtClean="0"/>
          </a:p>
        </p:txBody>
      </p:sp>
      <p:sp>
        <p:nvSpPr>
          <p:cNvPr id="184326" name="Rectangle 2"/>
          <p:cNvSpPr>
            <a:spLocks noGrp="1" noRot="1" noChangeAspect="1" noChangeArrowheads="1" noTextEdit="1"/>
          </p:cNvSpPr>
          <p:nvPr>
            <p:ph type="sldImg"/>
          </p:nvPr>
        </p:nvSpPr>
        <p:spPr>
          <a:ln/>
        </p:spPr>
      </p:sp>
      <p:sp>
        <p:nvSpPr>
          <p:cNvPr id="184327"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356752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hdr" sz="quarter"/>
          </p:nvPr>
        </p:nvSpPr>
        <p:spPr>
          <a:noFill/>
        </p:spPr>
        <p:txBody>
          <a:bodyPr/>
          <a:lstStyle/>
          <a:p>
            <a:r>
              <a:rPr lang="en-US" smtClean="0"/>
              <a:t>Executive Functions Session I</a:t>
            </a:r>
          </a:p>
        </p:txBody>
      </p:sp>
      <p:sp>
        <p:nvSpPr>
          <p:cNvPr id="186371" name="Rectangle 6"/>
          <p:cNvSpPr>
            <a:spLocks noGrp="1" noChangeArrowheads="1"/>
          </p:cNvSpPr>
          <p:nvPr>
            <p:ph type="ftr" sz="quarter" idx="4"/>
          </p:nvPr>
        </p:nvSpPr>
        <p:spPr>
          <a:noFill/>
        </p:spPr>
        <p:txBody>
          <a:bodyPr/>
          <a:lstStyle/>
          <a:p>
            <a:r>
              <a:rPr lang="en-US" smtClean="0"/>
              <a:t>George McCloskey, Ph.D.</a:t>
            </a:r>
          </a:p>
        </p:txBody>
      </p:sp>
      <p:sp>
        <p:nvSpPr>
          <p:cNvPr id="186372" name="Rectangle 7"/>
          <p:cNvSpPr>
            <a:spLocks noGrp="1" noChangeArrowheads="1"/>
          </p:cNvSpPr>
          <p:nvPr>
            <p:ph type="sldNum" sz="quarter" idx="5"/>
          </p:nvPr>
        </p:nvSpPr>
        <p:spPr>
          <a:noFill/>
        </p:spPr>
        <p:txBody>
          <a:bodyPr/>
          <a:lstStyle/>
          <a:p>
            <a:fld id="{11229CF0-5647-4944-AB0B-E9702704E542}" type="slidenum">
              <a:rPr lang="en-US" smtClean="0"/>
              <a:pPr/>
              <a:t>150</a:t>
            </a:fld>
            <a:endParaRPr lang="en-US" smtClean="0"/>
          </a:p>
        </p:txBody>
      </p:sp>
      <p:sp>
        <p:nvSpPr>
          <p:cNvPr id="186373" name="Rectangle 2"/>
          <p:cNvSpPr>
            <a:spLocks noGrp="1" noRot="1" noChangeAspect="1" noChangeArrowheads="1" noTextEdit="1"/>
          </p:cNvSpPr>
          <p:nvPr>
            <p:ph type="sldImg"/>
          </p:nvPr>
        </p:nvSpPr>
        <p:spPr>
          <a:xfrm>
            <a:off x="2827338" y="514350"/>
            <a:ext cx="3430587" cy="2573338"/>
          </a:xfrm>
          <a:ln/>
        </p:spPr>
      </p:sp>
      <p:sp>
        <p:nvSpPr>
          <p:cNvPr id="186374" name="Rectangle 3"/>
          <p:cNvSpPr>
            <a:spLocks noGrp="1" noChangeArrowheads="1"/>
          </p:cNvSpPr>
          <p:nvPr>
            <p:ph type="body" idx="1"/>
          </p:nvPr>
        </p:nvSpPr>
        <p:spPr>
          <a:xfrm>
            <a:off x="1210556" y="3257848"/>
            <a:ext cx="6662563" cy="3085207"/>
          </a:xfrm>
          <a:noFill/>
          <a:ln/>
        </p:spPr>
        <p:txBody>
          <a:bodyPr lIns="91437" tIns="45719" rIns="91437" bIns="45719"/>
          <a:lstStyle/>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p:txBody>
      </p:sp>
    </p:spTree>
    <p:extLst>
      <p:ext uri="{BB962C8B-B14F-4D97-AF65-F5344CB8AC3E}">
        <p14:creationId xmlns:p14="http://schemas.microsoft.com/office/powerpoint/2010/main" val="477949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hdr" sz="quarter"/>
          </p:nvPr>
        </p:nvSpPr>
        <p:spPr>
          <a:noFill/>
        </p:spPr>
        <p:txBody>
          <a:bodyPr/>
          <a:lstStyle/>
          <a:p>
            <a:r>
              <a:rPr lang="en-US" smtClean="0"/>
              <a:t>Executive Functions Session I</a:t>
            </a:r>
          </a:p>
        </p:txBody>
      </p:sp>
      <p:sp>
        <p:nvSpPr>
          <p:cNvPr id="187395" name="Rectangle 6"/>
          <p:cNvSpPr>
            <a:spLocks noGrp="1" noChangeArrowheads="1"/>
          </p:cNvSpPr>
          <p:nvPr>
            <p:ph type="ftr" sz="quarter" idx="4"/>
          </p:nvPr>
        </p:nvSpPr>
        <p:spPr>
          <a:noFill/>
        </p:spPr>
        <p:txBody>
          <a:bodyPr/>
          <a:lstStyle/>
          <a:p>
            <a:r>
              <a:rPr lang="en-US" smtClean="0"/>
              <a:t>George McCloskey, Ph.D.</a:t>
            </a:r>
          </a:p>
        </p:txBody>
      </p:sp>
      <p:sp>
        <p:nvSpPr>
          <p:cNvPr id="187396" name="Rectangle 7"/>
          <p:cNvSpPr>
            <a:spLocks noGrp="1" noChangeArrowheads="1"/>
          </p:cNvSpPr>
          <p:nvPr>
            <p:ph type="sldNum" sz="quarter" idx="5"/>
          </p:nvPr>
        </p:nvSpPr>
        <p:spPr>
          <a:noFill/>
        </p:spPr>
        <p:txBody>
          <a:bodyPr/>
          <a:lstStyle/>
          <a:p>
            <a:fld id="{B02FEE2E-0AA2-48A8-B389-A35D322D2880}" type="slidenum">
              <a:rPr lang="en-US" smtClean="0"/>
              <a:pPr/>
              <a:t>151</a:t>
            </a:fld>
            <a:endParaRPr lang="en-US" smtClean="0"/>
          </a:p>
        </p:txBody>
      </p:sp>
      <p:sp>
        <p:nvSpPr>
          <p:cNvPr id="187397" name="Rectangle 2"/>
          <p:cNvSpPr>
            <a:spLocks noGrp="1" noRot="1" noChangeAspect="1" noChangeArrowheads="1" noTextEdit="1"/>
          </p:cNvSpPr>
          <p:nvPr>
            <p:ph type="sldImg"/>
          </p:nvPr>
        </p:nvSpPr>
        <p:spPr>
          <a:xfrm>
            <a:off x="2827338" y="514350"/>
            <a:ext cx="3430587" cy="2573338"/>
          </a:xfrm>
          <a:ln/>
        </p:spPr>
      </p:sp>
      <p:sp>
        <p:nvSpPr>
          <p:cNvPr id="187398" name="Rectangle 3"/>
          <p:cNvSpPr>
            <a:spLocks noGrp="1" noChangeArrowheads="1"/>
          </p:cNvSpPr>
          <p:nvPr>
            <p:ph type="body" idx="1"/>
          </p:nvPr>
        </p:nvSpPr>
        <p:spPr>
          <a:xfrm>
            <a:off x="1210556" y="3257848"/>
            <a:ext cx="6662563" cy="3085207"/>
          </a:xfrm>
          <a:noFill/>
          <a:ln/>
        </p:spPr>
        <p:txBody>
          <a:bodyPr lIns="91437" tIns="45719" rIns="91437" bIns="45719"/>
          <a:lstStyle/>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p:txBody>
      </p:sp>
    </p:spTree>
    <p:extLst>
      <p:ext uri="{BB962C8B-B14F-4D97-AF65-F5344CB8AC3E}">
        <p14:creationId xmlns:p14="http://schemas.microsoft.com/office/powerpoint/2010/main" val="4236927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hdr" sz="quarter"/>
          </p:nvPr>
        </p:nvSpPr>
        <p:spPr>
          <a:noFill/>
        </p:spPr>
        <p:txBody>
          <a:bodyPr/>
          <a:lstStyle/>
          <a:p>
            <a:r>
              <a:rPr lang="en-US" smtClean="0"/>
              <a:t>Executive Functions Session I</a:t>
            </a:r>
          </a:p>
        </p:txBody>
      </p:sp>
      <p:sp>
        <p:nvSpPr>
          <p:cNvPr id="188419" name="Rectangle 6"/>
          <p:cNvSpPr>
            <a:spLocks noGrp="1" noChangeArrowheads="1"/>
          </p:cNvSpPr>
          <p:nvPr>
            <p:ph type="ftr" sz="quarter" idx="4"/>
          </p:nvPr>
        </p:nvSpPr>
        <p:spPr>
          <a:noFill/>
        </p:spPr>
        <p:txBody>
          <a:bodyPr/>
          <a:lstStyle/>
          <a:p>
            <a:r>
              <a:rPr lang="en-US" smtClean="0"/>
              <a:t>George McCloskey, Ph.D.</a:t>
            </a:r>
          </a:p>
        </p:txBody>
      </p:sp>
      <p:sp>
        <p:nvSpPr>
          <p:cNvPr id="188420" name="Rectangle 7"/>
          <p:cNvSpPr>
            <a:spLocks noGrp="1" noChangeArrowheads="1"/>
          </p:cNvSpPr>
          <p:nvPr>
            <p:ph type="sldNum" sz="quarter" idx="5"/>
          </p:nvPr>
        </p:nvSpPr>
        <p:spPr>
          <a:noFill/>
        </p:spPr>
        <p:txBody>
          <a:bodyPr/>
          <a:lstStyle/>
          <a:p>
            <a:fld id="{D14AAC2C-97D4-4952-8FFB-2D0F7449132B}" type="slidenum">
              <a:rPr lang="en-US" smtClean="0"/>
              <a:pPr/>
              <a:t>152</a:t>
            </a:fld>
            <a:endParaRPr lang="en-US" smtClean="0"/>
          </a:p>
        </p:txBody>
      </p:sp>
      <p:sp>
        <p:nvSpPr>
          <p:cNvPr id="188421" name="Rectangle 2"/>
          <p:cNvSpPr>
            <a:spLocks noGrp="1" noRot="1" noChangeAspect="1" noChangeArrowheads="1" noTextEdit="1"/>
          </p:cNvSpPr>
          <p:nvPr>
            <p:ph type="sldImg"/>
          </p:nvPr>
        </p:nvSpPr>
        <p:spPr>
          <a:xfrm>
            <a:off x="2827338" y="514350"/>
            <a:ext cx="3430587" cy="2573338"/>
          </a:xfrm>
          <a:ln/>
        </p:spPr>
      </p:sp>
      <p:sp>
        <p:nvSpPr>
          <p:cNvPr id="188422" name="Rectangle 3"/>
          <p:cNvSpPr>
            <a:spLocks noGrp="1" noChangeArrowheads="1"/>
          </p:cNvSpPr>
          <p:nvPr>
            <p:ph type="body" idx="1"/>
          </p:nvPr>
        </p:nvSpPr>
        <p:spPr>
          <a:xfrm>
            <a:off x="1210556" y="3257848"/>
            <a:ext cx="6662563" cy="3085207"/>
          </a:xfrm>
          <a:noFill/>
          <a:ln/>
        </p:spPr>
        <p:txBody>
          <a:bodyPr lIns="91437" tIns="45719" rIns="91437" bIns="45719"/>
          <a:lstStyle/>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p:txBody>
      </p:sp>
    </p:spTree>
    <p:extLst>
      <p:ext uri="{BB962C8B-B14F-4D97-AF65-F5344CB8AC3E}">
        <p14:creationId xmlns:p14="http://schemas.microsoft.com/office/powerpoint/2010/main" val="3385232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hdr" sz="quarter"/>
          </p:nvPr>
        </p:nvSpPr>
        <p:spPr>
          <a:noFill/>
        </p:spPr>
        <p:txBody>
          <a:bodyPr/>
          <a:lstStyle/>
          <a:p>
            <a:r>
              <a:rPr lang="en-US" smtClean="0"/>
              <a:t>Executive Functions Session I</a:t>
            </a:r>
          </a:p>
        </p:txBody>
      </p:sp>
      <p:sp>
        <p:nvSpPr>
          <p:cNvPr id="189443" name="Rectangle 6"/>
          <p:cNvSpPr>
            <a:spLocks noGrp="1" noChangeArrowheads="1"/>
          </p:cNvSpPr>
          <p:nvPr>
            <p:ph type="ftr" sz="quarter" idx="4"/>
          </p:nvPr>
        </p:nvSpPr>
        <p:spPr>
          <a:noFill/>
        </p:spPr>
        <p:txBody>
          <a:bodyPr/>
          <a:lstStyle/>
          <a:p>
            <a:r>
              <a:rPr lang="en-US" smtClean="0"/>
              <a:t>George McCloskey, Ph.D.</a:t>
            </a:r>
          </a:p>
        </p:txBody>
      </p:sp>
      <p:sp>
        <p:nvSpPr>
          <p:cNvPr id="189444" name="Rectangle 7"/>
          <p:cNvSpPr>
            <a:spLocks noGrp="1" noChangeArrowheads="1"/>
          </p:cNvSpPr>
          <p:nvPr>
            <p:ph type="sldNum" sz="quarter" idx="5"/>
          </p:nvPr>
        </p:nvSpPr>
        <p:spPr>
          <a:noFill/>
        </p:spPr>
        <p:txBody>
          <a:bodyPr/>
          <a:lstStyle/>
          <a:p>
            <a:fld id="{C9AA2E2B-A57E-45CA-A111-F7BFCB719926}" type="slidenum">
              <a:rPr lang="en-US" smtClean="0"/>
              <a:pPr/>
              <a:t>153</a:t>
            </a:fld>
            <a:endParaRPr lang="en-US" smtClean="0"/>
          </a:p>
        </p:txBody>
      </p:sp>
      <p:sp>
        <p:nvSpPr>
          <p:cNvPr id="189445" name="Rectangle 2"/>
          <p:cNvSpPr>
            <a:spLocks noGrp="1" noRot="1" noChangeAspect="1" noChangeArrowheads="1" noTextEdit="1"/>
          </p:cNvSpPr>
          <p:nvPr>
            <p:ph type="sldImg"/>
          </p:nvPr>
        </p:nvSpPr>
        <p:spPr>
          <a:xfrm>
            <a:off x="2827338" y="514350"/>
            <a:ext cx="3430587" cy="2573338"/>
          </a:xfrm>
          <a:ln/>
        </p:spPr>
      </p:sp>
      <p:sp>
        <p:nvSpPr>
          <p:cNvPr id="189446" name="Rectangle 3"/>
          <p:cNvSpPr>
            <a:spLocks noGrp="1" noChangeArrowheads="1"/>
          </p:cNvSpPr>
          <p:nvPr>
            <p:ph type="body" idx="1"/>
          </p:nvPr>
        </p:nvSpPr>
        <p:spPr>
          <a:xfrm>
            <a:off x="1210556" y="3257848"/>
            <a:ext cx="6662563" cy="3085207"/>
          </a:xfrm>
          <a:noFill/>
          <a:ln/>
        </p:spPr>
        <p:txBody>
          <a:bodyPr lIns="91437" tIns="45719" rIns="91437" bIns="45719"/>
          <a:lstStyle/>
          <a:p>
            <a:endParaRPr lang="en-US" sz="800" dirty="0" smtClean="0"/>
          </a:p>
          <a:p>
            <a:endParaRPr lang="en-US" sz="800" dirty="0" smtClean="0"/>
          </a:p>
          <a:p>
            <a:endParaRPr lang="en-US" sz="800" dirty="0" smtClean="0"/>
          </a:p>
          <a:p>
            <a:endParaRPr lang="en-US" sz="800" dirty="0" smtClean="0"/>
          </a:p>
          <a:p>
            <a:endParaRPr lang="en-US" sz="800" dirty="0" smtClean="0"/>
          </a:p>
          <a:p>
            <a:endParaRPr lang="en-US" sz="800" dirty="0" smtClean="0"/>
          </a:p>
        </p:txBody>
      </p:sp>
    </p:spTree>
    <p:extLst>
      <p:ext uri="{BB962C8B-B14F-4D97-AF65-F5344CB8AC3E}">
        <p14:creationId xmlns:p14="http://schemas.microsoft.com/office/powerpoint/2010/main" val="2296984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hdr" sz="quarter"/>
          </p:nvPr>
        </p:nvSpPr>
        <p:spPr>
          <a:noFill/>
        </p:spPr>
        <p:txBody>
          <a:bodyPr/>
          <a:lstStyle/>
          <a:p>
            <a:r>
              <a:rPr lang="en-US" smtClean="0"/>
              <a:t>Executive Functions</a:t>
            </a:r>
          </a:p>
        </p:txBody>
      </p:sp>
      <p:sp>
        <p:nvSpPr>
          <p:cNvPr id="281603" name="Rectangle 6"/>
          <p:cNvSpPr>
            <a:spLocks noGrp="1" noChangeArrowheads="1"/>
          </p:cNvSpPr>
          <p:nvPr>
            <p:ph type="ftr" sz="quarter" idx="4"/>
          </p:nvPr>
        </p:nvSpPr>
        <p:spPr>
          <a:noFill/>
        </p:spPr>
        <p:txBody>
          <a:bodyPr/>
          <a:lstStyle/>
          <a:p>
            <a:r>
              <a:rPr lang="en-US" smtClean="0"/>
              <a:t>Prepared and presented by George McCloskey, Ph.D.</a:t>
            </a:r>
          </a:p>
        </p:txBody>
      </p:sp>
      <p:sp>
        <p:nvSpPr>
          <p:cNvPr id="281604" name="Rectangle 7"/>
          <p:cNvSpPr>
            <a:spLocks noGrp="1" noChangeArrowheads="1"/>
          </p:cNvSpPr>
          <p:nvPr>
            <p:ph type="sldNum" sz="quarter" idx="5"/>
          </p:nvPr>
        </p:nvSpPr>
        <p:spPr>
          <a:noFill/>
        </p:spPr>
        <p:txBody>
          <a:bodyPr/>
          <a:lstStyle/>
          <a:p>
            <a:fld id="{55165FDB-1A6F-4843-9AC2-B217D5411EF6}" type="slidenum">
              <a:rPr lang="en-US" smtClean="0"/>
              <a:pPr/>
              <a:t>160</a:t>
            </a:fld>
            <a:endParaRPr lang="en-US" smtClean="0"/>
          </a:p>
        </p:txBody>
      </p:sp>
      <p:sp>
        <p:nvSpPr>
          <p:cNvPr id="281605" name="Rectangle 2"/>
          <p:cNvSpPr>
            <a:spLocks noGrp="1" noRot="1" noChangeAspect="1" noChangeArrowheads="1" noTextEdit="1"/>
          </p:cNvSpPr>
          <p:nvPr>
            <p:ph type="sldImg"/>
          </p:nvPr>
        </p:nvSpPr>
        <p:spPr>
          <a:ln/>
        </p:spPr>
      </p:sp>
      <p:sp>
        <p:nvSpPr>
          <p:cNvPr id="281606"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37062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LD Identification</a:t>
            </a:r>
            <a:endParaRPr lang="en-US"/>
          </a:p>
        </p:txBody>
      </p:sp>
      <p:sp>
        <p:nvSpPr>
          <p:cNvPr id="5" name="Footer Placeholder 4"/>
          <p:cNvSpPr>
            <a:spLocks noGrp="1"/>
          </p:cNvSpPr>
          <p:nvPr>
            <p:ph type="ftr" sz="quarter" idx="11"/>
          </p:nvPr>
        </p:nvSpPr>
        <p:spPr/>
        <p:txBody>
          <a:bodyPr/>
          <a:lstStyle/>
          <a:p>
            <a:pPr>
              <a:defRPr/>
            </a:pPr>
            <a:r>
              <a:rPr lang="en-US" smtClean="0"/>
              <a:t>presented by George McCloskey Ph.D.</a:t>
            </a:r>
            <a:endParaRPr lang="en-US"/>
          </a:p>
        </p:txBody>
      </p:sp>
      <p:sp>
        <p:nvSpPr>
          <p:cNvPr id="6" name="Slide Number Placeholder 5"/>
          <p:cNvSpPr>
            <a:spLocks noGrp="1"/>
          </p:cNvSpPr>
          <p:nvPr>
            <p:ph type="sldNum" sz="quarter" idx="12"/>
          </p:nvPr>
        </p:nvSpPr>
        <p:spPr/>
        <p:txBody>
          <a:bodyPr/>
          <a:lstStyle/>
          <a:p>
            <a:pPr>
              <a:defRPr/>
            </a:pPr>
            <a:fld id="{14EA93E3-F6D9-4098-9E0C-9E719558C975}" type="slidenum">
              <a:rPr lang="en-US" smtClean="0"/>
              <a:pPr>
                <a:defRPr/>
              </a:pPr>
              <a:t>270</a:t>
            </a:fld>
            <a:endParaRPr lang="en-US"/>
          </a:p>
        </p:txBody>
      </p:sp>
    </p:spTree>
    <p:extLst>
      <p:ext uri="{BB962C8B-B14F-4D97-AF65-F5344CB8AC3E}">
        <p14:creationId xmlns:p14="http://schemas.microsoft.com/office/powerpoint/2010/main" val="1075860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hdr" sz="quarter"/>
          </p:nvPr>
        </p:nvSpPr>
        <p:spPr>
          <a:noFill/>
        </p:spPr>
        <p:txBody>
          <a:bodyPr/>
          <a:lstStyle/>
          <a:p>
            <a:r>
              <a:rPr lang="en-US" smtClean="0"/>
              <a:t>Executive Functions</a:t>
            </a:r>
          </a:p>
        </p:txBody>
      </p:sp>
      <p:sp>
        <p:nvSpPr>
          <p:cNvPr id="278531" name="Rectangle 6"/>
          <p:cNvSpPr>
            <a:spLocks noGrp="1" noChangeArrowheads="1"/>
          </p:cNvSpPr>
          <p:nvPr>
            <p:ph type="ftr" sz="quarter" idx="4"/>
          </p:nvPr>
        </p:nvSpPr>
        <p:spPr>
          <a:noFill/>
        </p:spPr>
        <p:txBody>
          <a:bodyPr/>
          <a:lstStyle/>
          <a:p>
            <a:r>
              <a:rPr lang="en-US" smtClean="0"/>
              <a:t>Prepared and presented by George McCloskey, Ph.D.</a:t>
            </a:r>
          </a:p>
        </p:txBody>
      </p:sp>
      <p:sp>
        <p:nvSpPr>
          <p:cNvPr id="278532" name="Rectangle 7"/>
          <p:cNvSpPr>
            <a:spLocks noGrp="1" noChangeArrowheads="1"/>
          </p:cNvSpPr>
          <p:nvPr>
            <p:ph type="sldNum" sz="quarter" idx="5"/>
          </p:nvPr>
        </p:nvSpPr>
        <p:spPr>
          <a:noFill/>
        </p:spPr>
        <p:txBody>
          <a:bodyPr/>
          <a:lstStyle/>
          <a:p>
            <a:fld id="{1647427A-D40D-486F-9A45-8D5B402CBB87}" type="slidenum">
              <a:rPr lang="en-US" smtClean="0"/>
              <a:pPr/>
              <a:t>271</a:t>
            </a:fld>
            <a:endParaRPr lang="en-US" smtClean="0"/>
          </a:p>
        </p:txBody>
      </p:sp>
      <p:sp>
        <p:nvSpPr>
          <p:cNvPr id="278533" name="Rectangle 2"/>
          <p:cNvSpPr>
            <a:spLocks noGrp="1" noRot="1" noChangeAspect="1" noChangeArrowheads="1" noTextEdit="1"/>
          </p:cNvSpPr>
          <p:nvPr>
            <p:ph type="sldImg"/>
          </p:nvPr>
        </p:nvSpPr>
        <p:spPr>
          <a:ln/>
        </p:spPr>
      </p:sp>
      <p:sp>
        <p:nvSpPr>
          <p:cNvPr id="278534"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2770328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hdr" sz="quarter"/>
          </p:nvPr>
        </p:nvSpPr>
        <p:spPr>
          <a:noFill/>
        </p:spPr>
        <p:txBody>
          <a:bodyPr/>
          <a:lstStyle/>
          <a:p>
            <a:r>
              <a:rPr lang="en-US" smtClean="0"/>
              <a:t>Executive Functions</a:t>
            </a:r>
          </a:p>
        </p:txBody>
      </p:sp>
      <p:sp>
        <p:nvSpPr>
          <p:cNvPr id="279555" name="Rectangle 6"/>
          <p:cNvSpPr>
            <a:spLocks noGrp="1" noChangeArrowheads="1"/>
          </p:cNvSpPr>
          <p:nvPr>
            <p:ph type="ftr" sz="quarter" idx="4"/>
          </p:nvPr>
        </p:nvSpPr>
        <p:spPr>
          <a:noFill/>
        </p:spPr>
        <p:txBody>
          <a:bodyPr/>
          <a:lstStyle/>
          <a:p>
            <a:r>
              <a:rPr lang="en-US" smtClean="0"/>
              <a:t>Prepared and presented by George McCloskey, Ph.D.</a:t>
            </a:r>
          </a:p>
        </p:txBody>
      </p:sp>
      <p:sp>
        <p:nvSpPr>
          <p:cNvPr id="279556" name="Rectangle 7"/>
          <p:cNvSpPr>
            <a:spLocks noGrp="1" noChangeArrowheads="1"/>
          </p:cNvSpPr>
          <p:nvPr>
            <p:ph type="sldNum" sz="quarter" idx="5"/>
          </p:nvPr>
        </p:nvSpPr>
        <p:spPr>
          <a:noFill/>
        </p:spPr>
        <p:txBody>
          <a:bodyPr/>
          <a:lstStyle/>
          <a:p>
            <a:fld id="{13070940-055E-443A-8947-468500A12D93}" type="slidenum">
              <a:rPr lang="en-US" smtClean="0"/>
              <a:pPr/>
              <a:t>273</a:t>
            </a:fld>
            <a:endParaRPr lang="en-US" smtClean="0"/>
          </a:p>
        </p:txBody>
      </p:sp>
      <p:sp>
        <p:nvSpPr>
          <p:cNvPr id="279557" name="Rectangle 2"/>
          <p:cNvSpPr>
            <a:spLocks noGrp="1" noRot="1" noChangeAspect="1" noChangeArrowheads="1" noTextEdit="1"/>
          </p:cNvSpPr>
          <p:nvPr>
            <p:ph type="sldImg"/>
          </p:nvPr>
        </p:nvSpPr>
        <p:spPr>
          <a:ln/>
        </p:spPr>
      </p:sp>
      <p:sp>
        <p:nvSpPr>
          <p:cNvPr id="279558"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41742927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hdr" sz="quarter"/>
          </p:nvPr>
        </p:nvSpPr>
        <p:spPr>
          <a:noFill/>
        </p:spPr>
        <p:txBody>
          <a:bodyPr/>
          <a:lstStyle/>
          <a:p>
            <a:r>
              <a:rPr lang="en-US" smtClean="0"/>
              <a:t>Executive Functions</a:t>
            </a:r>
          </a:p>
        </p:txBody>
      </p:sp>
      <p:sp>
        <p:nvSpPr>
          <p:cNvPr id="280579" name="Rectangle 6"/>
          <p:cNvSpPr>
            <a:spLocks noGrp="1" noChangeArrowheads="1"/>
          </p:cNvSpPr>
          <p:nvPr>
            <p:ph type="ftr" sz="quarter" idx="4"/>
          </p:nvPr>
        </p:nvSpPr>
        <p:spPr>
          <a:noFill/>
        </p:spPr>
        <p:txBody>
          <a:bodyPr/>
          <a:lstStyle/>
          <a:p>
            <a:r>
              <a:rPr lang="en-US" smtClean="0"/>
              <a:t>Prepared and presented by George McCloskey, Ph.D.</a:t>
            </a:r>
          </a:p>
        </p:txBody>
      </p:sp>
      <p:sp>
        <p:nvSpPr>
          <p:cNvPr id="280580" name="Rectangle 7"/>
          <p:cNvSpPr>
            <a:spLocks noGrp="1" noChangeArrowheads="1"/>
          </p:cNvSpPr>
          <p:nvPr>
            <p:ph type="sldNum" sz="quarter" idx="5"/>
          </p:nvPr>
        </p:nvSpPr>
        <p:spPr>
          <a:noFill/>
        </p:spPr>
        <p:txBody>
          <a:bodyPr/>
          <a:lstStyle/>
          <a:p>
            <a:fld id="{C6E0AEBA-B51D-4982-8FE7-58FC4B789034}" type="slidenum">
              <a:rPr lang="en-US" smtClean="0"/>
              <a:pPr/>
              <a:t>276</a:t>
            </a:fld>
            <a:endParaRPr lang="en-US" smtClean="0"/>
          </a:p>
        </p:txBody>
      </p:sp>
      <p:sp>
        <p:nvSpPr>
          <p:cNvPr id="280581" name="Rectangle 2"/>
          <p:cNvSpPr>
            <a:spLocks noGrp="1" noRot="1" noChangeAspect="1" noChangeArrowheads="1" noTextEdit="1"/>
          </p:cNvSpPr>
          <p:nvPr>
            <p:ph type="sldImg"/>
          </p:nvPr>
        </p:nvSpPr>
        <p:spPr>
          <a:ln/>
        </p:spPr>
      </p:sp>
      <p:sp>
        <p:nvSpPr>
          <p:cNvPr id="280582"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95598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LD Identification</a:t>
            </a:r>
            <a:endParaRPr lang="en-US"/>
          </a:p>
        </p:txBody>
      </p:sp>
      <p:sp>
        <p:nvSpPr>
          <p:cNvPr id="5" name="Footer Placeholder 4"/>
          <p:cNvSpPr>
            <a:spLocks noGrp="1"/>
          </p:cNvSpPr>
          <p:nvPr>
            <p:ph type="ftr" sz="quarter" idx="11"/>
          </p:nvPr>
        </p:nvSpPr>
        <p:spPr/>
        <p:txBody>
          <a:bodyPr/>
          <a:lstStyle/>
          <a:p>
            <a:pPr>
              <a:defRPr/>
            </a:pPr>
            <a:r>
              <a:rPr lang="en-US" smtClean="0"/>
              <a:t>presented by George McCloskey Ph.D.</a:t>
            </a:r>
            <a:endParaRPr lang="en-US"/>
          </a:p>
        </p:txBody>
      </p:sp>
      <p:sp>
        <p:nvSpPr>
          <p:cNvPr id="6" name="Slide Number Placeholder 5"/>
          <p:cNvSpPr>
            <a:spLocks noGrp="1"/>
          </p:cNvSpPr>
          <p:nvPr>
            <p:ph type="sldNum" sz="quarter" idx="12"/>
          </p:nvPr>
        </p:nvSpPr>
        <p:spPr/>
        <p:txBody>
          <a:bodyPr/>
          <a:lstStyle/>
          <a:p>
            <a:pPr>
              <a:defRPr/>
            </a:pPr>
            <a:fld id="{14EA93E3-F6D9-4098-9E0C-9E719558C975}" type="slidenum">
              <a:rPr lang="en-US" smtClean="0"/>
              <a:pPr>
                <a:defRPr/>
              </a:pPr>
              <a:t>12</a:t>
            </a:fld>
            <a:endParaRPr lang="en-US"/>
          </a:p>
        </p:txBody>
      </p:sp>
    </p:spTree>
    <p:extLst>
      <p:ext uri="{BB962C8B-B14F-4D97-AF65-F5344CB8AC3E}">
        <p14:creationId xmlns:p14="http://schemas.microsoft.com/office/powerpoint/2010/main" val="196611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LD Identification</a:t>
            </a:r>
            <a:endParaRPr lang="en-US"/>
          </a:p>
        </p:txBody>
      </p:sp>
      <p:sp>
        <p:nvSpPr>
          <p:cNvPr id="5" name="Footer Placeholder 4"/>
          <p:cNvSpPr>
            <a:spLocks noGrp="1"/>
          </p:cNvSpPr>
          <p:nvPr>
            <p:ph type="ftr" sz="quarter" idx="11"/>
          </p:nvPr>
        </p:nvSpPr>
        <p:spPr/>
        <p:txBody>
          <a:bodyPr/>
          <a:lstStyle/>
          <a:p>
            <a:pPr>
              <a:defRPr/>
            </a:pPr>
            <a:r>
              <a:rPr lang="en-US" smtClean="0"/>
              <a:t>presented by George McCloskey Ph.D.</a:t>
            </a:r>
            <a:endParaRPr lang="en-US"/>
          </a:p>
        </p:txBody>
      </p:sp>
      <p:sp>
        <p:nvSpPr>
          <p:cNvPr id="6" name="Slide Number Placeholder 5"/>
          <p:cNvSpPr>
            <a:spLocks noGrp="1"/>
          </p:cNvSpPr>
          <p:nvPr>
            <p:ph type="sldNum" sz="quarter" idx="12"/>
          </p:nvPr>
        </p:nvSpPr>
        <p:spPr/>
        <p:txBody>
          <a:bodyPr/>
          <a:lstStyle/>
          <a:p>
            <a:pPr>
              <a:defRPr/>
            </a:pPr>
            <a:fld id="{14EA93E3-F6D9-4098-9E0C-9E719558C975}" type="slidenum">
              <a:rPr lang="en-US" smtClean="0"/>
              <a:pPr>
                <a:defRPr/>
              </a:pPr>
              <a:t>21</a:t>
            </a:fld>
            <a:endParaRPr lang="en-US"/>
          </a:p>
        </p:txBody>
      </p:sp>
    </p:spTree>
    <p:extLst>
      <p:ext uri="{BB962C8B-B14F-4D97-AF65-F5344CB8AC3E}">
        <p14:creationId xmlns:p14="http://schemas.microsoft.com/office/powerpoint/2010/main" val="2235714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LD Identification</a:t>
            </a:r>
            <a:endParaRPr lang="en-US"/>
          </a:p>
        </p:txBody>
      </p:sp>
      <p:sp>
        <p:nvSpPr>
          <p:cNvPr id="5" name="Footer Placeholder 4"/>
          <p:cNvSpPr>
            <a:spLocks noGrp="1"/>
          </p:cNvSpPr>
          <p:nvPr>
            <p:ph type="ftr" sz="quarter" idx="11"/>
          </p:nvPr>
        </p:nvSpPr>
        <p:spPr/>
        <p:txBody>
          <a:bodyPr/>
          <a:lstStyle/>
          <a:p>
            <a:pPr>
              <a:defRPr/>
            </a:pPr>
            <a:r>
              <a:rPr lang="en-US" smtClean="0"/>
              <a:t>presented by George McCloskey Ph.D.</a:t>
            </a:r>
            <a:endParaRPr lang="en-US"/>
          </a:p>
        </p:txBody>
      </p:sp>
      <p:sp>
        <p:nvSpPr>
          <p:cNvPr id="6" name="Slide Number Placeholder 5"/>
          <p:cNvSpPr>
            <a:spLocks noGrp="1"/>
          </p:cNvSpPr>
          <p:nvPr>
            <p:ph type="sldNum" sz="quarter" idx="12"/>
          </p:nvPr>
        </p:nvSpPr>
        <p:spPr/>
        <p:txBody>
          <a:bodyPr/>
          <a:lstStyle/>
          <a:p>
            <a:pPr>
              <a:defRPr/>
            </a:pPr>
            <a:fld id="{14EA93E3-F6D9-4098-9E0C-9E719558C975}" type="slidenum">
              <a:rPr lang="en-US" smtClean="0"/>
              <a:pPr>
                <a:defRPr/>
              </a:pPr>
              <a:t>22</a:t>
            </a:fld>
            <a:endParaRPr lang="en-US"/>
          </a:p>
        </p:txBody>
      </p:sp>
    </p:spTree>
    <p:extLst>
      <p:ext uri="{BB962C8B-B14F-4D97-AF65-F5344CB8AC3E}">
        <p14:creationId xmlns:p14="http://schemas.microsoft.com/office/powerpoint/2010/main" val="1715898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LD Identification</a:t>
            </a:r>
            <a:endParaRPr lang="en-US"/>
          </a:p>
        </p:txBody>
      </p:sp>
      <p:sp>
        <p:nvSpPr>
          <p:cNvPr id="5" name="Footer Placeholder 4"/>
          <p:cNvSpPr>
            <a:spLocks noGrp="1"/>
          </p:cNvSpPr>
          <p:nvPr>
            <p:ph type="ftr" sz="quarter" idx="11"/>
          </p:nvPr>
        </p:nvSpPr>
        <p:spPr/>
        <p:txBody>
          <a:bodyPr/>
          <a:lstStyle/>
          <a:p>
            <a:pPr>
              <a:defRPr/>
            </a:pPr>
            <a:r>
              <a:rPr lang="en-US" smtClean="0"/>
              <a:t>presented by George McCloskey Ph.D.</a:t>
            </a:r>
            <a:endParaRPr lang="en-US"/>
          </a:p>
        </p:txBody>
      </p:sp>
      <p:sp>
        <p:nvSpPr>
          <p:cNvPr id="6" name="Slide Number Placeholder 5"/>
          <p:cNvSpPr>
            <a:spLocks noGrp="1"/>
          </p:cNvSpPr>
          <p:nvPr>
            <p:ph type="sldNum" sz="quarter" idx="12"/>
          </p:nvPr>
        </p:nvSpPr>
        <p:spPr/>
        <p:txBody>
          <a:bodyPr/>
          <a:lstStyle/>
          <a:p>
            <a:pPr>
              <a:defRPr/>
            </a:pPr>
            <a:fld id="{14EA93E3-F6D9-4098-9E0C-9E719558C975}" type="slidenum">
              <a:rPr lang="en-US" smtClean="0"/>
              <a:pPr>
                <a:defRPr/>
              </a:pPr>
              <a:t>36</a:t>
            </a:fld>
            <a:endParaRPr lang="en-US"/>
          </a:p>
        </p:txBody>
      </p:sp>
    </p:spTree>
    <p:extLst>
      <p:ext uri="{BB962C8B-B14F-4D97-AF65-F5344CB8AC3E}">
        <p14:creationId xmlns:p14="http://schemas.microsoft.com/office/powerpoint/2010/main" val="3153580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LD Identification</a:t>
            </a:r>
            <a:endParaRPr lang="en-US"/>
          </a:p>
        </p:txBody>
      </p:sp>
      <p:sp>
        <p:nvSpPr>
          <p:cNvPr id="5" name="Footer Placeholder 4"/>
          <p:cNvSpPr>
            <a:spLocks noGrp="1"/>
          </p:cNvSpPr>
          <p:nvPr>
            <p:ph type="ftr" sz="quarter" idx="11"/>
          </p:nvPr>
        </p:nvSpPr>
        <p:spPr/>
        <p:txBody>
          <a:bodyPr/>
          <a:lstStyle/>
          <a:p>
            <a:pPr>
              <a:defRPr/>
            </a:pPr>
            <a:r>
              <a:rPr lang="en-US" smtClean="0"/>
              <a:t>presented by George McCloskey Ph.D.</a:t>
            </a:r>
            <a:endParaRPr lang="en-US"/>
          </a:p>
        </p:txBody>
      </p:sp>
      <p:sp>
        <p:nvSpPr>
          <p:cNvPr id="6" name="Slide Number Placeholder 5"/>
          <p:cNvSpPr>
            <a:spLocks noGrp="1"/>
          </p:cNvSpPr>
          <p:nvPr>
            <p:ph type="sldNum" sz="quarter" idx="12"/>
          </p:nvPr>
        </p:nvSpPr>
        <p:spPr/>
        <p:txBody>
          <a:bodyPr/>
          <a:lstStyle/>
          <a:p>
            <a:pPr>
              <a:defRPr/>
            </a:pPr>
            <a:fld id="{14EA93E3-F6D9-4098-9E0C-9E719558C975}" type="slidenum">
              <a:rPr lang="en-US" smtClean="0"/>
              <a:pPr>
                <a:defRPr/>
              </a:pPr>
              <a:t>51</a:t>
            </a:fld>
            <a:endParaRPr lang="en-US"/>
          </a:p>
        </p:txBody>
      </p:sp>
    </p:spTree>
    <p:extLst>
      <p:ext uri="{BB962C8B-B14F-4D97-AF65-F5344CB8AC3E}">
        <p14:creationId xmlns:p14="http://schemas.microsoft.com/office/powerpoint/2010/main" val="2317390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6"/>
          <p:cNvSpPr>
            <a:spLocks noGrp="1" noChangeArrowheads="1"/>
          </p:cNvSpPr>
          <p:nvPr>
            <p:ph type="ftr" sz="quarter" idx="4"/>
          </p:nvPr>
        </p:nvSpPr>
        <p:spPr>
          <a:noFill/>
        </p:spPr>
        <p:txBody>
          <a:bodyPr/>
          <a:lstStyle/>
          <a:p>
            <a:r>
              <a:rPr lang="en-US" smtClean="0"/>
              <a:t>George McCloskey, Ph.D.</a:t>
            </a:r>
          </a:p>
        </p:txBody>
      </p:sp>
      <p:sp>
        <p:nvSpPr>
          <p:cNvPr id="280579" name="Rectangle 7"/>
          <p:cNvSpPr>
            <a:spLocks noGrp="1" noChangeArrowheads="1"/>
          </p:cNvSpPr>
          <p:nvPr>
            <p:ph type="sldNum" sz="quarter" idx="5"/>
          </p:nvPr>
        </p:nvSpPr>
        <p:spPr>
          <a:noFill/>
        </p:spPr>
        <p:txBody>
          <a:bodyPr/>
          <a:lstStyle/>
          <a:p>
            <a:fld id="{27AA11AE-72FE-465B-ADD5-9477DC532D1D}" type="slidenum">
              <a:rPr lang="en-US" smtClean="0"/>
              <a:pPr/>
              <a:t>94</a:t>
            </a:fld>
            <a:endParaRPr lang="en-US" smtClean="0"/>
          </a:p>
        </p:txBody>
      </p:sp>
      <p:sp>
        <p:nvSpPr>
          <p:cNvPr id="280580" name="Rectangle 2"/>
          <p:cNvSpPr>
            <a:spLocks noGrp="1" noRot="1" noChangeAspect="1" noChangeArrowheads="1" noTextEdit="1"/>
          </p:cNvSpPr>
          <p:nvPr>
            <p:ph type="sldImg"/>
          </p:nvPr>
        </p:nvSpPr>
        <p:spPr>
          <a:ln/>
        </p:spPr>
      </p:sp>
      <p:sp>
        <p:nvSpPr>
          <p:cNvPr id="280581" name="Rectangle 3"/>
          <p:cNvSpPr>
            <a:spLocks noGrp="1" noChangeArrowheads="1"/>
          </p:cNvSpPr>
          <p:nvPr>
            <p:ph type="body" idx="1"/>
          </p:nvPr>
        </p:nvSpPr>
        <p:spPr>
          <a:noFill/>
          <a:ln/>
        </p:spPr>
        <p:txBody>
          <a:bodyPr/>
          <a:lstStyle/>
          <a:p>
            <a:pPr eaLnBrk="1" hangingPunct="1"/>
            <a:r>
              <a:rPr lang="en-US" smtClean="0"/>
              <a:t>SI- changed scoring to 2,1,0 on initial items b/c got better discrimination between mild and mod disabilities</a:t>
            </a:r>
          </a:p>
        </p:txBody>
      </p:sp>
    </p:spTree>
    <p:extLst>
      <p:ext uri="{BB962C8B-B14F-4D97-AF65-F5344CB8AC3E}">
        <p14:creationId xmlns:p14="http://schemas.microsoft.com/office/powerpoint/2010/main" val="1456047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6"/>
          <p:cNvSpPr>
            <a:spLocks noGrp="1" noChangeArrowheads="1"/>
          </p:cNvSpPr>
          <p:nvPr>
            <p:ph type="ftr" sz="quarter" idx="4"/>
          </p:nvPr>
        </p:nvSpPr>
        <p:spPr>
          <a:noFill/>
        </p:spPr>
        <p:txBody>
          <a:bodyPr/>
          <a:lstStyle/>
          <a:p>
            <a:r>
              <a:rPr lang="en-US" smtClean="0"/>
              <a:t>George McCloskey, Ph.D.</a:t>
            </a:r>
          </a:p>
        </p:txBody>
      </p:sp>
      <p:sp>
        <p:nvSpPr>
          <p:cNvPr id="182275" name="Rectangle 7"/>
          <p:cNvSpPr>
            <a:spLocks noGrp="1" noChangeArrowheads="1"/>
          </p:cNvSpPr>
          <p:nvPr>
            <p:ph type="sldNum" sz="quarter" idx="5"/>
          </p:nvPr>
        </p:nvSpPr>
        <p:spPr>
          <a:noFill/>
        </p:spPr>
        <p:txBody>
          <a:bodyPr/>
          <a:lstStyle/>
          <a:p>
            <a:fld id="{D45DDC2A-FB5F-4BA7-B5C8-5D98ED49FF77}" type="slidenum">
              <a:rPr lang="en-US" smtClean="0"/>
              <a:pPr/>
              <a:t>124</a:t>
            </a:fld>
            <a:endParaRPr lang="en-US" smtClean="0"/>
          </a:p>
        </p:txBody>
      </p:sp>
      <p:sp>
        <p:nvSpPr>
          <p:cNvPr id="182276" name="Rectangle 2"/>
          <p:cNvSpPr>
            <a:spLocks noGrp="1" noRot="1" noChangeAspect="1" noChangeArrowheads="1" noTextEdit="1"/>
          </p:cNvSpPr>
          <p:nvPr>
            <p:ph type="sldImg"/>
          </p:nvPr>
        </p:nvSpPr>
        <p:spPr>
          <a:ln/>
        </p:spPr>
      </p:sp>
      <p:sp>
        <p:nvSpPr>
          <p:cNvPr id="182277" name="Rectangle 3"/>
          <p:cNvSpPr>
            <a:spLocks noGrp="1" noChangeArrowheads="1"/>
          </p:cNvSpPr>
          <p:nvPr>
            <p:ph type="body" idx="1"/>
          </p:nvPr>
        </p:nvSpPr>
        <p:spPr>
          <a:noFill/>
          <a:ln/>
        </p:spPr>
        <p:txBody>
          <a:bodyPr/>
          <a:lstStyle/>
          <a:p>
            <a:pPr eaLnBrk="1" hangingPunct="1"/>
            <a:r>
              <a:rPr lang="en-US" smtClean="0"/>
              <a:t>SI- changed scoring to 2,1,0 on initial items b/c got better discrimination between mild and mod disabilities</a:t>
            </a:r>
          </a:p>
        </p:txBody>
      </p:sp>
    </p:spTree>
    <p:extLst>
      <p:ext uri="{BB962C8B-B14F-4D97-AF65-F5344CB8AC3E}">
        <p14:creationId xmlns:p14="http://schemas.microsoft.com/office/powerpoint/2010/main" val="33967747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6"/>
          <p:cNvSpPr>
            <a:spLocks noGrp="1" noChangeArrowheads="1"/>
          </p:cNvSpPr>
          <p:nvPr>
            <p:ph type="ftr" sz="quarter" idx="4"/>
          </p:nvPr>
        </p:nvSpPr>
        <p:spPr>
          <a:noFill/>
        </p:spPr>
        <p:txBody>
          <a:bodyPr/>
          <a:lstStyle/>
          <a:p>
            <a:r>
              <a:rPr lang="en-US" smtClean="0"/>
              <a:t>George McCloskey, Ph.D.</a:t>
            </a:r>
          </a:p>
        </p:txBody>
      </p:sp>
      <p:sp>
        <p:nvSpPr>
          <p:cNvPr id="183299" name="Rectangle 7"/>
          <p:cNvSpPr>
            <a:spLocks noGrp="1" noChangeArrowheads="1"/>
          </p:cNvSpPr>
          <p:nvPr>
            <p:ph type="sldNum" sz="quarter" idx="5"/>
          </p:nvPr>
        </p:nvSpPr>
        <p:spPr>
          <a:noFill/>
        </p:spPr>
        <p:txBody>
          <a:bodyPr/>
          <a:lstStyle/>
          <a:p>
            <a:fld id="{CFBB8957-522B-4E83-8889-C50CB945D7F6}" type="slidenum">
              <a:rPr lang="en-US" smtClean="0"/>
              <a:pPr/>
              <a:t>125</a:t>
            </a:fld>
            <a:endParaRPr lang="en-US" smtClean="0"/>
          </a:p>
        </p:txBody>
      </p:sp>
      <p:sp>
        <p:nvSpPr>
          <p:cNvPr id="183300" name="Rectangle 2"/>
          <p:cNvSpPr>
            <a:spLocks noGrp="1" noRot="1" noChangeAspect="1" noChangeArrowheads="1" noTextEdit="1"/>
          </p:cNvSpPr>
          <p:nvPr>
            <p:ph type="sldImg"/>
          </p:nvPr>
        </p:nvSpPr>
        <p:spPr>
          <a:ln/>
        </p:spPr>
      </p:sp>
      <p:sp>
        <p:nvSpPr>
          <p:cNvPr id="183301" name="Rectangle 3"/>
          <p:cNvSpPr>
            <a:spLocks noGrp="1" noChangeArrowheads="1"/>
          </p:cNvSpPr>
          <p:nvPr>
            <p:ph type="body" idx="1"/>
          </p:nvPr>
        </p:nvSpPr>
        <p:spPr>
          <a:noFill/>
          <a:ln/>
        </p:spPr>
        <p:txBody>
          <a:bodyPr/>
          <a:lstStyle/>
          <a:p>
            <a:pPr eaLnBrk="1" hangingPunct="1"/>
            <a:r>
              <a:rPr lang="en-US" smtClean="0"/>
              <a:t>SI- changed scoring to 2,1,0 on initial items b/c got better discrimination between mild and mod disabilities</a:t>
            </a:r>
          </a:p>
        </p:txBody>
      </p:sp>
    </p:spTree>
    <p:extLst>
      <p:ext uri="{BB962C8B-B14F-4D97-AF65-F5344CB8AC3E}">
        <p14:creationId xmlns:p14="http://schemas.microsoft.com/office/powerpoint/2010/main" val="3457698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984807"/>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D87818E-97B0-400C-B424-A0DE647CD7E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2C7D25-99B4-43F2-8CCE-B05A22528CC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D8FCF4-73C3-4EC0-9FD8-C397EF43B3A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b="1">
                <a:solidFill>
                  <a:srgbClr val="984807"/>
                </a:solidFill>
                <a:latin typeface="Rockwell"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accent6">
                    <a:lumMod val="50000"/>
                  </a:schemeClr>
                </a:solidFill>
                <a:latin typeface="Rockwell" pitchFamily="18" charset="0"/>
              </a:defRPr>
            </a:lvl1pPr>
            <a:lvl2pPr>
              <a:defRPr>
                <a:solidFill>
                  <a:schemeClr val="accent6">
                    <a:lumMod val="50000"/>
                  </a:schemeClr>
                </a:solidFill>
                <a:latin typeface="Rockwell" pitchFamily="18" charset="0"/>
              </a:defRPr>
            </a:lvl2pPr>
            <a:lvl3pPr>
              <a:defRPr>
                <a:solidFill>
                  <a:schemeClr val="accent6">
                    <a:lumMod val="50000"/>
                  </a:schemeClr>
                </a:solidFill>
                <a:latin typeface="Rockwell" pitchFamily="18" charset="0"/>
              </a:defRPr>
            </a:lvl3pPr>
            <a:lvl4pPr>
              <a:defRPr>
                <a:solidFill>
                  <a:schemeClr val="accent6">
                    <a:lumMod val="50000"/>
                  </a:schemeClr>
                </a:solidFill>
                <a:latin typeface="Rockwell" pitchFamily="18" charset="0"/>
              </a:defRPr>
            </a:lvl4pPr>
            <a:lvl5pPr>
              <a:defRPr>
                <a:solidFill>
                  <a:schemeClr val="accent6">
                    <a:lumMod val="50000"/>
                  </a:schemeClr>
                </a:solidFill>
                <a:latin typeface="Rockwell" pitchFamily="18"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F7055B-3570-460D-9450-176D019A913A}"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CC1DE91-3DE5-43E8-B201-DB6D9AC257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342C924-9B1C-4AAB-9ABE-9D2F2996995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670446C-2135-419C-800A-4770491F974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25BAAD9-7F38-42C6-841F-541C4A89B1A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7CA82E0-A80C-4CBF-B6C8-F5DE4DD941F5}"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053D9EA-BD5A-498B-8105-A243D1BFF84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240EA72-12F9-4341-9E29-AFD8F6702B7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Rockwell" pitchFamily="18" charset="0"/>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Rockwell" pitchFamily="18"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latin typeface="Rockwell" pitchFamily="18" charset="0"/>
              </a:defRPr>
            </a:lvl1pPr>
          </a:lstStyle>
          <a:p>
            <a:pPr>
              <a:defRPr/>
            </a:pPr>
            <a:fld id="{EA485FF9-BA52-4E6E-B3C9-4084270DAC95}"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hf hdr="0" ftr="0" dt="0"/>
  <p:txStyles>
    <p:titleStyle>
      <a:lvl1pPr algn="ctr" rtl="0" fontAlgn="base">
        <a:spcBef>
          <a:spcPct val="0"/>
        </a:spcBef>
        <a:spcAft>
          <a:spcPct val="0"/>
        </a:spcAft>
        <a:defRPr sz="4400" kern="1200">
          <a:solidFill>
            <a:srgbClr val="984807"/>
          </a:solidFill>
          <a:latin typeface="Rockwell" pitchFamily="18" charset="0"/>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Wingdings" panose="05000000000000000000" pitchFamily="2" charset="2"/>
        <a:buChar char="§"/>
        <a:defRPr sz="3200" kern="1200">
          <a:solidFill>
            <a:srgbClr val="984807"/>
          </a:solidFill>
          <a:latin typeface="Rockwell" pitchFamily="18" charset="0"/>
          <a:ea typeface="+mn-ea"/>
          <a:cs typeface="+mn-cs"/>
        </a:defRPr>
      </a:lvl1pPr>
      <a:lvl2pPr marL="742950" indent="-285750" algn="l" rtl="0" fontAlgn="base">
        <a:spcBef>
          <a:spcPct val="20000"/>
        </a:spcBef>
        <a:spcAft>
          <a:spcPct val="0"/>
        </a:spcAft>
        <a:buFont typeface="Wingdings" panose="05000000000000000000" pitchFamily="2" charset="2"/>
        <a:buChar char="§"/>
        <a:defRPr sz="2800" kern="1200">
          <a:solidFill>
            <a:srgbClr val="984807"/>
          </a:solidFill>
          <a:latin typeface="Rockwell" pitchFamily="18" charset="0"/>
          <a:ea typeface="+mn-ea"/>
          <a:cs typeface="+mn-cs"/>
        </a:defRPr>
      </a:lvl2pPr>
      <a:lvl3pPr marL="1143000" indent="-228600" algn="l" rtl="0" fontAlgn="base">
        <a:spcBef>
          <a:spcPct val="20000"/>
        </a:spcBef>
        <a:spcAft>
          <a:spcPct val="0"/>
        </a:spcAft>
        <a:buFont typeface="Wingdings" panose="05000000000000000000" pitchFamily="2" charset="2"/>
        <a:buChar char="§"/>
        <a:defRPr sz="2400" kern="1200">
          <a:solidFill>
            <a:srgbClr val="984807"/>
          </a:solidFill>
          <a:latin typeface="Rockwell" pitchFamily="18" charset="0"/>
          <a:ea typeface="+mn-ea"/>
          <a:cs typeface="+mn-cs"/>
        </a:defRPr>
      </a:lvl3pPr>
      <a:lvl4pPr marL="1600200" indent="-228600" algn="l" rtl="0" fontAlgn="base">
        <a:spcBef>
          <a:spcPct val="20000"/>
        </a:spcBef>
        <a:spcAft>
          <a:spcPct val="0"/>
        </a:spcAft>
        <a:buFont typeface="Wingdings" panose="05000000000000000000" pitchFamily="2" charset="2"/>
        <a:buChar char="§"/>
        <a:defRPr sz="2000" kern="1200">
          <a:solidFill>
            <a:srgbClr val="984807"/>
          </a:solidFill>
          <a:latin typeface="Rockwell" pitchFamily="18" charset="0"/>
          <a:ea typeface="+mn-ea"/>
          <a:cs typeface="+mn-cs"/>
        </a:defRPr>
      </a:lvl4pPr>
      <a:lvl5pPr marL="2057400" indent="-228600" algn="l" rtl="0" fontAlgn="base">
        <a:spcBef>
          <a:spcPct val="20000"/>
        </a:spcBef>
        <a:spcAft>
          <a:spcPct val="0"/>
        </a:spcAft>
        <a:buFont typeface="Wingdings" panose="05000000000000000000" pitchFamily="2" charset="2"/>
        <a:buChar char="§"/>
        <a:defRPr sz="2000" kern="1200">
          <a:solidFill>
            <a:srgbClr val="984807"/>
          </a:solidFill>
          <a:latin typeface="Rockwell"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jpeg"/></Relationships>
</file>

<file path=ppt/slides/_rels/slide17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jpeg"/></Relationships>
</file>

<file path=ppt/slides/_rels/slide17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jpeg"/></Relationships>
</file>

<file path=ppt/slides/_rels/slide17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jpeg"/></Relationships>
</file>

<file path=ppt/slides/_rels/slide17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gif"/><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32.jpeg"/></Relationships>
</file>

<file path=ppt/slides/_rels/slide2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jpeg"/></Relationships>
</file>

<file path=ppt/slides/_rels/slide24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jpeg"/></Relationships>
</file>

<file path=ppt/slides/_rels/slide24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jpeg"/></Relationships>
</file>

<file path=ppt/slides/_rels/slide24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jpeg"/></Relationships>
</file>

<file path=ppt/slides/_rels/slide24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4.jpeg"/><Relationship Id="rId7"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6.jpeg"/><Relationship Id="rId4" Type="http://schemas.openxmlformats.org/officeDocument/2006/relationships/image" Target="../media/image5.jpeg"/></Relationships>
</file>

<file path=ppt/slides/_rels/slide27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7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noFill/>
        </p:spPr>
        <p:txBody>
          <a:bodyPr/>
          <a:lstStyle/>
          <a:p>
            <a:fld id="{03346E52-E7B4-4694-97D6-DF5E47A04C91}" type="slidenum">
              <a:rPr lang="en-US" smtClean="0"/>
              <a:pPr/>
              <a:t>1</a:t>
            </a:fld>
            <a:endParaRPr lang="en-US" smtClean="0"/>
          </a:p>
        </p:txBody>
      </p:sp>
      <p:sp>
        <p:nvSpPr>
          <p:cNvPr id="2051" name="Rectangle 3"/>
          <p:cNvSpPr>
            <a:spLocks noGrp="1" noChangeArrowheads="1"/>
          </p:cNvSpPr>
          <p:nvPr>
            <p:ph type="body" idx="1"/>
          </p:nvPr>
        </p:nvSpPr>
        <p:spPr>
          <a:xfrm>
            <a:off x="338138" y="3343275"/>
            <a:ext cx="8491537" cy="2216150"/>
          </a:xfrm>
        </p:spPr>
        <p:txBody>
          <a:bodyPr/>
          <a:lstStyle/>
          <a:p>
            <a:pPr algn="ctr" eaLnBrk="1" hangingPunct="1">
              <a:buFont typeface="Wingdings" pitchFamily="2" charset="2"/>
              <a:buNone/>
            </a:pPr>
            <a:r>
              <a:rPr lang="en-US" sz="1800" smtClean="0">
                <a:latin typeface="Times New Roman" pitchFamily="18" charset="0"/>
              </a:rPr>
              <a:t>Presented by</a:t>
            </a:r>
          </a:p>
          <a:p>
            <a:pPr algn="ctr" eaLnBrk="1" hangingPunct="1">
              <a:buFont typeface="Wingdings" pitchFamily="2" charset="2"/>
              <a:buNone/>
            </a:pPr>
            <a:r>
              <a:rPr lang="en-US" b="1" smtClean="0">
                <a:latin typeface="Times New Roman" pitchFamily="18" charset="0"/>
              </a:rPr>
              <a:t>George McCloskey, Ph.D.</a:t>
            </a:r>
          </a:p>
          <a:p>
            <a:pPr algn="ctr" eaLnBrk="1" hangingPunct="1">
              <a:buFont typeface="Wingdings" pitchFamily="2" charset="2"/>
              <a:buNone/>
            </a:pPr>
            <a:r>
              <a:rPr lang="en-US" b="1" smtClean="0">
                <a:latin typeface="Times New Roman" pitchFamily="18" charset="0"/>
              </a:rPr>
              <a:t>Philadelphia College of Osteopathic Medicine</a:t>
            </a:r>
          </a:p>
          <a:p>
            <a:pPr algn="ctr" eaLnBrk="1" hangingPunct="1">
              <a:buFont typeface="Wingdings" pitchFamily="2" charset="2"/>
              <a:buNone/>
            </a:pPr>
            <a:r>
              <a:rPr lang="en-US" b="1" smtClean="0">
                <a:latin typeface="Times New Roman" pitchFamily="18" charset="0"/>
              </a:rPr>
              <a:t>gmccloskz@aol.com or georgemcc@pcom.edu </a:t>
            </a:r>
          </a:p>
        </p:txBody>
      </p:sp>
      <p:sp>
        <p:nvSpPr>
          <p:cNvPr id="2052" name="Rectangle 4"/>
          <p:cNvSpPr>
            <a:spLocks noGrp="1" noChangeArrowheads="1"/>
          </p:cNvSpPr>
          <p:nvPr>
            <p:ph type="title"/>
          </p:nvPr>
        </p:nvSpPr>
        <p:spPr>
          <a:xfrm>
            <a:off x="1841500" y="239713"/>
            <a:ext cx="7070725" cy="2647950"/>
          </a:xfrm>
        </p:spPr>
        <p:txBody>
          <a:bodyPr/>
          <a:lstStyle/>
          <a:p>
            <a:pPr eaLnBrk="1" hangingPunct="1"/>
            <a:r>
              <a:rPr lang="en-US" dirty="0" smtClean="0">
                <a:latin typeface="Times New Roman" pitchFamily="18" charset="0"/>
              </a:rPr>
              <a:t>Executive Functions </a:t>
            </a:r>
            <a:r>
              <a:rPr lang="en-US" dirty="0" smtClean="0">
                <a:latin typeface="Times New Roman" pitchFamily="18" charset="0"/>
              </a:rPr>
              <a:t>Assessment and Intervention</a:t>
            </a:r>
            <a:endParaRPr lang="en-US" dirty="0" smtClean="0">
              <a:latin typeface="Times New Roman" pitchFamily="18" charset="0"/>
            </a:endParaRPr>
          </a:p>
        </p:txBody>
      </p:sp>
      <p:sp>
        <p:nvSpPr>
          <p:cNvPr id="8" name="Rectangle 7"/>
          <p:cNvSpPr/>
          <p:nvPr/>
        </p:nvSpPr>
        <p:spPr>
          <a:xfrm>
            <a:off x="536343" y="33427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9" name="Straight Connector 8"/>
          <p:cNvCxnSpPr/>
          <p:nvPr/>
        </p:nvCxnSpPr>
        <p:spPr>
          <a:xfrm>
            <a:off x="2381025" y="2859995"/>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848400" y="617308"/>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Tree>
    <p:extLst>
      <p:ext uri="{BB962C8B-B14F-4D97-AF65-F5344CB8AC3E}">
        <p14:creationId xmlns:p14="http://schemas.microsoft.com/office/powerpoint/2010/main" val="16588565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7F7601DD-084E-4EDB-850C-A6EFCB73B5CA}" type="slidenum">
              <a:rPr lang="en-US" smtClean="0"/>
              <a:pPr/>
              <a:t>10</a:t>
            </a:fld>
            <a:endParaRPr lang="en-US" smtClean="0"/>
          </a:p>
        </p:txBody>
      </p:sp>
      <p:sp>
        <p:nvSpPr>
          <p:cNvPr id="658435" name="Rectangle 3"/>
          <p:cNvSpPr>
            <a:spLocks noGrp="1" noChangeArrowheads="1"/>
          </p:cNvSpPr>
          <p:nvPr>
            <p:ph type="body" idx="1"/>
          </p:nvPr>
        </p:nvSpPr>
        <p:spPr>
          <a:xfrm>
            <a:off x="442231" y="1110120"/>
            <a:ext cx="8604250" cy="4913312"/>
          </a:xfrm>
        </p:spPr>
        <p:txBody>
          <a:bodyPr/>
          <a:lstStyle/>
          <a:p>
            <a:pPr marL="0" indent="0">
              <a:buNone/>
            </a:pPr>
            <a:r>
              <a:rPr lang="en-US" dirty="0" smtClean="0"/>
              <a:t>“Despite the frequency with which it is mentioned in the neuropsychological literature, </a:t>
            </a:r>
            <a:r>
              <a:rPr lang="en-US" b="1" dirty="0" smtClean="0">
                <a:solidFill>
                  <a:srgbClr val="FF0000"/>
                </a:solidFill>
              </a:rPr>
              <a:t>the concept of executive functions is one that still awaits a formal definition.  </a:t>
            </a:r>
            <a:r>
              <a:rPr lang="en-US" dirty="0" smtClean="0"/>
              <a:t>Research efforts aimed at exploring the different aspects of this construct have often yielded contradictory evidence, resulting in a lack of clarity and even controversy regarding the true nature of executive abilities.” </a:t>
            </a:r>
          </a:p>
          <a:p>
            <a:pPr>
              <a:buNone/>
            </a:pPr>
            <a:r>
              <a:rPr lang="en-US" dirty="0" smtClean="0"/>
              <a:t>   </a:t>
            </a:r>
            <a:r>
              <a:rPr lang="en-US" dirty="0" err="1" smtClean="0"/>
              <a:t>Jurado</a:t>
            </a:r>
            <a:r>
              <a:rPr lang="en-US" dirty="0" smtClean="0"/>
              <a:t> &amp; </a:t>
            </a:r>
            <a:r>
              <a:rPr lang="en-US" dirty="0" err="1" smtClean="0"/>
              <a:t>Rosselli</a:t>
            </a:r>
            <a:r>
              <a:rPr lang="en-US" dirty="0" smtClean="0"/>
              <a:t>, </a:t>
            </a:r>
            <a:r>
              <a:rPr lang="en-US" b="1" dirty="0" smtClean="0">
                <a:solidFill>
                  <a:srgbClr val="FF0000"/>
                </a:solidFill>
              </a:rPr>
              <a:t>2007</a:t>
            </a:r>
            <a:r>
              <a:rPr lang="en-US" dirty="0" smtClean="0"/>
              <a:t>, page 213.</a:t>
            </a:r>
          </a:p>
          <a:p>
            <a:pPr eaLnBrk="1" hangingPunct="1">
              <a:lnSpc>
                <a:spcPct val="90000"/>
              </a:lnSpc>
              <a:buFont typeface="Wingdings" pitchFamily="2" charset="2"/>
              <a:buNone/>
            </a:pPr>
            <a:endParaRPr lang="en-US" sz="2800" dirty="0" smtClean="0"/>
          </a:p>
        </p:txBody>
      </p:sp>
      <p:sp>
        <p:nvSpPr>
          <p:cNvPr id="10" name="Rectangle 9"/>
          <p:cNvSpPr/>
          <p:nvPr/>
        </p:nvSpPr>
        <p:spPr>
          <a:xfrm>
            <a:off x="129951" y="1455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1" name="Straight Connector 10"/>
          <p:cNvCxnSpPr/>
          <p:nvPr/>
        </p:nvCxnSpPr>
        <p:spPr>
          <a:xfrm>
            <a:off x="1626282"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2291" name="Rectangle 2"/>
          <p:cNvSpPr>
            <a:spLocks noGrp="1" noChangeArrowheads="1"/>
          </p:cNvSpPr>
          <p:nvPr>
            <p:ph type="title"/>
          </p:nvPr>
        </p:nvSpPr>
        <p:spPr>
          <a:xfrm>
            <a:off x="332693" y="69963"/>
            <a:ext cx="8047037" cy="762000"/>
          </a:xfrm>
        </p:spPr>
        <p:txBody>
          <a:bodyPr/>
          <a:lstStyle/>
          <a:p>
            <a:pPr algn="l" eaLnBrk="1" hangingPunct="1"/>
            <a:r>
              <a:rPr lang="en-US" sz="4000" dirty="0" smtClean="0"/>
              <a:t>What Are Executive Functions?</a:t>
            </a:r>
          </a:p>
        </p:txBody>
      </p:sp>
    </p:spTree>
    <p:extLst>
      <p:ext uri="{BB962C8B-B14F-4D97-AF65-F5344CB8AC3E}">
        <p14:creationId xmlns:p14="http://schemas.microsoft.com/office/powerpoint/2010/main" val="32950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58435">
                                            <p:txEl>
                                              <p:pRg st="0" end="0"/>
                                            </p:txEl>
                                          </p:spTgt>
                                        </p:tgtEl>
                                        <p:attrNameLst>
                                          <p:attrName>style.visibility</p:attrName>
                                        </p:attrNameLst>
                                      </p:cBhvr>
                                      <p:to>
                                        <p:strVal val="visible"/>
                                      </p:to>
                                    </p:set>
                                    <p:animEffect transition="in" filter="blinds(horizontal)">
                                      <p:cBhvr>
                                        <p:cTn id="7" dur="500"/>
                                        <p:tgtEl>
                                          <p:spTgt spid="65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58435">
                                            <p:txEl>
                                              <p:pRg st="1" end="1"/>
                                            </p:txEl>
                                          </p:spTgt>
                                        </p:tgtEl>
                                        <p:attrNameLst>
                                          <p:attrName>style.visibility</p:attrName>
                                        </p:attrNameLst>
                                      </p:cBhvr>
                                      <p:to>
                                        <p:strVal val="visible"/>
                                      </p:to>
                                    </p:set>
                                    <p:animEffect transition="in" filter="blinds(horizontal)">
                                      <p:cBhvr>
                                        <p:cTn id="12" dur="500"/>
                                        <p:tgtEl>
                                          <p:spTgt spid="6584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body" idx="1"/>
          </p:nvPr>
        </p:nvSpPr>
        <p:spPr>
          <a:xfrm>
            <a:off x="304800" y="1371600"/>
            <a:ext cx="8610600" cy="5029200"/>
          </a:xfrm>
        </p:spPr>
        <p:txBody>
          <a:bodyPr/>
          <a:lstStyle/>
          <a:p>
            <a:pPr eaLnBrk="1" hangingPunct="1">
              <a:buFont typeface="Wingdings" pitchFamily="2" charset="2"/>
              <a:buChar char="§"/>
            </a:pPr>
            <a:r>
              <a:rPr lang="en-US" sz="3600" dirty="0" smtClean="0"/>
              <a:t>Identify a specific cognitive construct baseline using a measure that minimizes EF involvement.</a:t>
            </a:r>
          </a:p>
          <a:p>
            <a:pPr eaLnBrk="1" hangingPunct="1">
              <a:buFont typeface="Wingdings" pitchFamily="2" charset="2"/>
              <a:buChar char="§"/>
            </a:pPr>
            <a:r>
              <a:rPr lang="en-US" sz="3600" dirty="0" smtClean="0"/>
              <a:t>Select and use a measure that adds executive function demands to the baseline construct and observe the results.</a:t>
            </a:r>
          </a:p>
          <a:p>
            <a:pPr eaLnBrk="1" hangingPunct="1">
              <a:buFont typeface="Wingdings" pitchFamily="2" charset="2"/>
              <a:buChar char="§"/>
            </a:pPr>
            <a:r>
              <a:rPr lang="en-US" sz="3600" dirty="0" smtClean="0"/>
              <a:t>Continue to add additional EF demands and observe results.</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39198" y="120536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07523" name="Rectangle 3"/>
          <p:cNvSpPr>
            <a:spLocks noGrp="1" noChangeArrowheads="1"/>
          </p:cNvSpPr>
          <p:nvPr>
            <p:ph type="title"/>
          </p:nvPr>
        </p:nvSpPr>
        <p:spPr>
          <a:xfrm>
            <a:off x="304800" y="92981"/>
            <a:ext cx="7467600" cy="990600"/>
          </a:xfrm>
        </p:spPr>
        <p:txBody>
          <a:bodyPr/>
          <a:lstStyle/>
          <a:p>
            <a:pPr algn="l" eaLnBrk="1" hangingPunct="1"/>
            <a:r>
              <a:rPr lang="en-US" sz="3200" dirty="0" smtClean="0"/>
              <a:t>Individually-administered </a:t>
            </a:r>
            <a:br>
              <a:rPr lang="en-US" sz="3200" dirty="0" smtClean="0"/>
            </a:br>
            <a:r>
              <a:rPr lang="en-US" sz="3200" dirty="0" smtClean="0"/>
              <a:t>			     Assessments of EF</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76200" y="617538"/>
            <a:ext cx="8229600" cy="1143000"/>
          </a:xfrm>
        </p:spPr>
        <p:txBody>
          <a:bodyPr/>
          <a:lstStyle/>
          <a:p>
            <a:pPr eaLnBrk="1" hangingPunct="1"/>
            <a:r>
              <a:rPr lang="en-US" smtClean="0"/>
              <a:t>					Increment </a:t>
            </a:r>
            <a:br>
              <a:rPr lang="en-US" smtClean="0"/>
            </a:br>
            <a:r>
              <a:rPr lang="en-US" smtClean="0"/>
              <a:t>		  	Production </a:t>
            </a:r>
            <a:br>
              <a:rPr lang="en-US" smtClean="0"/>
            </a:br>
            <a:r>
              <a:rPr lang="en-US" smtClean="0"/>
              <a:t>  Cascading</a:t>
            </a:r>
          </a:p>
        </p:txBody>
      </p:sp>
      <p:sp>
        <p:nvSpPr>
          <p:cNvPr id="108547" name="Text Box 20"/>
          <p:cNvSpPr txBox="1">
            <a:spLocks noChangeArrowheads="1"/>
          </p:cNvSpPr>
          <p:nvPr/>
        </p:nvSpPr>
        <p:spPr bwMode="auto">
          <a:xfrm>
            <a:off x="228600" y="3284538"/>
            <a:ext cx="4038600" cy="2676525"/>
          </a:xfrm>
          <a:prstGeom prst="rect">
            <a:avLst/>
          </a:prstGeom>
          <a:noFill/>
          <a:ln w="9525">
            <a:noFill/>
            <a:miter lim="800000"/>
            <a:headEnd/>
            <a:tailEnd/>
          </a:ln>
        </p:spPr>
        <p:txBody>
          <a:bodyPr>
            <a:spAutoFit/>
          </a:bodyPr>
          <a:lstStyle/>
          <a:p>
            <a:r>
              <a:rPr lang="en-US" sz="2400" b="1">
                <a:solidFill>
                  <a:srgbClr val="984807"/>
                </a:solidFill>
                <a:latin typeface="Times New Roman" pitchFamily="18" charset="0"/>
              </a:rPr>
              <a:t>Cascading production increment:  Progressive improvement </a:t>
            </a:r>
          </a:p>
          <a:p>
            <a:r>
              <a:rPr lang="en-US" sz="2400" b="1">
                <a:solidFill>
                  <a:srgbClr val="984807"/>
                </a:solidFill>
                <a:latin typeface="Times New Roman" pitchFamily="18" charset="0"/>
              </a:rPr>
              <a:t>of performance is observed </a:t>
            </a:r>
          </a:p>
          <a:p>
            <a:r>
              <a:rPr lang="en-US" sz="2400" b="1">
                <a:solidFill>
                  <a:srgbClr val="984807"/>
                </a:solidFill>
                <a:latin typeface="Times New Roman" pitchFamily="18" charset="0"/>
              </a:rPr>
              <a:t>as task embedded executive function demands (+ EF) </a:t>
            </a:r>
          </a:p>
          <a:p>
            <a:r>
              <a:rPr lang="en-US" sz="2400" b="1">
                <a:solidFill>
                  <a:srgbClr val="984807"/>
                </a:solidFill>
                <a:latin typeface="Times New Roman" pitchFamily="18" charset="0"/>
              </a:rPr>
              <a:t>are lessened.</a:t>
            </a:r>
          </a:p>
        </p:txBody>
      </p:sp>
      <p:grpSp>
        <p:nvGrpSpPr>
          <p:cNvPr id="2" name="Group 22"/>
          <p:cNvGrpSpPr>
            <a:grpSpLocks/>
          </p:cNvGrpSpPr>
          <p:nvPr/>
        </p:nvGrpSpPr>
        <p:grpSpPr bwMode="auto">
          <a:xfrm flipH="1">
            <a:off x="4762500" y="1836738"/>
            <a:ext cx="3619500" cy="4478337"/>
            <a:chOff x="3125" y="412"/>
            <a:chExt cx="1736" cy="1561"/>
          </a:xfrm>
        </p:grpSpPr>
        <p:sp>
          <p:nvSpPr>
            <p:cNvPr id="108558" name="Line 23"/>
            <p:cNvSpPr>
              <a:spLocks noChangeShapeType="1"/>
            </p:cNvSpPr>
            <p:nvPr/>
          </p:nvSpPr>
          <p:spPr bwMode="auto">
            <a:xfrm>
              <a:off x="3590" y="412"/>
              <a:ext cx="0" cy="520"/>
            </a:xfrm>
            <a:prstGeom prst="line">
              <a:avLst/>
            </a:prstGeom>
            <a:noFill/>
            <a:ln w="57150">
              <a:solidFill>
                <a:srgbClr val="FF9900"/>
              </a:solidFill>
              <a:round/>
              <a:headEnd/>
              <a:tailEnd/>
            </a:ln>
          </p:spPr>
          <p:txBody>
            <a:bodyPr/>
            <a:lstStyle/>
            <a:p>
              <a:endParaRPr lang="en-US" sz="2400">
                <a:solidFill>
                  <a:srgbClr val="984807"/>
                </a:solidFill>
              </a:endParaRPr>
            </a:p>
          </p:txBody>
        </p:sp>
        <p:sp>
          <p:nvSpPr>
            <p:cNvPr id="108559" name="Line 24"/>
            <p:cNvSpPr>
              <a:spLocks noChangeShapeType="1"/>
            </p:cNvSpPr>
            <p:nvPr/>
          </p:nvSpPr>
          <p:spPr bwMode="auto">
            <a:xfrm>
              <a:off x="4046" y="932"/>
              <a:ext cx="0" cy="521"/>
            </a:xfrm>
            <a:prstGeom prst="line">
              <a:avLst/>
            </a:prstGeom>
            <a:noFill/>
            <a:ln w="57150">
              <a:solidFill>
                <a:srgbClr val="FF9900"/>
              </a:solidFill>
              <a:round/>
              <a:headEnd/>
              <a:tailEnd/>
            </a:ln>
          </p:spPr>
          <p:txBody>
            <a:bodyPr/>
            <a:lstStyle/>
            <a:p>
              <a:endParaRPr lang="en-US" sz="2400">
                <a:solidFill>
                  <a:srgbClr val="984807"/>
                </a:solidFill>
              </a:endParaRPr>
            </a:p>
          </p:txBody>
        </p:sp>
        <p:sp>
          <p:nvSpPr>
            <p:cNvPr id="108560" name="Line 25"/>
            <p:cNvSpPr>
              <a:spLocks noChangeShapeType="1"/>
            </p:cNvSpPr>
            <p:nvPr/>
          </p:nvSpPr>
          <p:spPr bwMode="auto">
            <a:xfrm>
              <a:off x="4037" y="1453"/>
              <a:ext cx="473" cy="0"/>
            </a:xfrm>
            <a:prstGeom prst="line">
              <a:avLst/>
            </a:prstGeom>
            <a:noFill/>
            <a:ln w="57150">
              <a:solidFill>
                <a:srgbClr val="FF9900"/>
              </a:solidFill>
              <a:round/>
              <a:headEnd/>
              <a:tailEnd/>
            </a:ln>
          </p:spPr>
          <p:txBody>
            <a:bodyPr/>
            <a:lstStyle/>
            <a:p>
              <a:endParaRPr lang="en-US" sz="2400">
                <a:solidFill>
                  <a:srgbClr val="984807"/>
                </a:solidFill>
              </a:endParaRPr>
            </a:p>
          </p:txBody>
        </p:sp>
        <p:sp>
          <p:nvSpPr>
            <p:cNvPr id="108561" name="Line 26"/>
            <p:cNvSpPr>
              <a:spLocks noChangeShapeType="1"/>
            </p:cNvSpPr>
            <p:nvPr/>
          </p:nvSpPr>
          <p:spPr bwMode="auto">
            <a:xfrm>
              <a:off x="4502" y="1453"/>
              <a:ext cx="0" cy="520"/>
            </a:xfrm>
            <a:prstGeom prst="line">
              <a:avLst/>
            </a:prstGeom>
            <a:noFill/>
            <a:ln w="57150">
              <a:solidFill>
                <a:srgbClr val="FF9900"/>
              </a:solidFill>
              <a:round/>
              <a:headEnd/>
              <a:tailEnd/>
            </a:ln>
          </p:spPr>
          <p:txBody>
            <a:bodyPr/>
            <a:lstStyle/>
            <a:p>
              <a:endParaRPr lang="en-US" sz="2400">
                <a:solidFill>
                  <a:srgbClr val="984807"/>
                </a:solidFill>
              </a:endParaRPr>
            </a:p>
          </p:txBody>
        </p:sp>
        <p:sp>
          <p:nvSpPr>
            <p:cNvPr id="108562" name="Line 27"/>
            <p:cNvSpPr>
              <a:spLocks noChangeShapeType="1"/>
            </p:cNvSpPr>
            <p:nvPr/>
          </p:nvSpPr>
          <p:spPr bwMode="auto">
            <a:xfrm>
              <a:off x="4493" y="1973"/>
              <a:ext cx="368" cy="0"/>
            </a:xfrm>
            <a:prstGeom prst="line">
              <a:avLst/>
            </a:prstGeom>
            <a:noFill/>
            <a:ln w="57150">
              <a:solidFill>
                <a:srgbClr val="FF9900"/>
              </a:solidFill>
              <a:round/>
              <a:headEnd/>
              <a:tailEnd/>
            </a:ln>
          </p:spPr>
          <p:txBody>
            <a:bodyPr/>
            <a:lstStyle/>
            <a:p>
              <a:endParaRPr lang="en-US" sz="2400">
                <a:solidFill>
                  <a:srgbClr val="984807"/>
                </a:solidFill>
              </a:endParaRPr>
            </a:p>
          </p:txBody>
        </p:sp>
        <p:sp>
          <p:nvSpPr>
            <p:cNvPr id="108563" name="Line 28"/>
            <p:cNvSpPr>
              <a:spLocks noChangeShapeType="1"/>
            </p:cNvSpPr>
            <p:nvPr/>
          </p:nvSpPr>
          <p:spPr bwMode="auto">
            <a:xfrm>
              <a:off x="3581" y="932"/>
              <a:ext cx="473" cy="0"/>
            </a:xfrm>
            <a:prstGeom prst="line">
              <a:avLst/>
            </a:prstGeom>
            <a:noFill/>
            <a:ln w="57150">
              <a:solidFill>
                <a:srgbClr val="FF9900"/>
              </a:solidFill>
              <a:round/>
              <a:headEnd/>
              <a:tailEnd/>
            </a:ln>
          </p:spPr>
          <p:txBody>
            <a:bodyPr/>
            <a:lstStyle/>
            <a:p>
              <a:endParaRPr lang="en-US" sz="2400">
                <a:solidFill>
                  <a:srgbClr val="984807"/>
                </a:solidFill>
              </a:endParaRPr>
            </a:p>
          </p:txBody>
        </p:sp>
        <p:sp>
          <p:nvSpPr>
            <p:cNvPr id="108564" name="Line 29"/>
            <p:cNvSpPr>
              <a:spLocks noChangeShapeType="1"/>
            </p:cNvSpPr>
            <p:nvPr/>
          </p:nvSpPr>
          <p:spPr bwMode="auto">
            <a:xfrm>
              <a:off x="3125" y="412"/>
              <a:ext cx="473" cy="0"/>
            </a:xfrm>
            <a:prstGeom prst="line">
              <a:avLst/>
            </a:prstGeom>
            <a:noFill/>
            <a:ln w="57150">
              <a:solidFill>
                <a:srgbClr val="FF9900"/>
              </a:solidFill>
              <a:round/>
              <a:headEnd/>
              <a:tailEnd/>
            </a:ln>
          </p:spPr>
          <p:txBody>
            <a:bodyPr/>
            <a:lstStyle/>
            <a:p>
              <a:endParaRPr lang="en-US" sz="2400">
                <a:solidFill>
                  <a:srgbClr val="984807"/>
                </a:solidFill>
              </a:endParaRPr>
            </a:p>
          </p:txBody>
        </p:sp>
      </p:grpSp>
      <p:sp>
        <p:nvSpPr>
          <p:cNvPr id="108549" name="Text Box 30"/>
          <p:cNvSpPr txBox="1">
            <a:spLocks noChangeArrowheads="1"/>
          </p:cNvSpPr>
          <p:nvPr/>
        </p:nvSpPr>
        <p:spPr bwMode="auto">
          <a:xfrm>
            <a:off x="7290031" y="1379538"/>
            <a:ext cx="1502334" cy="461665"/>
          </a:xfrm>
          <a:prstGeom prst="rect">
            <a:avLst/>
          </a:prstGeom>
          <a:noFill/>
          <a:ln w="9525">
            <a:noFill/>
            <a:miter lim="800000"/>
            <a:headEnd/>
            <a:tailEnd/>
          </a:ln>
        </p:spPr>
        <p:txBody>
          <a:bodyPr wrap="none">
            <a:spAutoFit/>
          </a:bodyPr>
          <a:lstStyle/>
          <a:p>
            <a:r>
              <a:rPr lang="en-US" sz="2400" b="1" dirty="0" smtClean="0">
                <a:solidFill>
                  <a:srgbClr val="984807"/>
                </a:solidFill>
                <a:latin typeface="Times New Roman" pitchFamily="18" charset="0"/>
              </a:rPr>
              <a:t>Construct</a:t>
            </a:r>
            <a:endParaRPr lang="en-US" sz="2400" b="1" dirty="0">
              <a:solidFill>
                <a:srgbClr val="984807"/>
              </a:solidFill>
              <a:latin typeface="Times New Roman" pitchFamily="18" charset="0"/>
            </a:endParaRPr>
          </a:p>
        </p:txBody>
      </p:sp>
      <p:sp>
        <p:nvSpPr>
          <p:cNvPr id="108550" name="Text Box 31"/>
          <p:cNvSpPr txBox="1">
            <a:spLocks noChangeArrowheads="1"/>
          </p:cNvSpPr>
          <p:nvPr/>
        </p:nvSpPr>
        <p:spPr bwMode="auto">
          <a:xfrm>
            <a:off x="5773056" y="2388288"/>
            <a:ext cx="1579278" cy="830997"/>
          </a:xfrm>
          <a:prstGeom prst="rect">
            <a:avLst/>
          </a:prstGeom>
          <a:noFill/>
          <a:ln w="9525">
            <a:noFill/>
            <a:miter lim="800000"/>
            <a:headEnd/>
            <a:tailEnd/>
          </a:ln>
        </p:spPr>
        <p:txBody>
          <a:bodyPr wrap="none">
            <a:spAutoFit/>
          </a:bodyPr>
          <a:lstStyle/>
          <a:p>
            <a:r>
              <a:rPr lang="en-US" sz="2400" b="1" dirty="0" smtClean="0">
                <a:solidFill>
                  <a:srgbClr val="984807"/>
                </a:solidFill>
                <a:latin typeface="Times New Roman" pitchFamily="18" charset="0"/>
              </a:rPr>
              <a:t>Construct </a:t>
            </a:r>
          </a:p>
          <a:p>
            <a:r>
              <a:rPr lang="en-US" sz="2400" b="1" dirty="0" smtClean="0">
                <a:solidFill>
                  <a:srgbClr val="984807"/>
                </a:solidFill>
                <a:latin typeface="Times New Roman" pitchFamily="18" charset="0"/>
              </a:rPr>
              <a:t>+ </a:t>
            </a:r>
            <a:r>
              <a:rPr lang="en-US" sz="2400" b="1" dirty="0">
                <a:solidFill>
                  <a:srgbClr val="984807"/>
                </a:solidFill>
                <a:latin typeface="Times New Roman" pitchFamily="18" charset="0"/>
              </a:rPr>
              <a:t>EF</a:t>
            </a:r>
          </a:p>
        </p:txBody>
      </p:sp>
      <p:sp>
        <p:nvSpPr>
          <p:cNvPr id="108551" name="Text Box 32"/>
          <p:cNvSpPr txBox="1">
            <a:spLocks noChangeArrowheads="1"/>
          </p:cNvSpPr>
          <p:nvPr/>
        </p:nvSpPr>
        <p:spPr bwMode="auto">
          <a:xfrm>
            <a:off x="4876794" y="3850602"/>
            <a:ext cx="1579278" cy="830997"/>
          </a:xfrm>
          <a:prstGeom prst="rect">
            <a:avLst/>
          </a:prstGeom>
          <a:noFill/>
          <a:ln w="9525">
            <a:noFill/>
            <a:miter lim="800000"/>
            <a:headEnd/>
            <a:tailEnd/>
          </a:ln>
        </p:spPr>
        <p:txBody>
          <a:bodyPr wrap="none">
            <a:spAutoFit/>
          </a:bodyPr>
          <a:lstStyle/>
          <a:p>
            <a:r>
              <a:rPr lang="en-US" sz="2400" b="1" dirty="0" smtClean="0">
                <a:solidFill>
                  <a:srgbClr val="984807"/>
                </a:solidFill>
                <a:latin typeface="Times New Roman" pitchFamily="18" charset="0"/>
              </a:rPr>
              <a:t>Construct </a:t>
            </a:r>
          </a:p>
          <a:p>
            <a:r>
              <a:rPr lang="en-US" sz="2400" b="1" dirty="0" smtClean="0">
                <a:solidFill>
                  <a:srgbClr val="984807"/>
                </a:solidFill>
                <a:latin typeface="Times New Roman" pitchFamily="18" charset="0"/>
              </a:rPr>
              <a:t>+ </a:t>
            </a:r>
            <a:r>
              <a:rPr lang="en-US" sz="2400" b="1" dirty="0">
                <a:solidFill>
                  <a:srgbClr val="984807"/>
                </a:solidFill>
                <a:latin typeface="Times New Roman" pitchFamily="18" charset="0"/>
              </a:rPr>
              <a:t>+ EF</a:t>
            </a:r>
          </a:p>
        </p:txBody>
      </p:sp>
      <p:sp>
        <p:nvSpPr>
          <p:cNvPr id="108552" name="Text Box 33"/>
          <p:cNvSpPr txBox="1">
            <a:spLocks noChangeArrowheads="1"/>
          </p:cNvSpPr>
          <p:nvPr/>
        </p:nvSpPr>
        <p:spPr bwMode="auto">
          <a:xfrm>
            <a:off x="4002529" y="5445586"/>
            <a:ext cx="2128837" cy="830997"/>
          </a:xfrm>
          <a:prstGeom prst="rect">
            <a:avLst/>
          </a:prstGeom>
          <a:noFill/>
          <a:ln w="9525">
            <a:noFill/>
            <a:miter lim="800000"/>
            <a:headEnd/>
            <a:tailEnd/>
          </a:ln>
        </p:spPr>
        <p:txBody>
          <a:bodyPr>
            <a:spAutoFit/>
          </a:bodyPr>
          <a:lstStyle/>
          <a:p>
            <a:r>
              <a:rPr lang="en-US" sz="2400" b="1" dirty="0" smtClean="0">
                <a:solidFill>
                  <a:srgbClr val="984807"/>
                </a:solidFill>
                <a:latin typeface="Times New Roman" pitchFamily="18" charset="0"/>
              </a:rPr>
              <a:t>Construct </a:t>
            </a:r>
          </a:p>
          <a:p>
            <a:r>
              <a:rPr lang="en-US" sz="2400" b="1" dirty="0" smtClean="0">
                <a:solidFill>
                  <a:srgbClr val="984807"/>
                </a:solidFill>
                <a:latin typeface="Times New Roman" pitchFamily="18" charset="0"/>
              </a:rPr>
              <a:t>+ </a:t>
            </a:r>
            <a:r>
              <a:rPr lang="en-US" sz="2400" b="1" dirty="0">
                <a:solidFill>
                  <a:srgbClr val="984807"/>
                </a:solidFill>
                <a:latin typeface="Times New Roman" pitchFamily="18" charset="0"/>
              </a:rPr>
              <a:t>+ + EF</a:t>
            </a:r>
          </a:p>
        </p:txBody>
      </p:sp>
      <p:sp>
        <p:nvSpPr>
          <p:cNvPr id="108553" name="Line 34"/>
          <p:cNvSpPr>
            <a:spLocks noChangeShapeType="1"/>
          </p:cNvSpPr>
          <p:nvPr/>
        </p:nvSpPr>
        <p:spPr bwMode="auto">
          <a:xfrm flipV="1">
            <a:off x="6477000" y="2979738"/>
            <a:ext cx="1993900" cy="2790825"/>
          </a:xfrm>
          <a:prstGeom prst="line">
            <a:avLst/>
          </a:prstGeom>
          <a:noFill/>
          <a:ln w="38100">
            <a:solidFill>
              <a:srgbClr val="FF9900"/>
            </a:solidFill>
            <a:round/>
            <a:headEnd/>
            <a:tailEnd type="triangle" w="med" len="med"/>
          </a:ln>
        </p:spPr>
        <p:txBody>
          <a:bodyPr/>
          <a:lstStyle/>
          <a:p>
            <a:endParaRPr lang="en-US" sz="2400">
              <a:solidFill>
                <a:srgbClr val="984807"/>
              </a:solidFill>
            </a:endParaRPr>
          </a:p>
        </p:txBody>
      </p:sp>
      <p:sp>
        <p:nvSpPr>
          <p:cNvPr id="108554" name="Text Box 35"/>
          <p:cNvSpPr txBox="1">
            <a:spLocks noChangeArrowheads="1"/>
          </p:cNvSpPr>
          <p:nvPr/>
        </p:nvSpPr>
        <p:spPr bwMode="auto">
          <a:xfrm>
            <a:off x="5791200" y="5875338"/>
            <a:ext cx="1503168" cy="461665"/>
          </a:xfrm>
          <a:prstGeom prst="rect">
            <a:avLst/>
          </a:prstGeom>
          <a:noFill/>
          <a:ln w="9525">
            <a:noFill/>
            <a:miter lim="800000"/>
            <a:headEnd/>
            <a:tailEnd/>
          </a:ln>
        </p:spPr>
        <p:txBody>
          <a:bodyPr wrap="none">
            <a:spAutoFit/>
          </a:bodyPr>
          <a:lstStyle/>
          <a:p>
            <a:r>
              <a:rPr lang="en-US" sz="2400" b="1">
                <a:solidFill>
                  <a:srgbClr val="984807"/>
                </a:solidFill>
                <a:latin typeface="Times New Roman" pitchFamily="18" charset="0"/>
              </a:rPr>
              <a:t>Start here</a:t>
            </a:r>
          </a:p>
        </p:txBody>
      </p:sp>
      <p:sp>
        <p:nvSpPr>
          <p:cNvPr id="21" name="Rectangle 20"/>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1295400" y="685800"/>
            <a:ext cx="8229600" cy="1143000"/>
          </a:xfrm>
        </p:spPr>
        <p:txBody>
          <a:bodyPr/>
          <a:lstStyle/>
          <a:p>
            <a:pPr eaLnBrk="1" hangingPunct="1"/>
            <a:r>
              <a:rPr lang="en-US" smtClean="0">
                <a:solidFill>
                  <a:srgbClr val="984807"/>
                </a:solidFill>
              </a:rPr>
              <a:t>Cascading </a:t>
            </a:r>
            <a:br>
              <a:rPr lang="en-US" smtClean="0">
                <a:solidFill>
                  <a:srgbClr val="984807"/>
                </a:solidFill>
              </a:rPr>
            </a:br>
            <a:r>
              <a:rPr lang="en-US" smtClean="0">
                <a:solidFill>
                  <a:srgbClr val="984807"/>
                </a:solidFill>
              </a:rPr>
              <a:t>		  Production </a:t>
            </a:r>
            <a:br>
              <a:rPr lang="en-US" smtClean="0">
                <a:solidFill>
                  <a:srgbClr val="984807"/>
                </a:solidFill>
              </a:rPr>
            </a:br>
            <a:r>
              <a:rPr lang="en-US" smtClean="0">
                <a:solidFill>
                  <a:srgbClr val="984807"/>
                </a:solidFill>
              </a:rPr>
              <a:t>				   Decrement</a:t>
            </a:r>
          </a:p>
        </p:txBody>
      </p:sp>
      <p:grpSp>
        <p:nvGrpSpPr>
          <p:cNvPr id="20" name="Group 19"/>
          <p:cNvGrpSpPr/>
          <p:nvPr/>
        </p:nvGrpSpPr>
        <p:grpSpPr>
          <a:xfrm>
            <a:off x="393247" y="2190750"/>
            <a:ext cx="7501617" cy="2977924"/>
            <a:chOff x="393247" y="2190750"/>
            <a:chExt cx="7501617" cy="2977924"/>
          </a:xfrm>
        </p:grpSpPr>
        <p:sp>
          <p:nvSpPr>
            <p:cNvPr id="109571" name="Line 3"/>
            <p:cNvSpPr>
              <a:spLocks noChangeShapeType="1"/>
            </p:cNvSpPr>
            <p:nvPr/>
          </p:nvSpPr>
          <p:spPr bwMode="auto">
            <a:xfrm>
              <a:off x="2461760" y="2190750"/>
              <a:ext cx="1587"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09572" name="Line 4"/>
            <p:cNvSpPr>
              <a:spLocks noChangeShapeType="1"/>
            </p:cNvSpPr>
            <p:nvPr/>
          </p:nvSpPr>
          <p:spPr bwMode="auto">
            <a:xfrm>
              <a:off x="4495800" y="3200400"/>
              <a:ext cx="1588"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09573" name="Line 5"/>
            <p:cNvSpPr>
              <a:spLocks noChangeShapeType="1"/>
            </p:cNvSpPr>
            <p:nvPr/>
          </p:nvSpPr>
          <p:spPr bwMode="auto">
            <a:xfrm>
              <a:off x="4476977" y="4191000"/>
              <a:ext cx="1785937" cy="0"/>
            </a:xfrm>
            <a:prstGeom prst="line">
              <a:avLst/>
            </a:prstGeom>
            <a:noFill/>
            <a:ln w="57150">
              <a:solidFill>
                <a:srgbClr val="FF9900"/>
              </a:solidFill>
              <a:round/>
              <a:headEnd/>
              <a:tailEnd/>
            </a:ln>
          </p:spPr>
          <p:txBody>
            <a:bodyPr/>
            <a:lstStyle/>
            <a:p>
              <a:endParaRPr lang="en-US">
                <a:solidFill>
                  <a:srgbClr val="984807"/>
                </a:solidFill>
              </a:endParaRPr>
            </a:p>
          </p:txBody>
        </p:sp>
        <p:sp>
          <p:nvSpPr>
            <p:cNvPr id="109574" name="Line 6"/>
            <p:cNvSpPr>
              <a:spLocks noChangeShapeType="1"/>
            </p:cNvSpPr>
            <p:nvPr/>
          </p:nvSpPr>
          <p:spPr bwMode="auto">
            <a:xfrm>
              <a:off x="6248400" y="4160611"/>
              <a:ext cx="1588"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09575" name="Line 7"/>
            <p:cNvSpPr>
              <a:spLocks noChangeShapeType="1"/>
            </p:cNvSpPr>
            <p:nvPr/>
          </p:nvSpPr>
          <p:spPr bwMode="auto">
            <a:xfrm>
              <a:off x="6267677" y="5167086"/>
              <a:ext cx="1627187" cy="1588"/>
            </a:xfrm>
            <a:prstGeom prst="line">
              <a:avLst/>
            </a:prstGeom>
            <a:noFill/>
            <a:ln w="57150">
              <a:solidFill>
                <a:srgbClr val="FF9900"/>
              </a:solidFill>
              <a:round/>
              <a:headEnd/>
              <a:tailEnd/>
            </a:ln>
          </p:spPr>
          <p:txBody>
            <a:bodyPr/>
            <a:lstStyle/>
            <a:p>
              <a:endParaRPr lang="en-US">
                <a:solidFill>
                  <a:srgbClr val="984807"/>
                </a:solidFill>
              </a:endParaRPr>
            </a:p>
          </p:txBody>
        </p:sp>
        <p:sp>
          <p:nvSpPr>
            <p:cNvPr id="109576" name="Line 8"/>
            <p:cNvSpPr>
              <a:spLocks noChangeShapeType="1"/>
            </p:cNvSpPr>
            <p:nvPr/>
          </p:nvSpPr>
          <p:spPr bwMode="auto">
            <a:xfrm>
              <a:off x="2438400" y="3200400"/>
              <a:ext cx="2090738" cy="1588"/>
            </a:xfrm>
            <a:prstGeom prst="line">
              <a:avLst/>
            </a:prstGeom>
            <a:noFill/>
            <a:ln w="57150">
              <a:solidFill>
                <a:srgbClr val="FF9900"/>
              </a:solidFill>
              <a:round/>
              <a:headEnd/>
              <a:tailEnd/>
            </a:ln>
          </p:spPr>
          <p:txBody>
            <a:bodyPr/>
            <a:lstStyle/>
            <a:p>
              <a:endParaRPr lang="en-US">
                <a:solidFill>
                  <a:srgbClr val="984807"/>
                </a:solidFill>
              </a:endParaRPr>
            </a:p>
          </p:txBody>
        </p:sp>
        <p:sp>
          <p:nvSpPr>
            <p:cNvPr id="109577" name="Line 9"/>
            <p:cNvSpPr>
              <a:spLocks noChangeShapeType="1"/>
            </p:cNvSpPr>
            <p:nvPr/>
          </p:nvSpPr>
          <p:spPr bwMode="auto">
            <a:xfrm>
              <a:off x="393247" y="2190750"/>
              <a:ext cx="2092325" cy="1588"/>
            </a:xfrm>
            <a:prstGeom prst="line">
              <a:avLst/>
            </a:prstGeom>
            <a:noFill/>
            <a:ln w="57150">
              <a:solidFill>
                <a:srgbClr val="FF9900"/>
              </a:solidFill>
              <a:round/>
              <a:headEnd/>
              <a:tailEnd/>
            </a:ln>
          </p:spPr>
          <p:txBody>
            <a:bodyPr/>
            <a:lstStyle/>
            <a:p>
              <a:endParaRPr lang="en-US">
                <a:solidFill>
                  <a:srgbClr val="984807"/>
                </a:solidFill>
              </a:endParaRPr>
            </a:p>
          </p:txBody>
        </p:sp>
      </p:grpSp>
      <p:sp>
        <p:nvSpPr>
          <p:cNvPr id="109578" name="Text Box 10"/>
          <p:cNvSpPr txBox="1">
            <a:spLocks noChangeArrowheads="1"/>
          </p:cNvSpPr>
          <p:nvPr/>
        </p:nvSpPr>
        <p:spPr bwMode="auto">
          <a:xfrm>
            <a:off x="152400" y="1251858"/>
            <a:ext cx="3028950" cy="954088"/>
          </a:xfrm>
          <a:prstGeom prst="rect">
            <a:avLst/>
          </a:prstGeom>
          <a:noFill/>
          <a:ln w="9525">
            <a:noFill/>
            <a:miter lim="800000"/>
            <a:headEnd/>
            <a:tailEnd/>
          </a:ln>
        </p:spPr>
        <p:txBody>
          <a:bodyPr wrap="none">
            <a:spAutoFit/>
          </a:bodyPr>
          <a:lstStyle/>
          <a:p>
            <a:r>
              <a:rPr lang="en-US" sz="2800" b="1" dirty="0">
                <a:solidFill>
                  <a:srgbClr val="984807"/>
                </a:solidFill>
                <a:latin typeface="Times New Roman" pitchFamily="18" charset="0"/>
              </a:rPr>
              <a:t>Reasoning Ability:</a:t>
            </a:r>
          </a:p>
          <a:p>
            <a:r>
              <a:rPr lang="en-US" sz="2800" b="1" dirty="0">
                <a:solidFill>
                  <a:srgbClr val="984807"/>
                </a:solidFill>
                <a:latin typeface="Times New Roman" pitchFamily="18" charset="0"/>
              </a:rPr>
              <a:t>Matrix Reasoning</a:t>
            </a:r>
          </a:p>
        </p:txBody>
      </p:sp>
      <p:sp>
        <p:nvSpPr>
          <p:cNvPr id="109579" name="Text Box 13"/>
          <p:cNvSpPr txBox="1">
            <a:spLocks noChangeArrowheads="1"/>
          </p:cNvSpPr>
          <p:nvPr/>
        </p:nvSpPr>
        <p:spPr bwMode="auto">
          <a:xfrm>
            <a:off x="6430506" y="3258468"/>
            <a:ext cx="1781257" cy="1815882"/>
          </a:xfrm>
          <a:prstGeom prst="rect">
            <a:avLst/>
          </a:prstGeom>
          <a:noFill/>
          <a:ln w="9525">
            <a:noFill/>
            <a:miter lim="800000"/>
            <a:headEnd/>
            <a:tailEnd/>
          </a:ln>
        </p:spPr>
        <p:txBody>
          <a:bodyPr wrap="none">
            <a:spAutoFit/>
          </a:bodyPr>
          <a:lstStyle/>
          <a:p>
            <a:r>
              <a:rPr lang="en-US" sz="2800" b="1" dirty="0">
                <a:solidFill>
                  <a:srgbClr val="984807"/>
                </a:solidFill>
                <a:latin typeface="Times New Roman" pitchFamily="18" charset="0"/>
              </a:rPr>
              <a:t>Reasoning</a:t>
            </a:r>
          </a:p>
          <a:p>
            <a:r>
              <a:rPr lang="en-US" sz="2800" b="1" dirty="0">
                <a:solidFill>
                  <a:srgbClr val="984807"/>
                </a:solidFill>
                <a:latin typeface="Times New Roman" pitchFamily="18" charset="0"/>
              </a:rPr>
              <a:t>Ability </a:t>
            </a:r>
            <a:endParaRPr lang="en-US" sz="2800" b="1" dirty="0" smtClean="0">
              <a:solidFill>
                <a:srgbClr val="984807"/>
              </a:solidFill>
              <a:latin typeface="Times New Roman" pitchFamily="18" charset="0"/>
            </a:endParaRPr>
          </a:p>
          <a:p>
            <a:r>
              <a:rPr lang="en-US" sz="2800" b="1" dirty="0" smtClean="0">
                <a:solidFill>
                  <a:srgbClr val="984807"/>
                </a:solidFill>
                <a:latin typeface="Times New Roman" pitchFamily="18" charset="0"/>
              </a:rPr>
              <a:t>+ </a:t>
            </a:r>
            <a:r>
              <a:rPr lang="en-US" sz="2800" b="1" dirty="0">
                <a:solidFill>
                  <a:srgbClr val="984807"/>
                </a:solidFill>
                <a:latin typeface="Times New Roman" pitchFamily="18" charset="0"/>
              </a:rPr>
              <a:t>+ + EF:</a:t>
            </a:r>
          </a:p>
          <a:p>
            <a:r>
              <a:rPr lang="en-US" sz="2800" b="1" dirty="0">
                <a:solidFill>
                  <a:srgbClr val="984807"/>
                </a:solidFill>
                <a:latin typeface="Times New Roman" pitchFamily="18" charset="0"/>
              </a:rPr>
              <a:t>WCST</a:t>
            </a:r>
          </a:p>
        </p:txBody>
      </p:sp>
      <p:sp>
        <p:nvSpPr>
          <p:cNvPr id="109580" name="Text Box 14"/>
          <p:cNvSpPr txBox="1">
            <a:spLocks noChangeArrowheads="1"/>
          </p:cNvSpPr>
          <p:nvPr/>
        </p:nvSpPr>
        <p:spPr bwMode="auto">
          <a:xfrm>
            <a:off x="457200" y="4419600"/>
            <a:ext cx="4953000" cy="1800225"/>
          </a:xfrm>
          <a:prstGeom prst="rect">
            <a:avLst/>
          </a:prstGeom>
          <a:noFill/>
          <a:ln w="9525">
            <a:noFill/>
            <a:miter lim="800000"/>
            <a:headEnd/>
            <a:tailEnd/>
          </a:ln>
        </p:spPr>
        <p:txBody>
          <a:bodyPr>
            <a:spAutoFit/>
          </a:bodyPr>
          <a:lstStyle/>
          <a:p>
            <a:r>
              <a:rPr lang="en-US" sz="2800" b="1">
                <a:solidFill>
                  <a:srgbClr val="984807"/>
                </a:solidFill>
                <a:latin typeface="Times New Roman" pitchFamily="18" charset="0"/>
              </a:rPr>
              <a:t>Progressive deterioration </a:t>
            </a:r>
          </a:p>
          <a:p>
            <a:r>
              <a:rPr lang="en-US" sz="2800" b="1">
                <a:solidFill>
                  <a:srgbClr val="984807"/>
                </a:solidFill>
                <a:latin typeface="Times New Roman" pitchFamily="18" charset="0"/>
              </a:rPr>
              <a:t>of performance is observed </a:t>
            </a:r>
          </a:p>
          <a:p>
            <a:r>
              <a:rPr lang="en-US" sz="2800" b="1">
                <a:solidFill>
                  <a:srgbClr val="984807"/>
                </a:solidFill>
                <a:latin typeface="Times New Roman" pitchFamily="18" charset="0"/>
              </a:rPr>
              <a:t>as executive function demands (+ EF) become greater.</a:t>
            </a:r>
          </a:p>
        </p:txBody>
      </p:sp>
      <p:sp>
        <p:nvSpPr>
          <p:cNvPr id="109581" name="Line 20"/>
          <p:cNvSpPr>
            <a:spLocks noChangeShapeType="1"/>
          </p:cNvSpPr>
          <p:nvPr/>
        </p:nvSpPr>
        <p:spPr bwMode="auto">
          <a:xfrm>
            <a:off x="1143000" y="2895600"/>
            <a:ext cx="5486400" cy="2667000"/>
          </a:xfrm>
          <a:prstGeom prst="line">
            <a:avLst/>
          </a:prstGeom>
          <a:noFill/>
          <a:ln w="38100">
            <a:solidFill>
              <a:srgbClr val="FF9900"/>
            </a:solidFill>
            <a:round/>
            <a:headEnd/>
            <a:tailEnd type="triangle" w="med" len="med"/>
          </a:ln>
        </p:spPr>
        <p:txBody>
          <a:bodyPr/>
          <a:lstStyle/>
          <a:p>
            <a:endParaRPr lang="en-US">
              <a:solidFill>
                <a:srgbClr val="984807"/>
              </a:solidFill>
            </a:endParaRPr>
          </a:p>
        </p:txBody>
      </p:sp>
      <p:sp>
        <p:nvSpPr>
          <p:cNvPr id="109582" name="Text Box 21"/>
          <p:cNvSpPr txBox="1">
            <a:spLocks noChangeArrowheads="1"/>
          </p:cNvSpPr>
          <p:nvPr/>
        </p:nvSpPr>
        <p:spPr bwMode="auto">
          <a:xfrm>
            <a:off x="563563" y="2476500"/>
            <a:ext cx="1174360" cy="369332"/>
          </a:xfrm>
          <a:prstGeom prst="rect">
            <a:avLst/>
          </a:prstGeom>
          <a:noFill/>
          <a:ln w="9525">
            <a:noFill/>
            <a:miter lim="800000"/>
            <a:headEnd/>
            <a:tailEnd/>
          </a:ln>
        </p:spPr>
        <p:txBody>
          <a:bodyPr wrap="none">
            <a:spAutoFit/>
          </a:bodyPr>
          <a:lstStyle/>
          <a:p>
            <a:r>
              <a:rPr lang="en-US" b="1">
                <a:solidFill>
                  <a:srgbClr val="984807"/>
                </a:solidFill>
                <a:latin typeface="Times New Roman" pitchFamily="18" charset="0"/>
              </a:rPr>
              <a:t>Start here</a:t>
            </a:r>
          </a:p>
        </p:txBody>
      </p:sp>
      <p:sp>
        <p:nvSpPr>
          <p:cNvPr id="18" name="Rectangle 17"/>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1295400" y="685800"/>
            <a:ext cx="8229600" cy="1143000"/>
          </a:xfrm>
        </p:spPr>
        <p:txBody>
          <a:bodyPr/>
          <a:lstStyle/>
          <a:p>
            <a:r>
              <a:rPr lang="en-US" smtClean="0">
                <a:solidFill>
                  <a:srgbClr val="984807"/>
                </a:solidFill>
              </a:rPr>
              <a:t>Cascading </a:t>
            </a:r>
            <a:br>
              <a:rPr lang="en-US" smtClean="0">
                <a:solidFill>
                  <a:srgbClr val="984807"/>
                </a:solidFill>
              </a:rPr>
            </a:br>
            <a:r>
              <a:rPr lang="en-US" smtClean="0">
                <a:solidFill>
                  <a:srgbClr val="984807"/>
                </a:solidFill>
              </a:rPr>
              <a:t>		  Production </a:t>
            </a:r>
            <a:br>
              <a:rPr lang="en-US" smtClean="0">
                <a:solidFill>
                  <a:srgbClr val="984807"/>
                </a:solidFill>
              </a:rPr>
            </a:br>
            <a:r>
              <a:rPr lang="en-US" smtClean="0">
                <a:solidFill>
                  <a:srgbClr val="984807"/>
                </a:solidFill>
              </a:rPr>
              <a:t>				   Decrement</a:t>
            </a:r>
          </a:p>
        </p:txBody>
      </p:sp>
      <p:grpSp>
        <p:nvGrpSpPr>
          <p:cNvPr id="20" name="Group 19"/>
          <p:cNvGrpSpPr/>
          <p:nvPr/>
        </p:nvGrpSpPr>
        <p:grpSpPr>
          <a:xfrm>
            <a:off x="422275" y="2527300"/>
            <a:ext cx="7458075" cy="2992438"/>
            <a:chOff x="422275" y="2527300"/>
            <a:chExt cx="7458075" cy="2992438"/>
          </a:xfrm>
        </p:grpSpPr>
        <p:sp>
          <p:nvSpPr>
            <p:cNvPr id="110595" name="Line 3"/>
            <p:cNvSpPr>
              <a:spLocks noChangeShapeType="1"/>
            </p:cNvSpPr>
            <p:nvPr/>
          </p:nvSpPr>
          <p:spPr bwMode="auto">
            <a:xfrm>
              <a:off x="2490788" y="2527300"/>
              <a:ext cx="1587"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10596" name="Line 4"/>
            <p:cNvSpPr>
              <a:spLocks noChangeShapeType="1"/>
            </p:cNvSpPr>
            <p:nvPr/>
          </p:nvSpPr>
          <p:spPr bwMode="auto">
            <a:xfrm>
              <a:off x="4495800" y="3536950"/>
              <a:ext cx="1588"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10597" name="Line 5"/>
            <p:cNvSpPr>
              <a:spLocks noChangeShapeType="1"/>
            </p:cNvSpPr>
            <p:nvPr/>
          </p:nvSpPr>
          <p:spPr bwMode="auto">
            <a:xfrm>
              <a:off x="4462463" y="4527550"/>
              <a:ext cx="1785937" cy="0"/>
            </a:xfrm>
            <a:prstGeom prst="line">
              <a:avLst/>
            </a:prstGeom>
            <a:noFill/>
            <a:ln w="57150">
              <a:solidFill>
                <a:srgbClr val="FF9900"/>
              </a:solidFill>
              <a:round/>
              <a:headEnd/>
              <a:tailEnd/>
            </a:ln>
          </p:spPr>
          <p:txBody>
            <a:bodyPr/>
            <a:lstStyle/>
            <a:p>
              <a:endParaRPr lang="en-US">
                <a:solidFill>
                  <a:srgbClr val="984807"/>
                </a:solidFill>
              </a:endParaRPr>
            </a:p>
          </p:txBody>
        </p:sp>
        <p:sp>
          <p:nvSpPr>
            <p:cNvPr id="110598" name="Line 6"/>
            <p:cNvSpPr>
              <a:spLocks noChangeShapeType="1"/>
            </p:cNvSpPr>
            <p:nvPr/>
          </p:nvSpPr>
          <p:spPr bwMode="auto">
            <a:xfrm>
              <a:off x="6248400" y="4511675"/>
              <a:ext cx="1588"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10599" name="Line 7"/>
            <p:cNvSpPr>
              <a:spLocks noChangeShapeType="1"/>
            </p:cNvSpPr>
            <p:nvPr/>
          </p:nvSpPr>
          <p:spPr bwMode="auto">
            <a:xfrm>
              <a:off x="6253163" y="5518150"/>
              <a:ext cx="1627187" cy="1588"/>
            </a:xfrm>
            <a:prstGeom prst="line">
              <a:avLst/>
            </a:prstGeom>
            <a:noFill/>
            <a:ln w="57150">
              <a:solidFill>
                <a:srgbClr val="FF9900"/>
              </a:solidFill>
              <a:round/>
              <a:headEnd/>
              <a:tailEnd/>
            </a:ln>
          </p:spPr>
          <p:txBody>
            <a:bodyPr/>
            <a:lstStyle/>
            <a:p>
              <a:endParaRPr lang="en-US">
                <a:solidFill>
                  <a:srgbClr val="984807"/>
                </a:solidFill>
              </a:endParaRPr>
            </a:p>
          </p:txBody>
        </p:sp>
        <p:sp>
          <p:nvSpPr>
            <p:cNvPr id="110600" name="Line 8"/>
            <p:cNvSpPr>
              <a:spLocks noChangeShapeType="1"/>
            </p:cNvSpPr>
            <p:nvPr/>
          </p:nvSpPr>
          <p:spPr bwMode="auto">
            <a:xfrm>
              <a:off x="2438400" y="3536950"/>
              <a:ext cx="2090738" cy="1588"/>
            </a:xfrm>
            <a:prstGeom prst="line">
              <a:avLst/>
            </a:prstGeom>
            <a:noFill/>
            <a:ln w="57150">
              <a:solidFill>
                <a:srgbClr val="FF9900"/>
              </a:solidFill>
              <a:round/>
              <a:headEnd/>
              <a:tailEnd/>
            </a:ln>
          </p:spPr>
          <p:txBody>
            <a:bodyPr/>
            <a:lstStyle/>
            <a:p>
              <a:endParaRPr lang="en-US">
                <a:solidFill>
                  <a:srgbClr val="984807"/>
                </a:solidFill>
              </a:endParaRPr>
            </a:p>
          </p:txBody>
        </p:sp>
        <p:sp>
          <p:nvSpPr>
            <p:cNvPr id="110601" name="Line 9"/>
            <p:cNvSpPr>
              <a:spLocks noChangeShapeType="1"/>
            </p:cNvSpPr>
            <p:nvPr/>
          </p:nvSpPr>
          <p:spPr bwMode="auto">
            <a:xfrm>
              <a:off x="422275" y="2527300"/>
              <a:ext cx="2092325" cy="1588"/>
            </a:xfrm>
            <a:prstGeom prst="line">
              <a:avLst/>
            </a:prstGeom>
            <a:noFill/>
            <a:ln w="57150">
              <a:solidFill>
                <a:srgbClr val="FF9900"/>
              </a:solidFill>
              <a:round/>
              <a:headEnd/>
              <a:tailEnd/>
            </a:ln>
          </p:spPr>
          <p:txBody>
            <a:bodyPr/>
            <a:lstStyle/>
            <a:p>
              <a:endParaRPr lang="en-US">
                <a:solidFill>
                  <a:srgbClr val="984807"/>
                </a:solidFill>
              </a:endParaRPr>
            </a:p>
          </p:txBody>
        </p:sp>
      </p:grpSp>
      <p:sp>
        <p:nvSpPr>
          <p:cNvPr id="110602" name="Text Box 10"/>
          <p:cNvSpPr txBox="1">
            <a:spLocks noChangeArrowheads="1"/>
          </p:cNvSpPr>
          <p:nvPr/>
        </p:nvSpPr>
        <p:spPr bwMode="auto">
          <a:xfrm>
            <a:off x="152400" y="1600200"/>
            <a:ext cx="3286125" cy="954088"/>
          </a:xfrm>
          <a:prstGeom prst="rect">
            <a:avLst/>
          </a:prstGeom>
          <a:noFill/>
          <a:ln w="9525">
            <a:noFill/>
            <a:miter lim="800000"/>
            <a:headEnd/>
            <a:tailEnd/>
          </a:ln>
        </p:spPr>
        <p:txBody>
          <a:bodyPr wrap="none">
            <a:spAutoFit/>
          </a:bodyPr>
          <a:lstStyle/>
          <a:p>
            <a:r>
              <a:rPr lang="en-US" sz="2800" b="1">
                <a:solidFill>
                  <a:srgbClr val="984807"/>
                </a:solidFill>
                <a:latin typeface="Times New Roman" pitchFamily="18" charset="0"/>
              </a:rPr>
              <a:t>Visuo-motorAbility:</a:t>
            </a:r>
          </a:p>
          <a:p>
            <a:r>
              <a:rPr lang="en-US" sz="2800" b="1">
                <a:solidFill>
                  <a:srgbClr val="984807"/>
                </a:solidFill>
                <a:latin typeface="Times New Roman" pitchFamily="18" charset="0"/>
              </a:rPr>
              <a:t>Design Copying</a:t>
            </a:r>
          </a:p>
        </p:txBody>
      </p:sp>
      <p:sp>
        <p:nvSpPr>
          <p:cNvPr id="110603" name="Text Box 11"/>
          <p:cNvSpPr txBox="1">
            <a:spLocks noChangeArrowheads="1"/>
          </p:cNvSpPr>
          <p:nvPr/>
        </p:nvSpPr>
        <p:spPr bwMode="auto">
          <a:xfrm>
            <a:off x="2614613" y="2635250"/>
            <a:ext cx="2206625" cy="954088"/>
          </a:xfrm>
          <a:prstGeom prst="rect">
            <a:avLst/>
          </a:prstGeom>
          <a:noFill/>
          <a:ln w="9525">
            <a:noFill/>
            <a:miter lim="800000"/>
            <a:headEnd/>
            <a:tailEnd/>
          </a:ln>
        </p:spPr>
        <p:txBody>
          <a:bodyPr wrap="none">
            <a:spAutoFit/>
          </a:bodyPr>
          <a:lstStyle/>
          <a:p>
            <a:r>
              <a:rPr lang="en-US" sz="2800" b="1">
                <a:solidFill>
                  <a:srgbClr val="984807"/>
                </a:solidFill>
                <a:latin typeface="Times New Roman" pitchFamily="18" charset="0"/>
              </a:rPr>
              <a:t>Ability + EF:</a:t>
            </a:r>
          </a:p>
          <a:p>
            <a:r>
              <a:rPr lang="en-US" sz="2800" b="1">
                <a:solidFill>
                  <a:srgbClr val="984807"/>
                </a:solidFill>
                <a:latin typeface="Times New Roman" pitchFamily="18" charset="0"/>
              </a:rPr>
              <a:t>BVMGT</a:t>
            </a:r>
          </a:p>
        </p:txBody>
      </p:sp>
      <p:sp>
        <p:nvSpPr>
          <p:cNvPr id="110604" name="Text Box 12"/>
          <p:cNvSpPr txBox="1">
            <a:spLocks noChangeArrowheads="1"/>
          </p:cNvSpPr>
          <p:nvPr/>
        </p:nvSpPr>
        <p:spPr bwMode="auto">
          <a:xfrm>
            <a:off x="4651375" y="3922713"/>
            <a:ext cx="2359025" cy="519112"/>
          </a:xfrm>
          <a:prstGeom prst="rect">
            <a:avLst/>
          </a:prstGeom>
          <a:noFill/>
          <a:ln w="9525">
            <a:noFill/>
            <a:miter lim="800000"/>
            <a:headEnd/>
            <a:tailEnd/>
          </a:ln>
        </p:spPr>
        <p:txBody>
          <a:bodyPr wrap="none">
            <a:spAutoFit/>
          </a:bodyPr>
          <a:lstStyle/>
          <a:p>
            <a:r>
              <a:rPr lang="en-US" sz="2800" b="1">
                <a:solidFill>
                  <a:srgbClr val="984807"/>
                </a:solidFill>
                <a:latin typeface="Times New Roman" pitchFamily="18" charset="0"/>
              </a:rPr>
              <a:t>Ability + + EF</a:t>
            </a:r>
          </a:p>
        </p:txBody>
      </p:sp>
      <p:sp>
        <p:nvSpPr>
          <p:cNvPr id="110605" name="Text Box 13"/>
          <p:cNvSpPr txBox="1">
            <a:spLocks noChangeArrowheads="1"/>
          </p:cNvSpPr>
          <p:nvPr/>
        </p:nvSpPr>
        <p:spPr bwMode="auto">
          <a:xfrm>
            <a:off x="6256338" y="4572000"/>
            <a:ext cx="2770187" cy="946150"/>
          </a:xfrm>
          <a:prstGeom prst="rect">
            <a:avLst/>
          </a:prstGeom>
          <a:noFill/>
          <a:ln w="9525">
            <a:noFill/>
            <a:miter lim="800000"/>
            <a:headEnd/>
            <a:tailEnd/>
          </a:ln>
        </p:spPr>
        <p:txBody>
          <a:bodyPr wrap="none">
            <a:spAutoFit/>
          </a:bodyPr>
          <a:lstStyle/>
          <a:p>
            <a:r>
              <a:rPr lang="en-US" sz="2800" b="1">
                <a:solidFill>
                  <a:srgbClr val="984807"/>
                </a:solidFill>
                <a:latin typeface="Times New Roman" pitchFamily="18" charset="0"/>
              </a:rPr>
              <a:t>Ability + + + EF:</a:t>
            </a:r>
          </a:p>
          <a:p>
            <a:r>
              <a:rPr lang="en-US" sz="2800" b="1">
                <a:solidFill>
                  <a:srgbClr val="984807"/>
                </a:solidFill>
                <a:latin typeface="Times New Roman" pitchFamily="18" charset="0"/>
              </a:rPr>
              <a:t>RCFT</a:t>
            </a:r>
          </a:p>
        </p:txBody>
      </p:sp>
      <p:sp>
        <p:nvSpPr>
          <p:cNvPr id="110606" name="Text Box 14"/>
          <p:cNvSpPr txBox="1">
            <a:spLocks noChangeArrowheads="1"/>
          </p:cNvSpPr>
          <p:nvPr/>
        </p:nvSpPr>
        <p:spPr bwMode="auto">
          <a:xfrm>
            <a:off x="457200" y="4756150"/>
            <a:ext cx="4953000" cy="1800225"/>
          </a:xfrm>
          <a:prstGeom prst="rect">
            <a:avLst/>
          </a:prstGeom>
          <a:noFill/>
          <a:ln w="9525">
            <a:noFill/>
            <a:miter lim="800000"/>
            <a:headEnd/>
            <a:tailEnd/>
          </a:ln>
        </p:spPr>
        <p:txBody>
          <a:bodyPr>
            <a:spAutoFit/>
          </a:bodyPr>
          <a:lstStyle/>
          <a:p>
            <a:r>
              <a:rPr lang="en-US" sz="2800" b="1">
                <a:solidFill>
                  <a:srgbClr val="984807"/>
                </a:solidFill>
                <a:latin typeface="Times New Roman" pitchFamily="18" charset="0"/>
              </a:rPr>
              <a:t>Progressive deterioration </a:t>
            </a:r>
          </a:p>
          <a:p>
            <a:r>
              <a:rPr lang="en-US" sz="2800" b="1">
                <a:solidFill>
                  <a:srgbClr val="984807"/>
                </a:solidFill>
                <a:latin typeface="Times New Roman" pitchFamily="18" charset="0"/>
              </a:rPr>
              <a:t>of performance is observed </a:t>
            </a:r>
          </a:p>
          <a:p>
            <a:r>
              <a:rPr lang="en-US" sz="2800" b="1">
                <a:solidFill>
                  <a:srgbClr val="984807"/>
                </a:solidFill>
                <a:latin typeface="Times New Roman" pitchFamily="18" charset="0"/>
              </a:rPr>
              <a:t>as executive function demands (+ EF) become greater.</a:t>
            </a:r>
          </a:p>
        </p:txBody>
      </p:sp>
      <p:sp>
        <p:nvSpPr>
          <p:cNvPr id="110607" name="Line 20"/>
          <p:cNvSpPr>
            <a:spLocks noChangeShapeType="1"/>
          </p:cNvSpPr>
          <p:nvPr/>
        </p:nvSpPr>
        <p:spPr bwMode="auto">
          <a:xfrm>
            <a:off x="1143000" y="3232150"/>
            <a:ext cx="5486400" cy="2667000"/>
          </a:xfrm>
          <a:prstGeom prst="line">
            <a:avLst/>
          </a:prstGeom>
          <a:noFill/>
          <a:ln w="38100">
            <a:solidFill>
              <a:srgbClr val="FF9900"/>
            </a:solidFill>
            <a:round/>
            <a:headEnd/>
            <a:tailEnd type="triangle" w="med" len="med"/>
          </a:ln>
        </p:spPr>
        <p:txBody>
          <a:bodyPr/>
          <a:lstStyle/>
          <a:p>
            <a:endParaRPr lang="en-US">
              <a:solidFill>
                <a:srgbClr val="984807"/>
              </a:solidFill>
            </a:endParaRPr>
          </a:p>
        </p:txBody>
      </p:sp>
      <p:sp>
        <p:nvSpPr>
          <p:cNvPr id="110608" name="Text Box 21"/>
          <p:cNvSpPr txBox="1">
            <a:spLocks noChangeArrowheads="1"/>
          </p:cNvSpPr>
          <p:nvPr/>
        </p:nvSpPr>
        <p:spPr bwMode="auto">
          <a:xfrm>
            <a:off x="563563" y="2813050"/>
            <a:ext cx="1174360" cy="369332"/>
          </a:xfrm>
          <a:prstGeom prst="rect">
            <a:avLst/>
          </a:prstGeom>
          <a:noFill/>
          <a:ln w="9525">
            <a:noFill/>
            <a:miter lim="800000"/>
            <a:headEnd/>
            <a:tailEnd/>
          </a:ln>
        </p:spPr>
        <p:txBody>
          <a:bodyPr wrap="none">
            <a:spAutoFit/>
          </a:bodyPr>
          <a:lstStyle/>
          <a:p>
            <a:r>
              <a:rPr lang="en-US" b="1">
                <a:solidFill>
                  <a:srgbClr val="984807"/>
                </a:solidFill>
                <a:latin typeface="Times New Roman" pitchFamily="18" charset="0"/>
              </a:rPr>
              <a:t>Start here</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Number Placeholder 5"/>
          <p:cNvSpPr>
            <a:spLocks noGrp="1"/>
          </p:cNvSpPr>
          <p:nvPr>
            <p:ph type="sldNum" sz="quarter" idx="12"/>
          </p:nvPr>
        </p:nvSpPr>
        <p:spPr>
          <a:noFill/>
        </p:spPr>
        <p:txBody>
          <a:bodyPr/>
          <a:lstStyle/>
          <a:p>
            <a:fld id="{25BBD011-59A2-4184-9A2B-F2CBDB1E332D}" type="slidenum">
              <a:rPr lang="en-US" smtClean="0"/>
              <a:pPr/>
              <a:t>104</a:t>
            </a:fld>
            <a:endParaRPr lang="en-US" smtClean="0"/>
          </a:p>
        </p:txBody>
      </p:sp>
      <p:sp>
        <p:nvSpPr>
          <p:cNvPr id="111619" name="Rectangle 2"/>
          <p:cNvSpPr>
            <a:spLocks noGrp="1" noChangeArrowheads="1"/>
          </p:cNvSpPr>
          <p:nvPr>
            <p:ph type="title"/>
          </p:nvPr>
        </p:nvSpPr>
        <p:spPr>
          <a:xfrm>
            <a:off x="957938" y="246973"/>
            <a:ext cx="8013700" cy="594858"/>
          </a:xfrm>
        </p:spPr>
        <p:txBody>
          <a:bodyPr/>
          <a:lstStyle/>
          <a:p>
            <a:pPr algn="l"/>
            <a:r>
              <a:rPr lang="en-US" sz="4000" dirty="0" smtClean="0"/>
              <a:t>Assessing Retrieval Fluency</a:t>
            </a:r>
          </a:p>
        </p:txBody>
      </p:sp>
      <p:sp>
        <p:nvSpPr>
          <p:cNvPr id="111620" name="Rectangle 3"/>
          <p:cNvSpPr>
            <a:spLocks noGrp="1" noChangeArrowheads="1"/>
          </p:cNvSpPr>
          <p:nvPr>
            <p:ph type="body" idx="1"/>
          </p:nvPr>
        </p:nvSpPr>
        <p:spPr>
          <a:xfrm>
            <a:off x="484188" y="1219200"/>
            <a:ext cx="8272462" cy="3887788"/>
          </a:xfrm>
        </p:spPr>
        <p:txBody>
          <a:bodyPr/>
          <a:lstStyle/>
          <a:p>
            <a:pPr>
              <a:buNone/>
            </a:pPr>
            <a:r>
              <a:rPr lang="en-US" sz="4000" dirty="0" smtClean="0"/>
              <a:t>Examples:</a:t>
            </a:r>
          </a:p>
          <a:p>
            <a:pPr marL="855663" lvl="1" indent="-398463">
              <a:buFont typeface="Wingdings" pitchFamily="2" charset="2"/>
              <a:buChar char="§"/>
            </a:pPr>
            <a:r>
              <a:rPr lang="en-US" sz="4000" dirty="0" smtClean="0"/>
              <a:t>Naming animals in 60 seconds</a:t>
            </a:r>
          </a:p>
          <a:p>
            <a:pPr marL="855663" lvl="1" indent="-398463">
              <a:buFont typeface="Wingdings" pitchFamily="2" charset="2"/>
              <a:buChar char="§"/>
            </a:pPr>
            <a:r>
              <a:rPr lang="en-US" sz="4000" dirty="0" smtClean="0"/>
              <a:t>Naming foods in 60 seconds</a:t>
            </a:r>
          </a:p>
          <a:p>
            <a:pPr marL="855663" lvl="1" indent="-398463">
              <a:buFont typeface="Wingdings" pitchFamily="2" charset="2"/>
              <a:buChar char="§"/>
            </a:pPr>
            <a:r>
              <a:rPr lang="en-US" sz="4000" dirty="0" smtClean="0"/>
              <a:t>Naming words that begin with the letter “s” in 60 seconds</a:t>
            </a:r>
          </a:p>
          <a:p>
            <a:pPr marL="855663" lvl="1" indent="-398463">
              <a:buFont typeface="Wingdings" pitchFamily="2" charset="2"/>
              <a:buChar char="§"/>
            </a:pPr>
            <a:r>
              <a:rPr lang="en-US" sz="4000" dirty="0" smtClean="0"/>
              <a:t>Naming words that begin with the letter “f” in 60 seconds</a:t>
            </a:r>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1" name="Straight Connector 10"/>
          <p:cNvCxnSpPr/>
          <p:nvPr/>
        </p:nvCxnSpPr>
        <p:spPr>
          <a:xfrm>
            <a:off x="1539198" y="120536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type="title"/>
          </p:nvPr>
        </p:nvSpPr>
        <p:spPr>
          <a:xfrm>
            <a:off x="957942" y="141518"/>
            <a:ext cx="8229600" cy="857250"/>
          </a:xfrm>
          <a:noFill/>
        </p:spPr>
        <p:txBody>
          <a:bodyPr/>
          <a:lstStyle/>
          <a:p>
            <a:pPr algn="l" eaLnBrk="1" hangingPunct="1"/>
            <a:r>
              <a:rPr lang="en-US" sz="3600" b="1" dirty="0" smtClean="0"/>
              <a:t>Assessing Retrieval Fluency</a:t>
            </a:r>
          </a:p>
        </p:txBody>
      </p:sp>
      <p:sp>
        <p:nvSpPr>
          <p:cNvPr id="83971" name="Rectangle 2"/>
          <p:cNvSpPr>
            <a:spLocks noGrp="1" noChangeArrowheads="1"/>
          </p:cNvSpPr>
          <p:nvPr>
            <p:ph idx="1"/>
          </p:nvPr>
        </p:nvSpPr>
        <p:spPr>
          <a:xfrm>
            <a:off x="333829" y="1233712"/>
            <a:ext cx="8534399" cy="5181601"/>
          </a:xfrm>
        </p:spPr>
        <p:txBody>
          <a:bodyPr/>
          <a:lstStyle/>
          <a:p>
            <a:pPr marL="0" indent="0" eaLnBrk="1" hangingPunct="1">
              <a:buFont typeface="Arial" charset="0"/>
              <a:buNone/>
            </a:pPr>
            <a:r>
              <a:rPr lang="en-US" sz="4000" dirty="0" smtClean="0"/>
              <a:t>Examples of response patterns:</a:t>
            </a:r>
          </a:p>
          <a:p>
            <a:pPr marL="623888" lvl="1" indent="-333375" eaLnBrk="1" hangingPunct="1">
              <a:buFont typeface="Wingdings" pitchFamily="2" charset="2"/>
              <a:buChar char="§"/>
            </a:pPr>
            <a:r>
              <a:rPr lang="en-US" sz="4000" dirty="0" smtClean="0"/>
              <a:t>Semantic “Flooding” – Retrieval with minimal executive direction; uncontrolled flow of words</a:t>
            </a:r>
          </a:p>
          <a:p>
            <a:pPr marL="623888" lvl="1" indent="-333375" eaLnBrk="1" hangingPunct="1">
              <a:buFont typeface="Wingdings" pitchFamily="2" charset="2"/>
              <a:buChar char="§"/>
            </a:pPr>
            <a:r>
              <a:rPr lang="en-US" sz="4000" dirty="0" smtClean="0"/>
              <a:t>Controlled Access – Executive Functions used to organize retrieval of words by semantic clusters</a:t>
            </a:r>
          </a:p>
          <a:p>
            <a:pPr lvl="1" eaLnBrk="1" hangingPunct="1"/>
            <a:endParaRPr lang="en-US" sz="4000" dirty="0" smtClean="0"/>
          </a:p>
        </p:txBody>
      </p:sp>
      <p:sp>
        <p:nvSpPr>
          <p:cNvPr id="6" name="Slide Number Placeholder 5"/>
          <p:cNvSpPr>
            <a:spLocks noGrp="1"/>
          </p:cNvSpPr>
          <p:nvPr>
            <p:ph type="sldNum" sz="quarter" idx="12"/>
          </p:nvPr>
        </p:nvSpPr>
        <p:spPr/>
        <p:txBody>
          <a:bodyPr/>
          <a:lstStyle/>
          <a:p>
            <a:pPr>
              <a:defRPr/>
            </a:pPr>
            <a:fld id="{E972396D-84E8-4F13-978F-89320CD69810}" type="slidenum">
              <a:rPr lang="en-US"/>
              <a:pPr>
                <a:defRPr/>
              </a:pPr>
              <a:t>105</a:t>
            </a:fld>
            <a:endParaRPr lang="en-US"/>
          </a:p>
        </p:txBody>
      </p:sp>
      <p:sp>
        <p:nvSpPr>
          <p:cNvPr id="11" name="Rectangle 10"/>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2" name="Straight Connector 11"/>
          <p:cNvCxnSpPr/>
          <p:nvPr/>
        </p:nvCxnSpPr>
        <p:spPr>
          <a:xfrm>
            <a:off x="1539198" y="106022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type="title"/>
          </p:nvPr>
        </p:nvSpPr>
        <p:spPr>
          <a:xfrm>
            <a:off x="979707" y="156031"/>
            <a:ext cx="7424057" cy="874486"/>
          </a:xfrm>
          <a:noFill/>
        </p:spPr>
        <p:txBody>
          <a:bodyPr/>
          <a:lstStyle/>
          <a:p>
            <a:pPr algn="l" eaLnBrk="1" hangingPunct="1"/>
            <a:r>
              <a:rPr lang="en-US" sz="3600" b="1" dirty="0" smtClean="0"/>
              <a:t>Assessing Retrieval Fluency</a:t>
            </a:r>
          </a:p>
        </p:txBody>
      </p:sp>
      <p:sp>
        <p:nvSpPr>
          <p:cNvPr id="84995" name="Rectangle 2"/>
          <p:cNvSpPr>
            <a:spLocks noGrp="1" noChangeArrowheads="1"/>
          </p:cNvSpPr>
          <p:nvPr>
            <p:ph idx="1"/>
          </p:nvPr>
        </p:nvSpPr>
        <p:spPr>
          <a:xfrm>
            <a:off x="381000" y="1295400"/>
            <a:ext cx="8272463" cy="3887788"/>
          </a:xfrm>
        </p:spPr>
        <p:txBody>
          <a:bodyPr/>
          <a:lstStyle/>
          <a:p>
            <a:pPr eaLnBrk="1" hangingPunct="1">
              <a:buNone/>
            </a:pPr>
            <a:r>
              <a:rPr lang="en-US" sz="4400" dirty="0" smtClean="0"/>
              <a:t>Examples of response patterns:</a:t>
            </a:r>
          </a:p>
          <a:p>
            <a:pPr lvl="1" indent="-395288" eaLnBrk="1" hangingPunct="1">
              <a:buFont typeface="Wingdings" pitchFamily="2" charset="2"/>
              <a:buChar char="§"/>
            </a:pPr>
            <a:r>
              <a:rPr lang="en-US" sz="4400" dirty="0" smtClean="0"/>
              <a:t>Semantic “Flooding” results in uneven performance across a 60 second interval with decreased production in each successive 15 second interval.</a:t>
            </a:r>
          </a:p>
          <a:p>
            <a:pPr lvl="1" eaLnBrk="1" hangingPunct="1"/>
            <a:endParaRPr lang="en-US" sz="4400" dirty="0" smtClean="0"/>
          </a:p>
        </p:txBody>
      </p:sp>
      <p:sp>
        <p:nvSpPr>
          <p:cNvPr id="6" name="Slide Number Placeholder 5"/>
          <p:cNvSpPr>
            <a:spLocks noGrp="1"/>
          </p:cNvSpPr>
          <p:nvPr>
            <p:ph type="sldNum" sz="quarter" idx="12"/>
          </p:nvPr>
        </p:nvSpPr>
        <p:spPr/>
        <p:txBody>
          <a:bodyPr/>
          <a:lstStyle/>
          <a:p>
            <a:pPr>
              <a:defRPr/>
            </a:pPr>
            <a:fld id="{7AD317BC-BF67-44AE-960E-393B66A01945}" type="slidenum">
              <a:rPr lang="en-US"/>
              <a:pPr>
                <a:defRPr/>
              </a:pPr>
              <a:t>106</a:t>
            </a:fld>
            <a:endParaRPr lang="en-US"/>
          </a:p>
        </p:txBody>
      </p:sp>
      <p:sp>
        <p:nvSpPr>
          <p:cNvPr id="11" name="Rectangle 10"/>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2" name="Straight Connector 11"/>
          <p:cNvCxnSpPr/>
          <p:nvPr/>
        </p:nvCxnSpPr>
        <p:spPr>
          <a:xfrm>
            <a:off x="1539198" y="108925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Number Placeholder 5"/>
          <p:cNvSpPr>
            <a:spLocks noGrp="1"/>
          </p:cNvSpPr>
          <p:nvPr>
            <p:ph type="sldNum" sz="quarter" idx="12"/>
          </p:nvPr>
        </p:nvSpPr>
        <p:spPr>
          <a:noFill/>
        </p:spPr>
        <p:txBody>
          <a:bodyPr/>
          <a:lstStyle/>
          <a:p>
            <a:fld id="{29611245-5486-4C07-910C-BEB3FF4B82F9}" type="slidenum">
              <a:rPr lang="en-US" smtClean="0">
                <a:solidFill>
                  <a:srgbClr val="984807"/>
                </a:solidFill>
              </a:rPr>
              <a:pPr/>
              <a:t>107</a:t>
            </a:fld>
            <a:endParaRPr lang="en-US" smtClean="0">
              <a:solidFill>
                <a:srgbClr val="984807"/>
              </a:solidFill>
            </a:endParaRPr>
          </a:p>
        </p:txBody>
      </p:sp>
      <p:sp>
        <p:nvSpPr>
          <p:cNvPr id="809987" name="AutoShape 3"/>
          <p:cNvSpPr>
            <a:spLocks noChangeArrowheads="1"/>
          </p:cNvSpPr>
          <p:nvPr/>
        </p:nvSpPr>
        <p:spPr bwMode="auto">
          <a:xfrm flipV="1">
            <a:off x="1500188" y="1146175"/>
            <a:ext cx="5618162" cy="5226050"/>
          </a:xfrm>
          <a:prstGeom prst="triangle">
            <a:avLst>
              <a:gd name="adj" fmla="val 50000"/>
            </a:avLst>
          </a:prstGeom>
          <a:noFill/>
          <a:ln w="76200">
            <a:solidFill>
              <a:srgbClr val="FF9900"/>
            </a:solidFill>
            <a:miter lim="800000"/>
            <a:headEnd/>
            <a:tailEnd/>
          </a:ln>
        </p:spPr>
        <p:txBody>
          <a:bodyPr wrap="none" anchor="ctr"/>
          <a:lstStyle/>
          <a:p>
            <a:endParaRPr lang="en-US">
              <a:solidFill>
                <a:srgbClr val="984807"/>
              </a:solidFill>
            </a:endParaRPr>
          </a:p>
        </p:txBody>
      </p:sp>
      <p:grpSp>
        <p:nvGrpSpPr>
          <p:cNvPr id="2" name="Group 4"/>
          <p:cNvGrpSpPr>
            <a:grpSpLocks/>
          </p:cNvGrpSpPr>
          <p:nvPr/>
        </p:nvGrpSpPr>
        <p:grpSpPr bwMode="auto">
          <a:xfrm>
            <a:off x="1363663" y="2265363"/>
            <a:ext cx="5878512" cy="2605087"/>
            <a:chOff x="913" y="1427"/>
            <a:chExt cx="4261" cy="1650"/>
          </a:xfrm>
        </p:grpSpPr>
        <p:sp>
          <p:nvSpPr>
            <p:cNvPr id="114709" name="Line 5"/>
            <p:cNvSpPr>
              <a:spLocks noChangeShapeType="1"/>
            </p:cNvSpPr>
            <p:nvPr/>
          </p:nvSpPr>
          <p:spPr bwMode="auto">
            <a:xfrm>
              <a:off x="913" y="1427"/>
              <a:ext cx="4261" cy="0"/>
            </a:xfrm>
            <a:prstGeom prst="line">
              <a:avLst/>
            </a:prstGeom>
            <a:noFill/>
            <a:ln w="38100">
              <a:solidFill>
                <a:srgbClr val="FF9900"/>
              </a:solidFill>
              <a:prstDash val="dash"/>
              <a:round/>
              <a:headEnd/>
              <a:tailEnd/>
            </a:ln>
          </p:spPr>
          <p:txBody>
            <a:bodyPr/>
            <a:lstStyle/>
            <a:p>
              <a:endParaRPr lang="en-US">
                <a:solidFill>
                  <a:srgbClr val="984807"/>
                </a:solidFill>
              </a:endParaRPr>
            </a:p>
          </p:txBody>
        </p:sp>
        <p:sp>
          <p:nvSpPr>
            <p:cNvPr id="114710" name="Line 6"/>
            <p:cNvSpPr>
              <a:spLocks noChangeShapeType="1"/>
            </p:cNvSpPr>
            <p:nvPr/>
          </p:nvSpPr>
          <p:spPr bwMode="auto">
            <a:xfrm>
              <a:off x="913" y="2198"/>
              <a:ext cx="4261" cy="0"/>
            </a:xfrm>
            <a:prstGeom prst="line">
              <a:avLst/>
            </a:prstGeom>
            <a:noFill/>
            <a:ln w="38100">
              <a:solidFill>
                <a:srgbClr val="FF9900"/>
              </a:solidFill>
              <a:prstDash val="dash"/>
              <a:round/>
              <a:headEnd/>
              <a:tailEnd/>
            </a:ln>
          </p:spPr>
          <p:txBody>
            <a:bodyPr/>
            <a:lstStyle/>
            <a:p>
              <a:endParaRPr lang="en-US">
                <a:solidFill>
                  <a:srgbClr val="984807"/>
                </a:solidFill>
              </a:endParaRPr>
            </a:p>
          </p:txBody>
        </p:sp>
        <p:sp>
          <p:nvSpPr>
            <p:cNvPr id="114711" name="Line 7"/>
            <p:cNvSpPr>
              <a:spLocks noChangeShapeType="1"/>
            </p:cNvSpPr>
            <p:nvPr/>
          </p:nvSpPr>
          <p:spPr bwMode="auto">
            <a:xfrm>
              <a:off x="913" y="3077"/>
              <a:ext cx="4261" cy="0"/>
            </a:xfrm>
            <a:prstGeom prst="line">
              <a:avLst/>
            </a:prstGeom>
            <a:noFill/>
            <a:ln w="38100">
              <a:solidFill>
                <a:srgbClr val="FF9900"/>
              </a:solidFill>
              <a:prstDash val="dash"/>
              <a:round/>
              <a:headEnd/>
              <a:tailEnd/>
            </a:ln>
          </p:spPr>
          <p:txBody>
            <a:bodyPr/>
            <a:lstStyle/>
            <a:p>
              <a:endParaRPr lang="en-US">
                <a:solidFill>
                  <a:srgbClr val="984807"/>
                </a:solidFill>
              </a:endParaRPr>
            </a:p>
          </p:txBody>
        </p:sp>
      </p:grpSp>
      <p:sp>
        <p:nvSpPr>
          <p:cNvPr id="114693" name="Text Box 8"/>
          <p:cNvSpPr txBox="1">
            <a:spLocks noChangeArrowheads="1"/>
          </p:cNvSpPr>
          <p:nvPr/>
        </p:nvSpPr>
        <p:spPr bwMode="auto">
          <a:xfrm>
            <a:off x="450850" y="1481138"/>
            <a:ext cx="1056700" cy="369332"/>
          </a:xfrm>
          <a:prstGeom prst="rect">
            <a:avLst/>
          </a:prstGeom>
          <a:noFill/>
          <a:ln w="9525">
            <a:noFill/>
            <a:miter lim="800000"/>
            <a:headEnd/>
            <a:tailEnd/>
          </a:ln>
        </p:spPr>
        <p:txBody>
          <a:bodyPr wrap="none">
            <a:spAutoFit/>
          </a:bodyPr>
          <a:lstStyle/>
          <a:p>
            <a:r>
              <a:rPr lang="en-US" b="1">
                <a:solidFill>
                  <a:srgbClr val="984807"/>
                </a:solidFill>
              </a:rPr>
              <a:t>1” – 15”</a:t>
            </a:r>
          </a:p>
        </p:txBody>
      </p:sp>
      <p:sp>
        <p:nvSpPr>
          <p:cNvPr id="114694" name="Text Box 9"/>
          <p:cNvSpPr txBox="1">
            <a:spLocks noChangeArrowheads="1"/>
          </p:cNvSpPr>
          <p:nvPr/>
        </p:nvSpPr>
        <p:spPr bwMode="auto">
          <a:xfrm>
            <a:off x="450850" y="2662238"/>
            <a:ext cx="1184940" cy="369332"/>
          </a:xfrm>
          <a:prstGeom prst="rect">
            <a:avLst/>
          </a:prstGeom>
          <a:noFill/>
          <a:ln w="9525">
            <a:noFill/>
            <a:miter lim="800000"/>
            <a:headEnd/>
            <a:tailEnd/>
          </a:ln>
        </p:spPr>
        <p:txBody>
          <a:bodyPr wrap="none">
            <a:spAutoFit/>
          </a:bodyPr>
          <a:lstStyle/>
          <a:p>
            <a:r>
              <a:rPr lang="en-US" b="1">
                <a:solidFill>
                  <a:srgbClr val="984807"/>
                </a:solidFill>
              </a:rPr>
              <a:t>16” – 30”</a:t>
            </a:r>
          </a:p>
        </p:txBody>
      </p:sp>
      <p:sp>
        <p:nvSpPr>
          <p:cNvPr id="114695" name="Text Box 10"/>
          <p:cNvSpPr txBox="1">
            <a:spLocks noChangeArrowheads="1"/>
          </p:cNvSpPr>
          <p:nvPr/>
        </p:nvSpPr>
        <p:spPr bwMode="auto">
          <a:xfrm>
            <a:off x="450850" y="3976688"/>
            <a:ext cx="1184940" cy="369332"/>
          </a:xfrm>
          <a:prstGeom prst="rect">
            <a:avLst/>
          </a:prstGeom>
          <a:noFill/>
          <a:ln w="9525">
            <a:noFill/>
            <a:miter lim="800000"/>
            <a:headEnd/>
            <a:tailEnd/>
          </a:ln>
        </p:spPr>
        <p:txBody>
          <a:bodyPr wrap="none">
            <a:spAutoFit/>
          </a:bodyPr>
          <a:lstStyle/>
          <a:p>
            <a:r>
              <a:rPr lang="en-US" b="1">
                <a:solidFill>
                  <a:srgbClr val="984807"/>
                </a:solidFill>
              </a:rPr>
              <a:t>31” – 45”</a:t>
            </a:r>
          </a:p>
        </p:txBody>
      </p:sp>
      <p:sp>
        <p:nvSpPr>
          <p:cNvPr id="114696" name="Text Box 11"/>
          <p:cNvSpPr txBox="1">
            <a:spLocks noChangeArrowheads="1"/>
          </p:cNvSpPr>
          <p:nvPr/>
        </p:nvSpPr>
        <p:spPr bwMode="auto">
          <a:xfrm>
            <a:off x="450850" y="5349875"/>
            <a:ext cx="1184940" cy="369332"/>
          </a:xfrm>
          <a:prstGeom prst="rect">
            <a:avLst/>
          </a:prstGeom>
          <a:noFill/>
          <a:ln w="9525">
            <a:noFill/>
            <a:miter lim="800000"/>
            <a:headEnd/>
            <a:tailEnd/>
          </a:ln>
        </p:spPr>
        <p:txBody>
          <a:bodyPr wrap="none">
            <a:spAutoFit/>
          </a:bodyPr>
          <a:lstStyle/>
          <a:p>
            <a:r>
              <a:rPr lang="en-US" b="1">
                <a:solidFill>
                  <a:srgbClr val="984807"/>
                </a:solidFill>
              </a:rPr>
              <a:t>46” – 60”</a:t>
            </a:r>
          </a:p>
        </p:txBody>
      </p:sp>
      <p:sp>
        <p:nvSpPr>
          <p:cNvPr id="114697" name="Text Box 12"/>
          <p:cNvSpPr txBox="1">
            <a:spLocks noChangeArrowheads="1"/>
          </p:cNvSpPr>
          <p:nvPr/>
        </p:nvSpPr>
        <p:spPr bwMode="auto">
          <a:xfrm>
            <a:off x="2430463" y="1481138"/>
            <a:ext cx="3429144" cy="369332"/>
          </a:xfrm>
          <a:prstGeom prst="rect">
            <a:avLst/>
          </a:prstGeom>
          <a:noFill/>
          <a:ln w="9525">
            <a:noFill/>
            <a:miter lim="800000"/>
            <a:headEnd/>
            <a:tailEnd/>
          </a:ln>
        </p:spPr>
        <p:txBody>
          <a:bodyPr wrap="none">
            <a:spAutoFit/>
          </a:bodyPr>
          <a:lstStyle/>
          <a:p>
            <a:r>
              <a:rPr lang="en-US" b="1">
                <a:solidFill>
                  <a:srgbClr val="984807"/>
                </a:solidFill>
              </a:rPr>
              <a:t>Largest number of responses</a:t>
            </a:r>
          </a:p>
        </p:txBody>
      </p:sp>
      <p:sp>
        <p:nvSpPr>
          <p:cNvPr id="114698" name="Text Box 13"/>
          <p:cNvSpPr txBox="1">
            <a:spLocks noChangeArrowheads="1"/>
          </p:cNvSpPr>
          <p:nvPr/>
        </p:nvSpPr>
        <p:spPr bwMode="auto">
          <a:xfrm>
            <a:off x="2352675" y="2662238"/>
            <a:ext cx="3570208" cy="369332"/>
          </a:xfrm>
          <a:prstGeom prst="rect">
            <a:avLst/>
          </a:prstGeom>
          <a:noFill/>
          <a:ln w="9525">
            <a:noFill/>
            <a:miter lim="800000"/>
            <a:headEnd/>
            <a:tailEnd/>
          </a:ln>
        </p:spPr>
        <p:txBody>
          <a:bodyPr wrap="none">
            <a:spAutoFit/>
          </a:bodyPr>
          <a:lstStyle/>
          <a:p>
            <a:r>
              <a:rPr lang="en-US" b="1">
                <a:solidFill>
                  <a:srgbClr val="984807"/>
                </a:solidFill>
              </a:rPr>
              <a:t>Reduced number of responses</a:t>
            </a:r>
          </a:p>
        </p:txBody>
      </p:sp>
      <p:sp>
        <p:nvSpPr>
          <p:cNvPr id="114699" name="Text Box 14"/>
          <p:cNvSpPr txBox="1">
            <a:spLocks noChangeArrowheads="1"/>
          </p:cNvSpPr>
          <p:nvPr/>
        </p:nvSpPr>
        <p:spPr bwMode="auto">
          <a:xfrm>
            <a:off x="2317750" y="3976688"/>
            <a:ext cx="3634328" cy="369332"/>
          </a:xfrm>
          <a:prstGeom prst="rect">
            <a:avLst/>
          </a:prstGeom>
          <a:noFill/>
          <a:ln w="9525">
            <a:noFill/>
            <a:miter lim="800000"/>
            <a:headEnd/>
            <a:tailEnd/>
          </a:ln>
        </p:spPr>
        <p:txBody>
          <a:bodyPr wrap="none">
            <a:spAutoFit/>
          </a:bodyPr>
          <a:lstStyle/>
          <a:p>
            <a:r>
              <a:rPr lang="en-US" b="1">
                <a:solidFill>
                  <a:srgbClr val="984807"/>
                </a:solidFill>
              </a:rPr>
              <a:t>Reduced number of  responses</a:t>
            </a:r>
          </a:p>
        </p:txBody>
      </p:sp>
      <p:sp>
        <p:nvSpPr>
          <p:cNvPr id="114700" name="Text Box 15"/>
          <p:cNvSpPr txBox="1">
            <a:spLocks noChangeArrowheads="1"/>
          </p:cNvSpPr>
          <p:nvPr/>
        </p:nvSpPr>
        <p:spPr bwMode="auto">
          <a:xfrm>
            <a:off x="2862263" y="5349875"/>
            <a:ext cx="2621167" cy="369332"/>
          </a:xfrm>
          <a:prstGeom prst="rect">
            <a:avLst/>
          </a:prstGeom>
          <a:noFill/>
          <a:ln w="9525">
            <a:noFill/>
            <a:miter lim="800000"/>
            <a:headEnd/>
            <a:tailEnd/>
          </a:ln>
        </p:spPr>
        <p:txBody>
          <a:bodyPr wrap="none">
            <a:spAutoFit/>
          </a:bodyPr>
          <a:lstStyle/>
          <a:p>
            <a:r>
              <a:rPr lang="en-US" b="1">
                <a:solidFill>
                  <a:srgbClr val="984807"/>
                </a:solidFill>
              </a:rPr>
              <a:t>Few, if any, responses</a:t>
            </a:r>
          </a:p>
        </p:txBody>
      </p:sp>
      <p:sp>
        <p:nvSpPr>
          <p:cNvPr id="114701" name="Text Box 16"/>
          <p:cNvSpPr txBox="1">
            <a:spLocks noChangeArrowheads="1"/>
          </p:cNvSpPr>
          <p:nvPr/>
        </p:nvSpPr>
        <p:spPr bwMode="auto">
          <a:xfrm>
            <a:off x="7108825" y="1481138"/>
            <a:ext cx="1659429" cy="369332"/>
          </a:xfrm>
          <a:prstGeom prst="rect">
            <a:avLst/>
          </a:prstGeom>
          <a:noFill/>
          <a:ln w="9525">
            <a:noFill/>
            <a:miter lim="800000"/>
            <a:headEnd/>
            <a:tailEnd/>
          </a:ln>
        </p:spPr>
        <p:txBody>
          <a:bodyPr wrap="none">
            <a:spAutoFit/>
          </a:bodyPr>
          <a:lstStyle/>
          <a:p>
            <a:r>
              <a:rPr lang="en-US" b="1">
                <a:solidFill>
                  <a:srgbClr val="984807"/>
                </a:solidFill>
              </a:rPr>
              <a:t>15 responses</a:t>
            </a:r>
          </a:p>
        </p:txBody>
      </p:sp>
      <p:sp>
        <p:nvSpPr>
          <p:cNvPr id="114702" name="Text Box 17"/>
          <p:cNvSpPr txBox="1">
            <a:spLocks noChangeArrowheads="1"/>
          </p:cNvSpPr>
          <p:nvPr/>
        </p:nvSpPr>
        <p:spPr bwMode="auto">
          <a:xfrm>
            <a:off x="7108825" y="2662238"/>
            <a:ext cx="1531188" cy="369332"/>
          </a:xfrm>
          <a:prstGeom prst="rect">
            <a:avLst/>
          </a:prstGeom>
          <a:noFill/>
          <a:ln w="9525">
            <a:noFill/>
            <a:miter lim="800000"/>
            <a:headEnd/>
            <a:tailEnd/>
          </a:ln>
        </p:spPr>
        <p:txBody>
          <a:bodyPr wrap="none">
            <a:spAutoFit/>
          </a:bodyPr>
          <a:lstStyle/>
          <a:p>
            <a:r>
              <a:rPr lang="en-US" b="1">
                <a:solidFill>
                  <a:srgbClr val="984807"/>
                </a:solidFill>
              </a:rPr>
              <a:t>4 responses</a:t>
            </a:r>
          </a:p>
        </p:txBody>
      </p:sp>
      <p:sp>
        <p:nvSpPr>
          <p:cNvPr id="114703" name="Text Box 18"/>
          <p:cNvSpPr txBox="1">
            <a:spLocks noChangeArrowheads="1"/>
          </p:cNvSpPr>
          <p:nvPr/>
        </p:nvSpPr>
        <p:spPr bwMode="auto">
          <a:xfrm>
            <a:off x="7108825" y="3976688"/>
            <a:ext cx="1402948" cy="369332"/>
          </a:xfrm>
          <a:prstGeom prst="rect">
            <a:avLst/>
          </a:prstGeom>
          <a:noFill/>
          <a:ln w="9525">
            <a:noFill/>
            <a:miter lim="800000"/>
            <a:headEnd/>
            <a:tailEnd/>
          </a:ln>
        </p:spPr>
        <p:txBody>
          <a:bodyPr wrap="none">
            <a:spAutoFit/>
          </a:bodyPr>
          <a:lstStyle/>
          <a:p>
            <a:r>
              <a:rPr lang="en-US" b="1">
                <a:solidFill>
                  <a:srgbClr val="984807"/>
                </a:solidFill>
              </a:rPr>
              <a:t>1 response</a:t>
            </a:r>
          </a:p>
        </p:txBody>
      </p:sp>
      <p:sp>
        <p:nvSpPr>
          <p:cNvPr id="114704" name="Text Box 19"/>
          <p:cNvSpPr txBox="1">
            <a:spLocks noChangeArrowheads="1"/>
          </p:cNvSpPr>
          <p:nvPr/>
        </p:nvSpPr>
        <p:spPr bwMode="auto">
          <a:xfrm>
            <a:off x="7108825" y="5349875"/>
            <a:ext cx="1531188" cy="369332"/>
          </a:xfrm>
          <a:prstGeom prst="rect">
            <a:avLst/>
          </a:prstGeom>
          <a:noFill/>
          <a:ln w="9525">
            <a:noFill/>
            <a:miter lim="800000"/>
            <a:headEnd/>
            <a:tailEnd/>
          </a:ln>
        </p:spPr>
        <p:txBody>
          <a:bodyPr wrap="none">
            <a:spAutoFit/>
          </a:bodyPr>
          <a:lstStyle/>
          <a:p>
            <a:r>
              <a:rPr lang="en-US" b="1">
                <a:solidFill>
                  <a:srgbClr val="984807"/>
                </a:solidFill>
              </a:rPr>
              <a:t>0 responses</a:t>
            </a:r>
          </a:p>
        </p:txBody>
      </p:sp>
      <p:sp>
        <p:nvSpPr>
          <p:cNvPr id="114705" name="Rectangle 21"/>
          <p:cNvSpPr>
            <a:spLocks noGrp="1" noChangeArrowheads="1"/>
          </p:cNvSpPr>
          <p:nvPr>
            <p:ph type="title"/>
          </p:nvPr>
        </p:nvSpPr>
        <p:spPr>
          <a:xfrm>
            <a:off x="1175645" y="174173"/>
            <a:ext cx="7679871" cy="503011"/>
          </a:xfrm>
          <a:noFill/>
        </p:spPr>
        <p:txBody>
          <a:bodyPr/>
          <a:lstStyle/>
          <a:p>
            <a:r>
              <a:rPr lang="en-US" sz="4000" dirty="0" smtClean="0"/>
              <a:t>Assessing Retrieval Fluency</a:t>
            </a:r>
          </a:p>
        </p:txBody>
      </p:sp>
      <p:sp>
        <p:nvSpPr>
          <p:cNvPr id="24" name="Rectangle 23"/>
          <p:cNvSpPr/>
          <p:nvPr/>
        </p:nvSpPr>
        <p:spPr>
          <a:xfrm>
            <a:off x="275091" y="16011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25" name="Straight Connector 24"/>
          <p:cNvCxnSpPr/>
          <p:nvPr/>
        </p:nvCxnSpPr>
        <p:spPr>
          <a:xfrm>
            <a:off x="1539198" y="91508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09987"/>
                                        </p:tgtEl>
                                        <p:attrNameLst>
                                          <p:attrName>style.visibility</p:attrName>
                                        </p:attrNameLst>
                                      </p:cBhvr>
                                      <p:to>
                                        <p:strVal val="visible"/>
                                      </p:to>
                                    </p:set>
                                    <p:anim calcmode="lin" valueType="num">
                                      <p:cBhvr additive="base">
                                        <p:cTn id="7" dur="500" fill="hold"/>
                                        <p:tgtEl>
                                          <p:spTgt spid="809987"/>
                                        </p:tgtEl>
                                        <p:attrNameLst>
                                          <p:attrName>ppt_x</p:attrName>
                                        </p:attrNameLst>
                                      </p:cBhvr>
                                      <p:tavLst>
                                        <p:tav tm="0">
                                          <p:val>
                                            <p:strVal val="#ppt_x"/>
                                          </p:val>
                                        </p:tav>
                                        <p:tav tm="100000">
                                          <p:val>
                                            <p:strVal val="#ppt_x"/>
                                          </p:val>
                                        </p:tav>
                                      </p:tavLst>
                                    </p:anim>
                                    <p:anim calcmode="lin" valueType="num">
                                      <p:cBhvr additive="base">
                                        <p:cTn id="8" dur="500" fill="hold"/>
                                        <p:tgtEl>
                                          <p:spTgt spid="8099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987"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Number Placeholder 5"/>
          <p:cNvSpPr>
            <a:spLocks noGrp="1"/>
          </p:cNvSpPr>
          <p:nvPr>
            <p:ph type="sldNum" sz="quarter" idx="12"/>
          </p:nvPr>
        </p:nvSpPr>
        <p:spPr>
          <a:noFill/>
        </p:spPr>
        <p:txBody>
          <a:bodyPr/>
          <a:lstStyle/>
          <a:p>
            <a:fld id="{E9414CB9-FB76-4ED4-9456-56A0BEB79A7D}" type="slidenum">
              <a:rPr lang="en-US" smtClean="0"/>
              <a:pPr/>
              <a:t>108</a:t>
            </a:fld>
            <a:endParaRPr lang="en-US" smtClean="0"/>
          </a:p>
        </p:txBody>
      </p:sp>
      <p:sp>
        <p:nvSpPr>
          <p:cNvPr id="115715" name="Rectangle 3"/>
          <p:cNvSpPr>
            <a:spLocks noGrp="1" noChangeArrowheads="1"/>
          </p:cNvSpPr>
          <p:nvPr>
            <p:ph type="body" idx="1"/>
          </p:nvPr>
        </p:nvSpPr>
        <p:spPr>
          <a:xfrm>
            <a:off x="126094" y="1161369"/>
            <a:ext cx="8756650" cy="5428116"/>
          </a:xfrm>
        </p:spPr>
        <p:txBody>
          <a:bodyPr/>
          <a:lstStyle/>
          <a:p>
            <a:pPr>
              <a:buNone/>
            </a:pPr>
            <a:r>
              <a:rPr lang="en-US" sz="3600" dirty="0" smtClean="0"/>
              <a:t>Examples of response patterns:</a:t>
            </a:r>
          </a:p>
          <a:p>
            <a:pPr marL="623888" lvl="1" indent="-333375">
              <a:buFont typeface="Wingdings" pitchFamily="2" charset="2"/>
              <a:buChar char="§"/>
            </a:pPr>
            <a:r>
              <a:rPr lang="en-US" sz="3600" dirty="0" smtClean="0"/>
              <a:t>Controlled Access typically results in a more even distribution of responses across a 60 second interval.  Responses are often reflect organized, sequential access of various subcategories (e.g., water animals; flying animals; farm animals; forest animals; jungle animals;</a:t>
            </a:r>
          </a:p>
          <a:p>
            <a:pPr lvl="1"/>
            <a:endParaRPr lang="en-US" sz="3600" dirty="0" smtClean="0"/>
          </a:p>
        </p:txBody>
      </p:sp>
      <p:sp>
        <p:nvSpPr>
          <p:cNvPr id="115716" name="Rectangle 5"/>
          <p:cNvSpPr>
            <a:spLocks noGrp="1" noChangeArrowheads="1"/>
          </p:cNvSpPr>
          <p:nvPr>
            <p:ph type="title"/>
          </p:nvPr>
        </p:nvSpPr>
        <p:spPr>
          <a:xfrm>
            <a:off x="943429" y="276679"/>
            <a:ext cx="7664904" cy="608693"/>
          </a:xfrm>
          <a:noFill/>
        </p:spPr>
        <p:txBody>
          <a:bodyPr/>
          <a:lstStyle/>
          <a:p>
            <a:pPr algn="l"/>
            <a:r>
              <a:rPr lang="en-US" sz="4000" dirty="0" smtClean="0"/>
              <a:t>Assessing Retrieval Fluency</a:t>
            </a:r>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1" name="Straight Connector 10"/>
          <p:cNvCxnSpPr/>
          <p:nvPr/>
        </p:nvCxnSpPr>
        <p:spPr>
          <a:xfrm>
            <a:off x="1640796"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Number Placeholder 5"/>
          <p:cNvSpPr>
            <a:spLocks noGrp="1"/>
          </p:cNvSpPr>
          <p:nvPr>
            <p:ph type="sldNum" sz="quarter" idx="12"/>
          </p:nvPr>
        </p:nvSpPr>
        <p:spPr>
          <a:noFill/>
        </p:spPr>
        <p:txBody>
          <a:bodyPr/>
          <a:lstStyle/>
          <a:p>
            <a:fld id="{12E77E7D-4477-4F23-AF17-8D03ACFFF668}" type="slidenum">
              <a:rPr lang="en-US" smtClean="0">
                <a:solidFill>
                  <a:srgbClr val="984807"/>
                </a:solidFill>
              </a:rPr>
              <a:pPr/>
              <a:t>109</a:t>
            </a:fld>
            <a:endParaRPr lang="en-US" smtClean="0">
              <a:solidFill>
                <a:srgbClr val="984807"/>
              </a:solidFill>
            </a:endParaRPr>
          </a:p>
        </p:txBody>
      </p:sp>
      <p:grpSp>
        <p:nvGrpSpPr>
          <p:cNvPr id="2" name="Group 3"/>
          <p:cNvGrpSpPr>
            <a:grpSpLocks/>
          </p:cNvGrpSpPr>
          <p:nvPr/>
        </p:nvGrpSpPr>
        <p:grpSpPr bwMode="auto">
          <a:xfrm>
            <a:off x="1363663" y="2265363"/>
            <a:ext cx="5878512" cy="2605087"/>
            <a:chOff x="913" y="1427"/>
            <a:chExt cx="4261" cy="1650"/>
          </a:xfrm>
        </p:grpSpPr>
        <p:sp>
          <p:nvSpPr>
            <p:cNvPr id="116754" name="Line 4"/>
            <p:cNvSpPr>
              <a:spLocks noChangeShapeType="1"/>
            </p:cNvSpPr>
            <p:nvPr/>
          </p:nvSpPr>
          <p:spPr bwMode="auto">
            <a:xfrm>
              <a:off x="913" y="1427"/>
              <a:ext cx="4261" cy="0"/>
            </a:xfrm>
            <a:prstGeom prst="line">
              <a:avLst/>
            </a:prstGeom>
            <a:noFill/>
            <a:ln w="38100">
              <a:solidFill>
                <a:srgbClr val="FF9900"/>
              </a:solidFill>
              <a:prstDash val="dash"/>
              <a:round/>
              <a:headEnd/>
              <a:tailEnd/>
            </a:ln>
          </p:spPr>
          <p:txBody>
            <a:bodyPr/>
            <a:lstStyle/>
            <a:p>
              <a:endParaRPr lang="en-US">
                <a:solidFill>
                  <a:srgbClr val="984807"/>
                </a:solidFill>
              </a:endParaRPr>
            </a:p>
          </p:txBody>
        </p:sp>
        <p:sp>
          <p:nvSpPr>
            <p:cNvPr id="116755" name="Line 5"/>
            <p:cNvSpPr>
              <a:spLocks noChangeShapeType="1"/>
            </p:cNvSpPr>
            <p:nvPr/>
          </p:nvSpPr>
          <p:spPr bwMode="auto">
            <a:xfrm>
              <a:off x="913" y="2198"/>
              <a:ext cx="4261" cy="0"/>
            </a:xfrm>
            <a:prstGeom prst="line">
              <a:avLst/>
            </a:prstGeom>
            <a:noFill/>
            <a:ln w="38100">
              <a:solidFill>
                <a:srgbClr val="FF9900"/>
              </a:solidFill>
              <a:prstDash val="dash"/>
              <a:round/>
              <a:headEnd/>
              <a:tailEnd/>
            </a:ln>
          </p:spPr>
          <p:txBody>
            <a:bodyPr/>
            <a:lstStyle/>
            <a:p>
              <a:endParaRPr lang="en-US">
                <a:solidFill>
                  <a:srgbClr val="984807"/>
                </a:solidFill>
              </a:endParaRPr>
            </a:p>
          </p:txBody>
        </p:sp>
        <p:sp>
          <p:nvSpPr>
            <p:cNvPr id="116756" name="Line 6"/>
            <p:cNvSpPr>
              <a:spLocks noChangeShapeType="1"/>
            </p:cNvSpPr>
            <p:nvPr/>
          </p:nvSpPr>
          <p:spPr bwMode="auto">
            <a:xfrm>
              <a:off x="913" y="3077"/>
              <a:ext cx="4261" cy="0"/>
            </a:xfrm>
            <a:prstGeom prst="line">
              <a:avLst/>
            </a:prstGeom>
            <a:noFill/>
            <a:ln w="38100">
              <a:solidFill>
                <a:srgbClr val="FF9900"/>
              </a:solidFill>
              <a:prstDash val="dash"/>
              <a:round/>
              <a:headEnd/>
              <a:tailEnd/>
            </a:ln>
          </p:spPr>
          <p:txBody>
            <a:bodyPr/>
            <a:lstStyle/>
            <a:p>
              <a:endParaRPr lang="en-US">
                <a:solidFill>
                  <a:srgbClr val="984807"/>
                </a:solidFill>
              </a:endParaRPr>
            </a:p>
          </p:txBody>
        </p:sp>
      </p:grpSp>
      <p:sp>
        <p:nvSpPr>
          <p:cNvPr id="116740" name="Text Box 7"/>
          <p:cNvSpPr txBox="1">
            <a:spLocks noChangeArrowheads="1"/>
          </p:cNvSpPr>
          <p:nvPr/>
        </p:nvSpPr>
        <p:spPr bwMode="auto">
          <a:xfrm>
            <a:off x="450850" y="1481138"/>
            <a:ext cx="1056700" cy="369332"/>
          </a:xfrm>
          <a:prstGeom prst="rect">
            <a:avLst/>
          </a:prstGeom>
          <a:noFill/>
          <a:ln w="9525">
            <a:noFill/>
            <a:miter lim="800000"/>
            <a:headEnd/>
            <a:tailEnd/>
          </a:ln>
        </p:spPr>
        <p:txBody>
          <a:bodyPr wrap="none">
            <a:spAutoFit/>
          </a:bodyPr>
          <a:lstStyle/>
          <a:p>
            <a:r>
              <a:rPr lang="en-US" b="1">
                <a:solidFill>
                  <a:srgbClr val="984807"/>
                </a:solidFill>
              </a:rPr>
              <a:t>1” – 15”</a:t>
            </a:r>
          </a:p>
        </p:txBody>
      </p:sp>
      <p:sp>
        <p:nvSpPr>
          <p:cNvPr id="116741" name="Text Box 8"/>
          <p:cNvSpPr txBox="1">
            <a:spLocks noChangeArrowheads="1"/>
          </p:cNvSpPr>
          <p:nvPr/>
        </p:nvSpPr>
        <p:spPr bwMode="auto">
          <a:xfrm>
            <a:off x="450850" y="2662238"/>
            <a:ext cx="1184940" cy="369332"/>
          </a:xfrm>
          <a:prstGeom prst="rect">
            <a:avLst/>
          </a:prstGeom>
          <a:noFill/>
          <a:ln w="9525">
            <a:noFill/>
            <a:miter lim="800000"/>
            <a:headEnd/>
            <a:tailEnd/>
          </a:ln>
        </p:spPr>
        <p:txBody>
          <a:bodyPr wrap="none">
            <a:spAutoFit/>
          </a:bodyPr>
          <a:lstStyle/>
          <a:p>
            <a:r>
              <a:rPr lang="en-US" b="1">
                <a:solidFill>
                  <a:srgbClr val="984807"/>
                </a:solidFill>
              </a:rPr>
              <a:t>16” – 30”</a:t>
            </a:r>
          </a:p>
        </p:txBody>
      </p:sp>
      <p:sp>
        <p:nvSpPr>
          <p:cNvPr id="116742" name="Text Box 9"/>
          <p:cNvSpPr txBox="1">
            <a:spLocks noChangeArrowheads="1"/>
          </p:cNvSpPr>
          <p:nvPr/>
        </p:nvSpPr>
        <p:spPr bwMode="auto">
          <a:xfrm>
            <a:off x="450850" y="3976688"/>
            <a:ext cx="1184940" cy="369332"/>
          </a:xfrm>
          <a:prstGeom prst="rect">
            <a:avLst/>
          </a:prstGeom>
          <a:noFill/>
          <a:ln w="9525">
            <a:noFill/>
            <a:miter lim="800000"/>
            <a:headEnd/>
            <a:tailEnd/>
          </a:ln>
        </p:spPr>
        <p:txBody>
          <a:bodyPr wrap="none">
            <a:spAutoFit/>
          </a:bodyPr>
          <a:lstStyle/>
          <a:p>
            <a:r>
              <a:rPr lang="en-US" b="1">
                <a:solidFill>
                  <a:srgbClr val="984807"/>
                </a:solidFill>
              </a:rPr>
              <a:t>31” – 45”</a:t>
            </a:r>
          </a:p>
        </p:txBody>
      </p:sp>
      <p:sp>
        <p:nvSpPr>
          <p:cNvPr id="116743" name="Text Box 10"/>
          <p:cNvSpPr txBox="1">
            <a:spLocks noChangeArrowheads="1"/>
          </p:cNvSpPr>
          <p:nvPr/>
        </p:nvSpPr>
        <p:spPr bwMode="auto">
          <a:xfrm>
            <a:off x="450850" y="5349875"/>
            <a:ext cx="1184940" cy="369332"/>
          </a:xfrm>
          <a:prstGeom prst="rect">
            <a:avLst/>
          </a:prstGeom>
          <a:noFill/>
          <a:ln w="9525">
            <a:noFill/>
            <a:miter lim="800000"/>
            <a:headEnd/>
            <a:tailEnd/>
          </a:ln>
        </p:spPr>
        <p:txBody>
          <a:bodyPr wrap="none">
            <a:spAutoFit/>
          </a:bodyPr>
          <a:lstStyle/>
          <a:p>
            <a:r>
              <a:rPr lang="en-US" b="1">
                <a:solidFill>
                  <a:srgbClr val="984807"/>
                </a:solidFill>
              </a:rPr>
              <a:t>46” – 60”</a:t>
            </a:r>
          </a:p>
        </p:txBody>
      </p:sp>
      <p:sp>
        <p:nvSpPr>
          <p:cNvPr id="116744" name="Text Box 11"/>
          <p:cNvSpPr txBox="1">
            <a:spLocks noChangeArrowheads="1"/>
          </p:cNvSpPr>
          <p:nvPr/>
        </p:nvSpPr>
        <p:spPr bwMode="auto">
          <a:xfrm>
            <a:off x="3201988" y="1833563"/>
            <a:ext cx="2244725" cy="3540125"/>
          </a:xfrm>
          <a:prstGeom prst="rect">
            <a:avLst/>
          </a:prstGeom>
          <a:noFill/>
          <a:ln w="9525">
            <a:noFill/>
            <a:miter lim="800000"/>
            <a:headEnd/>
            <a:tailEnd/>
          </a:ln>
        </p:spPr>
        <p:txBody>
          <a:bodyPr>
            <a:spAutoFit/>
          </a:bodyPr>
          <a:lstStyle/>
          <a:p>
            <a:pPr algn="ctr"/>
            <a:r>
              <a:rPr lang="en-US" sz="3200" b="1">
                <a:solidFill>
                  <a:srgbClr val="984807"/>
                </a:solidFill>
              </a:rPr>
              <a:t>Similar numbers </a:t>
            </a:r>
          </a:p>
          <a:p>
            <a:pPr algn="ctr"/>
            <a:r>
              <a:rPr lang="en-US" sz="3200" b="1">
                <a:solidFill>
                  <a:srgbClr val="984807"/>
                </a:solidFill>
              </a:rPr>
              <a:t>of responses for </a:t>
            </a:r>
          </a:p>
          <a:p>
            <a:pPr algn="ctr"/>
            <a:r>
              <a:rPr lang="en-US" sz="3200" b="1">
                <a:solidFill>
                  <a:srgbClr val="984807"/>
                </a:solidFill>
              </a:rPr>
              <a:t>each interval</a:t>
            </a:r>
          </a:p>
        </p:txBody>
      </p:sp>
      <p:sp>
        <p:nvSpPr>
          <p:cNvPr id="116745" name="Text Box 12"/>
          <p:cNvSpPr txBox="1">
            <a:spLocks noChangeArrowheads="1"/>
          </p:cNvSpPr>
          <p:nvPr/>
        </p:nvSpPr>
        <p:spPr bwMode="auto">
          <a:xfrm>
            <a:off x="7108825" y="1481138"/>
            <a:ext cx="1531188" cy="369332"/>
          </a:xfrm>
          <a:prstGeom prst="rect">
            <a:avLst/>
          </a:prstGeom>
          <a:noFill/>
          <a:ln w="9525">
            <a:noFill/>
            <a:miter lim="800000"/>
            <a:headEnd/>
            <a:tailEnd/>
          </a:ln>
        </p:spPr>
        <p:txBody>
          <a:bodyPr wrap="none">
            <a:spAutoFit/>
          </a:bodyPr>
          <a:lstStyle/>
          <a:p>
            <a:r>
              <a:rPr lang="en-US" b="1">
                <a:solidFill>
                  <a:srgbClr val="984807"/>
                </a:solidFill>
              </a:rPr>
              <a:t>6 responses</a:t>
            </a:r>
          </a:p>
        </p:txBody>
      </p:sp>
      <p:sp>
        <p:nvSpPr>
          <p:cNvPr id="116746" name="Text Box 13"/>
          <p:cNvSpPr txBox="1">
            <a:spLocks noChangeArrowheads="1"/>
          </p:cNvSpPr>
          <p:nvPr/>
        </p:nvSpPr>
        <p:spPr bwMode="auto">
          <a:xfrm>
            <a:off x="7108825" y="2662238"/>
            <a:ext cx="1531188" cy="369332"/>
          </a:xfrm>
          <a:prstGeom prst="rect">
            <a:avLst/>
          </a:prstGeom>
          <a:noFill/>
          <a:ln w="9525">
            <a:noFill/>
            <a:miter lim="800000"/>
            <a:headEnd/>
            <a:tailEnd/>
          </a:ln>
        </p:spPr>
        <p:txBody>
          <a:bodyPr wrap="none">
            <a:spAutoFit/>
          </a:bodyPr>
          <a:lstStyle/>
          <a:p>
            <a:r>
              <a:rPr lang="en-US" b="1">
                <a:solidFill>
                  <a:srgbClr val="984807"/>
                </a:solidFill>
              </a:rPr>
              <a:t>6 responses</a:t>
            </a:r>
          </a:p>
        </p:txBody>
      </p:sp>
      <p:sp>
        <p:nvSpPr>
          <p:cNvPr id="116747" name="Text Box 14"/>
          <p:cNvSpPr txBox="1">
            <a:spLocks noChangeArrowheads="1"/>
          </p:cNvSpPr>
          <p:nvPr/>
        </p:nvSpPr>
        <p:spPr bwMode="auto">
          <a:xfrm>
            <a:off x="7108825" y="3976688"/>
            <a:ext cx="1531188" cy="369332"/>
          </a:xfrm>
          <a:prstGeom prst="rect">
            <a:avLst/>
          </a:prstGeom>
          <a:noFill/>
          <a:ln w="9525">
            <a:noFill/>
            <a:miter lim="800000"/>
            <a:headEnd/>
            <a:tailEnd/>
          </a:ln>
        </p:spPr>
        <p:txBody>
          <a:bodyPr wrap="none">
            <a:spAutoFit/>
          </a:bodyPr>
          <a:lstStyle/>
          <a:p>
            <a:r>
              <a:rPr lang="en-US" b="1">
                <a:solidFill>
                  <a:srgbClr val="984807"/>
                </a:solidFill>
              </a:rPr>
              <a:t>5 responses</a:t>
            </a:r>
          </a:p>
        </p:txBody>
      </p:sp>
      <p:sp>
        <p:nvSpPr>
          <p:cNvPr id="116748" name="Text Box 15"/>
          <p:cNvSpPr txBox="1">
            <a:spLocks noChangeArrowheads="1"/>
          </p:cNvSpPr>
          <p:nvPr/>
        </p:nvSpPr>
        <p:spPr bwMode="auto">
          <a:xfrm>
            <a:off x="7108825" y="5349875"/>
            <a:ext cx="1531188" cy="369332"/>
          </a:xfrm>
          <a:prstGeom prst="rect">
            <a:avLst/>
          </a:prstGeom>
          <a:noFill/>
          <a:ln w="9525">
            <a:noFill/>
            <a:miter lim="800000"/>
            <a:headEnd/>
            <a:tailEnd/>
          </a:ln>
        </p:spPr>
        <p:txBody>
          <a:bodyPr wrap="none">
            <a:spAutoFit/>
          </a:bodyPr>
          <a:lstStyle/>
          <a:p>
            <a:r>
              <a:rPr lang="en-US" b="1">
                <a:solidFill>
                  <a:srgbClr val="984807"/>
                </a:solidFill>
              </a:rPr>
              <a:t>5 responses</a:t>
            </a:r>
          </a:p>
        </p:txBody>
      </p:sp>
      <p:sp>
        <p:nvSpPr>
          <p:cNvPr id="812048" name="Rectangle 16"/>
          <p:cNvSpPr>
            <a:spLocks noChangeArrowheads="1"/>
          </p:cNvSpPr>
          <p:nvPr/>
        </p:nvSpPr>
        <p:spPr bwMode="auto">
          <a:xfrm>
            <a:off x="2351088" y="1144588"/>
            <a:ext cx="4021137" cy="4994275"/>
          </a:xfrm>
          <a:prstGeom prst="rect">
            <a:avLst/>
          </a:prstGeom>
          <a:noFill/>
          <a:ln w="57150">
            <a:solidFill>
              <a:srgbClr val="FF9900"/>
            </a:solidFill>
            <a:miter lim="800000"/>
            <a:headEnd/>
            <a:tailEnd/>
          </a:ln>
        </p:spPr>
        <p:txBody>
          <a:bodyPr wrap="none" anchor="ctr"/>
          <a:lstStyle/>
          <a:p>
            <a:endParaRPr lang="en-US">
              <a:solidFill>
                <a:srgbClr val="984807"/>
              </a:solidFill>
            </a:endParaRPr>
          </a:p>
        </p:txBody>
      </p:sp>
      <p:sp>
        <p:nvSpPr>
          <p:cNvPr id="116750" name="Rectangle 18"/>
          <p:cNvSpPr>
            <a:spLocks noGrp="1" noChangeArrowheads="1"/>
          </p:cNvSpPr>
          <p:nvPr>
            <p:ph type="title"/>
          </p:nvPr>
        </p:nvSpPr>
        <p:spPr>
          <a:xfrm>
            <a:off x="1027793" y="276225"/>
            <a:ext cx="7695293" cy="420461"/>
          </a:xfrm>
          <a:noFill/>
        </p:spPr>
        <p:txBody>
          <a:bodyPr/>
          <a:lstStyle/>
          <a:p>
            <a:pPr algn="l"/>
            <a:r>
              <a:rPr lang="en-US" sz="4000" dirty="0" smtClean="0"/>
              <a:t>Assessing Retrieval Fluency</a:t>
            </a:r>
          </a:p>
        </p:txBody>
      </p:sp>
      <p:sp>
        <p:nvSpPr>
          <p:cNvPr id="21" name="Rectangle 20"/>
          <p:cNvSpPr/>
          <p:nvPr/>
        </p:nvSpPr>
        <p:spPr>
          <a:xfrm>
            <a:off x="217035"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22" name="Straight Connector 21"/>
          <p:cNvCxnSpPr/>
          <p:nvPr/>
        </p:nvCxnSpPr>
        <p:spPr>
          <a:xfrm>
            <a:off x="1539198" y="97313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2048"/>
                                        </p:tgtEl>
                                        <p:attrNameLst>
                                          <p:attrName>style.visibility</p:attrName>
                                        </p:attrNameLst>
                                      </p:cBhvr>
                                      <p:to>
                                        <p:strVal val="visible"/>
                                      </p:to>
                                    </p:set>
                                    <p:anim calcmode="lin" valueType="num">
                                      <p:cBhvr additive="base">
                                        <p:cTn id="7" dur="500" fill="hold"/>
                                        <p:tgtEl>
                                          <p:spTgt spid="812048"/>
                                        </p:tgtEl>
                                        <p:attrNameLst>
                                          <p:attrName>ppt_x</p:attrName>
                                        </p:attrNameLst>
                                      </p:cBhvr>
                                      <p:tavLst>
                                        <p:tav tm="0">
                                          <p:val>
                                            <p:strVal val="#ppt_x"/>
                                          </p:val>
                                        </p:tav>
                                        <p:tav tm="100000">
                                          <p:val>
                                            <p:strVal val="#ppt_x"/>
                                          </p:val>
                                        </p:tav>
                                      </p:tavLst>
                                    </p:anim>
                                    <p:anim calcmode="lin" valueType="num">
                                      <p:cBhvr additive="base">
                                        <p:cTn id="8" dur="500" fill="hold"/>
                                        <p:tgtEl>
                                          <p:spTgt spid="8120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204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11</a:t>
            </a:fld>
            <a:endParaRPr lang="en-US" smtClean="0"/>
          </a:p>
        </p:txBody>
      </p:sp>
      <p:sp>
        <p:nvSpPr>
          <p:cNvPr id="9" name="TextBox 8"/>
          <p:cNvSpPr txBox="1">
            <a:spLocks noChangeArrowheads="1"/>
          </p:cNvSpPr>
          <p:nvPr/>
        </p:nvSpPr>
        <p:spPr bwMode="auto">
          <a:xfrm>
            <a:off x="477038" y="1327522"/>
            <a:ext cx="8069635" cy="1446550"/>
          </a:xfrm>
          <a:prstGeom prst="rect">
            <a:avLst/>
          </a:prstGeom>
          <a:noFill/>
          <a:ln w="9525">
            <a:noFill/>
            <a:miter lim="800000"/>
            <a:headEnd/>
            <a:tailEnd/>
          </a:ln>
        </p:spPr>
        <p:txBody>
          <a:bodyPr wrap="square">
            <a:spAutoFit/>
          </a:bodyPr>
          <a:lstStyle/>
          <a:p>
            <a:pPr eaLnBrk="1" hangingPunct="1"/>
            <a:r>
              <a:rPr lang="en-US" sz="4400" dirty="0" smtClean="0">
                <a:solidFill>
                  <a:srgbClr val="663300"/>
                </a:solidFill>
                <a:latin typeface="+mn-lt"/>
              </a:rPr>
              <a:t>“There is nothing more practical than a good theory.”</a:t>
            </a:r>
          </a:p>
        </p:txBody>
      </p:sp>
      <p:sp>
        <p:nvSpPr>
          <p:cNvPr id="14" name="Rectangle 13"/>
          <p:cNvSpPr/>
          <p:nvPr/>
        </p:nvSpPr>
        <p:spPr>
          <a:xfrm>
            <a:off x="368138" y="217718"/>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2049757" y="1104878"/>
            <a:ext cx="3656923" cy="679"/>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1" name="Rectangle 4"/>
          <p:cNvSpPr>
            <a:spLocks noChangeArrowheads="1"/>
          </p:cNvSpPr>
          <p:nvPr/>
        </p:nvSpPr>
        <p:spPr bwMode="auto">
          <a:xfrm>
            <a:off x="278324" y="87577"/>
            <a:ext cx="6324600" cy="838200"/>
          </a:xfrm>
          <a:prstGeom prst="rect">
            <a:avLst/>
          </a:prstGeom>
          <a:noFill/>
          <a:ln w="9525">
            <a:noFill/>
            <a:miter lim="800000"/>
            <a:headEnd/>
            <a:tailEnd/>
          </a:ln>
        </p:spPr>
        <p:txBody>
          <a:bodyPr wrap="none" anchor="ctr"/>
          <a:lstStyle/>
          <a:p>
            <a:r>
              <a:rPr lang="en-US" sz="4800" b="1" dirty="0" smtClean="0">
                <a:solidFill>
                  <a:srgbClr val="663300"/>
                </a:solidFill>
                <a:latin typeface="+mn-lt"/>
              </a:rPr>
              <a:t>The Wisdom of Kurt </a:t>
            </a:r>
            <a:r>
              <a:rPr lang="en-US" sz="4800" b="1" dirty="0" err="1" smtClean="0">
                <a:solidFill>
                  <a:srgbClr val="663300"/>
                </a:solidFill>
                <a:latin typeface="+mn-lt"/>
              </a:rPr>
              <a:t>Lewin</a:t>
            </a:r>
            <a:endParaRPr lang="en-US" sz="4800" b="1" dirty="0">
              <a:solidFill>
                <a:srgbClr val="663300"/>
              </a:solidFill>
              <a:latin typeface="+mn-lt"/>
            </a:endParaRPr>
          </a:p>
        </p:txBody>
      </p:sp>
      <p:sp>
        <p:nvSpPr>
          <p:cNvPr id="2" name="Rectangle 1"/>
          <p:cNvSpPr/>
          <p:nvPr/>
        </p:nvSpPr>
        <p:spPr>
          <a:xfrm>
            <a:off x="730881" y="3355597"/>
            <a:ext cx="4328436" cy="2293363"/>
          </a:xfrm>
          <a:prstGeom prst="rect">
            <a:avLst/>
          </a:prstGeom>
        </p:spPr>
        <p:txBody>
          <a:bodyPr wrap="square">
            <a:spAutoFit/>
          </a:bodyPr>
          <a:lstStyle/>
          <a:p>
            <a:r>
              <a:rPr lang="en-US" sz="2800" dirty="0" smtClean="0">
                <a:solidFill>
                  <a:srgbClr val="663300"/>
                </a:solidFill>
                <a:latin typeface="+mn-lt"/>
              </a:rPr>
              <a:t>Known </a:t>
            </a:r>
            <a:r>
              <a:rPr lang="en-US" sz="2800" dirty="0">
                <a:solidFill>
                  <a:srgbClr val="663300"/>
                </a:solidFill>
                <a:latin typeface="+mn-lt"/>
              </a:rPr>
              <a:t>for his </a:t>
            </a:r>
            <a:r>
              <a:rPr lang="en-US" sz="2800" i="1" dirty="0">
                <a:solidFill>
                  <a:srgbClr val="663300"/>
                </a:solidFill>
                <a:latin typeface="+mn-lt"/>
              </a:rPr>
              <a:t>field theory of </a:t>
            </a:r>
            <a:r>
              <a:rPr lang="en-US" sz="2800" i="1" dirty="0" smtClean="0">
                <a:solidFill>
                  <a:srgbClr val="663300"/>
                </a:solidFill>
                <a:latin typeface="+mn-lt"/>
              </a:rPr>
              <a:t>behavior</a:t>
            </a:r>
            <a:r>
              <a:rPr lang="en-US" sz="2800" dirty="0">
                <a:solidFill>
                  <a:srgbClr val="663300"/>
                </a:solidFill>
                <a:latin typeface="+mn-lt"/>
              </a:rPr>
              <a:t> </a:t>
            </a:r>
            <a:r>
              <a:rPr lang="en-US" sz="2800" dirty="0" smtClean="0">
                <a:solidFill>
                  <a:srgbClr val="663300"/>
                </a:solidFill>
                <a:latin typeface="+mn-lt"/>
              </a:rPr>
              <a:t>that posits </a:t>
            </a:r>
            <a:r>
              <a:rPr lang="en-US" sz="2800" dirty="0">
                <a:solidFill>
                  <a:srgbClr val="663300"/>
                </a:solidFill>
                <a:latin typeface="+mn-lt"/>
              </a:rPr>
              <a:t>that </a:t>
            </a:r>
            <a:r>
              <a:rPr lang="en-US" sz="2800" dirty="0" smtClean="0">
                <a:solidFill>
                  <a:srgbClr val="663300"/>
                </a:solidFill>
                <a:latin typeface="+mn-lt"/>
              </a:rPr>
              <a:t>human behavior</a:t>
            </a:r>
            <a:r>
              <a:rPr lang="en-US" sz="2800" dirty="0">
                <a:solidFill>
                  <a:srgbClr val="663300"/>
                </a:solidFill>
                <a:latin typeface="+mn-lt"/>
              </a:rPr>
              <a:t> is a </a:t>
            </a:r>
            <a:r>
              <a:rPr lang="en-US" sz="2800" dirty="0" smtClean="0">
                <a:solidFill>
                  <a:srgbClr val="663300"/>
                </a:solidFill>
                <a:latin typeface="+mn-lt"/>
              </a:rPr>
              <a:t>function</a:t>
            </a:r>
            <a:r>
              <a:rPr lang="en-US" sz="2800" dirty="0">
                <a:solidFill>
                  <a:srgbClr val="663300"/>
                </a:solidFill>
                <a:latin typeface="+mn-lt"/>
              </a:rPr>
              <a:t> of </a:t>
            </a:r>
            <a:r>
              <a:rPr lang="en-US" sz="2800" dirty="0" smtClean="0">
                <a:solidFill>
                  <a:srgbClr val="663300"/>
                </a:solidFill>
                <a:latin typeface="+mn-lt"/>
              </a:rPr>
              <a:t>an </a:t>
            </a:r>
            <a:r>
              <a:rPr lang="en-US" sz="2800" dirty="0">
                <a:solidFill>
                  <a:srgbClr val="663300"/>
                </a:solidFill>
                <a:latin typeface="+mn-lt"/>
              </a:rPr>
              <a:t>individual’s psychological environment.</a:t>
            </a:r>
          </a:p>
        </p:txBody>
      </p:sp>
    </p:spTree>
    <p:extLst>
      <p:ext uri="{BB962C8B-B14F-4D97-AF65-F5344CB8AC3E}">
        <p14:creationId xmlns:p14="http://schemas.microsoft.com/office/powerpoint/2010/main" val="3854711562"/>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1295400" y="685800"/>
            <a:ext cx="8229600" cy="1143000"/>
          </a:xfrm>
        </p:spPr>
        <p:txBody>
          <a:bodyPr/>
          <a:lstStyle/>
          <a:p>
            <a:pPr eaLnBrk="1" hangingPunct="1"/>
            <a:r>
              <a:rPr lang="en-US" smtClean="0"/>
              <a:t>Cascading </a:t>
            </a:r>
            <a:br>
              <a:rPr lang="en-US" smtClean="0"/>
            </a:br>
            <a:r>
              <a:rPr lang="en-US" smtClean="0"/>
              <a:t>		  Production </a:t>
            </a:r>
            <a:br>
              <a:rPr lang="en-US" smtClean="0"/>
            </a:br>
            <a:r>
              <a:rPr lang="en-US" smtClean="0"/>
              <a:t>				   Decrement</a:t>
            </a:r>
          </a:p>
        </p:txBody>
      </p:sp>
      <p:sp>
        <p:nvSpPr>
          <p:cNvPr id="117763" name="Line 3"/>
          <p:cNvSpPr>
            <a:spLocks noChangeShapeType="1"/>
          </p:cNvSpPr>
          <p:nvPr/>
        </p:nvSpPr>
        <p:spPr bwMode="auto">
          <a:xfrm>
            <a:off x="4943475" y="3178175"/>
            <a:ext cx="0" cy="1263650"/>
          </a:xfrm>
          <a:prstGeom prst="line">
            <a:avLst/>
          </a:prstGeom>
          <a:noFill/>
          <a:ln w="57150">
            <a:solidFill>
              <a:srgbClr val="FF9900"/>
            </a:solidFill>
            <a:round/>
            <a:headEnd/>
            <a:tailEnd/>
          </a:ln>
        </p:spPr>
        <p:txBody>
          <a:bodyPr/>
          <a:lstStyle/>
          <a:p>
            <a:endParaRPr lang="en-US">
              <a:solidFill>
                <a:srgbClr val="984807"/>
              </a:solidFill>
            </a:endParaRPr>
          </a:p>
        </p:txBody>
      </p:sp>
      <p:sp>
        <p:nvSpPr>
          <p:cNvPr id="117764" name="Line 8"/>
          <p:cNvSpPr>
            <a:spLocks noChangeShapeType="1"/>
          </p:cNvSpPr>
          <p:nvPr/>
        </p:nvSpPr>
        <p:spPr bwMode="auto">
          <a:xfrm>
            <a:off x="4935538" y="4462463"/>
            <a:ext cx="2090737" cy="1587"/>
          </a:xfrm>
          <a:prstGeom prst="line">
            <a:avLst/>
          </a:prstGeom>
          <a:noFill/>
          <a:ln w="57150">
            <a:solidFill>
              <a:srgbClr val="FF9900"/>
            </a:solidFill>
            <a:round/>
            <a:headEnd/>
            <a:tailEnd/>
          </a:ln>
        </p:spPr>
        <p:txBody>
          <a:bodyPr/>
          <a:lstStyle/>
          <a:p>
            <a:endParaRPr lang="en-US">
              <a:solidFill>
                <a:srgbClr val="984807"/>
              </a:solidFill>
            </a:endParaRPr>
          </a:p>
        </p:txBody>
      </p:sp>
      <p:sp>
        <p:nvSpPr>
          <p:cNvPr id="117765" name="Line 9"/>
          <p:cNvSpPr>
            <a:spLocks noChangeShapeType="1"/>
          </p:cNvSpPr>
          <p:nvPr/>
        </p:nvSpPr>
        <p:spPr bwMode="auto">
          <a:xfrm>
            <a:off x="2874963" y="3178175"/>
            <a:ext cx="2092325" cy="1588"/>
          </a:xfrm>
          <a:prstGeom prst="line">
            <a:avLst/>
          </a:prstGeom>
          <a:noFill/>
          <a:ln w="57150">
            <a:solidFill>
              <a:srgbClr val="FF9900"/>
            </a:solidFill>
            <a:round/>
            <a:headEnd/>
            <a:tailEnd/>
          </a:ln>
        </p:spPr>
        <p:txBody>
          <a:bodyPr/>
          <a:lstStyle/>
          <a:p>
            <a:endParaRPr lang="en-US">
              <a:solidFill>
                <a:srgbClr val="984807"/>
              </a:solidFill>
            </a:endParaRPr>
          </a:p>
        </p:txBody>
      </p:sp>
      <p:sp>
        <p:nvSpPr>
          <p:cNvPr id="117766" name="Text Box 10"/>
          <p:cNvSpPr txBox="1">
            <a:spLocks noChangeArrowheads="1"/>
          </p:cNvSpPr>
          <p:nvPr/>
        </p:nvSpPr>
        <p:spPr bwMode="auto">
          <a:xfrm>
            <a:off x="1893888" y="2181225"/>
            <a:ext cx="2946400" cy="954088"/>
          </a:xfrm>
          <a:prstGeom prst="rect">
            <a:avLst/>
          </a:prstGeom>
          <a:noFill/>
          <a:ln w="9525">
            <a:noFill/>
            <a:miter lim="800000"/>
            <a:headEnd/>
            <a:tailEnd/>
          </a:ln>
        </p:spPr>
        <p:txBody>
          <a:bodyPr wrap="none">
            <a:spAutoFit/>
          </a:bodyPr>
          <a:lstStyle/>
          <a:p>
            <a:r>
              <a:rPr lang="en-US" sz="2800" b="1">
                <a:solidFill>
                  <a:srgbClr val="984807"/>
                </a:solidFill>
                <a:latin typeface="Times New Roman" pitchFamily="18" charset="0"/>
              </a:rPr>
              <a:t>Retrieval Ability:</a:t>
            </a:r>
          </a:p>
          <a:p>
            <a:r>
              <a:rPr lang="en-US" sz="2800" b="1">
                <a:solidFill>
                  <a:srgbClr val="984807"/>
                </a:solidFill>
                <a:latin typeface="Times New Roman" pitchFamily="18" charset="0"/>
              </a:rPr>
              <a:t>Semantic Fluency</a:t>
            </a:r>
          </a:p>
        </p:txBody>
      </p:sp>
      <p:sp>
        <p:nvSpPr>
          <p:cNvPr id="117767" name="Text Box 13"/>
          <p:cNvSpPr txBox="1">
            <a:spLocks noChangeArrowheads="1"/>
          </p:cNvSpPr>
          <p:nvPr/>
        </p:nvSpPr>
        <p:spPr bwMode="auto">
          <a:xfrm>
            <a:off x="5203825" y="2954338"/>
            <a:ext cx="3613150" cy="1384300"/>
          </a:xfrm>
          <a:prstGeom prst="rect">
            <a:avLst/>
          </a:prstGeom>
          <a:noFill/>
          <a:ln w="9525">
            <a:noFill/>
            <a:miter lim="800000"/>
            <a:headEnd/>
            <a:tailEnd/>
          </a:ln>
        </p:spPr>
        <p:txBody>
          <a:bodyPr>
            <a:spAutoFit/>
          </a:bodyPr>
          <a:lstStyle/>
          <a:p>
            <a:r>
              <a:rPr lang="en-US" sz="2800" b="1">
                <a:solidFill>
                  <a:srgbClr val="984807"/>
                </a:solidFill>
                <a:latin typeface="Times New Roman" pitchFamily="18" charset="0"/>
              </a:rPr>
              <a:t>Retrieval</a:t>
            </a:r>
          </a:p>
          <a:p>
            <a:r>
              <a:rPr lang="en-US" sz="2800" b="1">
                <a:solidFill>
                  <a:srgbClr val="984807"/>
                </a:solidFill>
                <a:latin typeface="Times New Roman" pitchFamily="18" charset="0"/>
              </a:rPr>
              <a:t>Ability +  EF:</a:t>
            </a:r>
          </a:p>
          <a:p>
            <a:r>
              <a:rPr lang="en-US" sz="2800" b="1">
                <a:solidFill>
                  <a:srgbClr val="984807"/>
                </a:solidFill>
                <a:latin typeface="Times New Roman" pitchFamily="18" charset="0"/>
              </a:rPr>
              <a:t>Initial Letter Fluency</a:t>
            </a:r>
          </a:p>
        </p:txBody>
      </p:sp>
      <p:sp>
        <p:nvSpPr>
          <p:cNvPr id="117768" name="Text Box 14"/>
          <p:cNvSpPr txBox="1">
            <a:spLocks noChangeArrowheads="1"/>
          </p:cNvSpPr>
          <p:nvPr/>
        </p:nvSpPr>
        <p:spPr bwMode="auto">
          <a:xfrm>
            <a:off x="457200" y="4419600"/>
            <a:ext cx="4953000" cy="1800225"/>
          </a:xfrm>
          <a:prstGeom prst="rect">
            <a:avLst/>
          </a:prstGeom>
          <a:noFill/>
          <a:ln w="9525">
            <a:noFill/>
            <a:miter lim="800000"/>
            <a:headEnd/>
            <a:tailEnd/>
          </a:ln>
        </p:spPr>
        <p:txBody>
          <a:bodyPr>
            <a:spAutoFit/>
          </a:bodyPr>
          <a:lstStyle/>
          <a:p>
            <a:r>
              <a:rPr lang="en-US" sz="2800" b="1">
                <a:solidFill>
                  <a:srgbClr val="984807"/>
                </a:solidFill>
                <a:latin typeface="Times New Roman" pitchFamily="18" charset="0"/>
              </a:rPr>
              <a:t>Progressive deterioration </a:t>
            </a:r>
          </a:p>
          <a:p>
            <a:r>
              <a:rPr lang="en-US" sz="2800" b="1">
                <a:solidFill>
                  <a:srgbClr val="984807"/>
                </a:solidFill>
                <a:latin typeface="Times New Roman" pitchFamily="18" charset="0"/>
              </a:rPr>
              <a:t>of performance is observed </a:t>
            </a:r>
          </a:p>
          <a:p>
            <a:r>
              <a:rPr lang="en-US" sz="2800" b="1">
                <a:solidFill>
                  <a:srgbClr val="984807"/>
                </a:solidFill>
                <a:latin typeface="Times New Roman" pitchFamily="18" charset="0"/>
              </a:rPr>
              <a:t>as executive function demands (+ EF) become greater.</a:t>
            </a:r>
          </a:p>
        </p:txBody>
      </p:sp>
      <p:sp>
        <p:nvSpPr>
          <p:cNvPr id="117769" name="Line 20"/>
          <p:cNvSpPr>
            <a:spLocks noChangeShapeType="1"/>
          </p:cNvSpPr>
          <p:nvPr/>
        </p:nvSpPr>
        <p:spPr bwMode="auto">
          <a:xfrm>
            <a:off x="1143000" y="2895600"/>
            <a:ext cx="5486400" cy="2667000"/>
          </a:xfrm>
          <a:prstGeom prst="line">
            <a:avLst/>
          </a:prstGeom>
          <a:noFill/>
          <a:ln w="38100">
            <a:solidFill>
              <a:srgbClr val="FF9900"/>
            </a:solidFill>
            <a:round/>
            <a:headEnd/>
            <a:tailEnd type="triangle" w="med" len="med"/>
          </a:ln>
        </p:spPr>
        <p:txBody>
          <a:bodyPr/>
          <a:lstStyle/>
          <a:p>
            <a:endParaRPr lang="en-US">
              <a:solidFill>
                <a:srgbClr val="984807"/>
              </a:solidFill>
            </a:endParaRPr>
          </a:p>
        </p:txBody>
      </p:sp>
      <p:sp>
        <p:nvSpPr>
          <p:cNvPr id="117770" name="Text Box 21"/>
          <p:cNvSpPr txBox="1">
            <a:spLocks noChangeArrowheads="1"/>
          </p:cNvSpPr>
          <p:nvPr/>
        </p:nvSpPr>
        <p:spPr bwMode="auto">
          <a:xfrm>
            <a:off x="317500" y="2287588"/>
            <a:ext cx="1174360" cy="369332"/>
          </a:xfrm>
          <a:prstGeom prst="rect">
            <a:avLst/>
          </a:prstGeom>
          <a:noFill/>
          <a:ln w="9525">
            <a:noFill/>
            <a:miter lim="800000"/>
            <a:headEnd/>
            <a:tailEnd/>
          </a:ln>
        </p:spPr>
        <p:txBody>
          <a:bodyPr wrap="none">
            <a:spAutoFit/>
          </a:bodyPr>
          <a:lstStyle/>
          <a:p>
            <a:r>
              <a:rPr lang="en-US" b="1">
                <a:solidFill>
                  <a:srgbClr val="984807"/>
                </a:solidFill>
                <a:latin typeface="Times New Roman" pitchFamily="18" charset="0"/>
              </a:rPr>
              <a:t>Start here</a:t>
            </a:r>
          </a:p>
        </p:txBody>
      </p:sp>
      <p:sp>
        <p:nvSpPr>
          <p:cNvPr id="14" name="Rectangle 13"/>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111</a:t>
            </a:fld>
            <a:endParaRPr lang="en-US" smtClean="0"/>
          </a:p>
        </p:txBody>
      </p:sp>
      <p:sp>
        <p:nvSpPr>
          <p:cNvPr id="9" name="TextBox 8"/>
          <p:cNvSpPr txBox="1">
            <a:spLocks noChangeArrowheads="1"/>
          </p:cNvSpPr>
          <p:nvPr/>
        </p:nvSpPr>
        <p:spPr bwMode="auto">
          <a:xfrm>
            <a:off x="3193138" y="1349823"/>
            <a:ext cx="5733145" cy="4524315"/>
          </a:xfrm>
          <a:prstGeom prst="rect">
            <a:avLst/>
          </a:prstGeom>
          <a:noFill/>
          <a:ln w="9525">
            <a:noFill/>
            <a:miter lim="800000"/>
            <a:headEnd/>
            <a:tailEnd/>
          </a:ln>
        </p:spPr>
        <p:txBody>
          <a:bodyPr wrap="square">
            <a:spAutoFit/>
          </a:bodyPr>
          <a:lstStyle/>
          <a:p>
            <a:pPr eaLnBrk="1" hangingPunct="1"/>
            <a:r>
              <a:rPr lang="en-US" sz="4800" dirty="0" smtClean="0">
                <a:solidFill>
                  <a:srgbClr val="984807"/>
                </a:solidFill>
                <a:latin typeface="Rockwell" pitchFamily="18" charset="0"/>
              </a:rPr>
              <a:t>Executive Functions are inextricably interwoven with all forms of academic production.</a:t>
            </a:r>
          </a:p>
        </p:txBody>
      </p:sp>
      <p:sp>
        <p:nvSpPr>
          <p:cNvPr id="10" name="TextBox 9"/>
          <p:cNvSpPr txBox="1"/>
          <p:nvPr/>
        </p:nvSpPr>
        <p:spPr>
          <a:xfrm>
            <a:off x="3250741" y="217718"/>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Concept</a:t>
            </a:r>
          </a:p>
        </p:txBody>
      </p:sp>
      <p:sp>
        <p:nvSpPr>
          <p:cNvPr id="14" name="Rectangle 13"/>
          <p:cNvSpPr/>
          <p:nvPr/>
        </p:nvSpPr>
        <p:spPr>
          <a:xfrm>
            <a:off x="7895094"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3455046" y="1175655"/>
            <a:ext cx="3656923" cy="679"/>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Slide Number Placeholder 5"/>
          <p:cNvSpPr>
            <a:spLocks noGrp="1"/>
          </p:cNvSpPr>
          <p:nvPr>
            <p:ph type="sldNum" sz="quarter" idx="12"/>
          </p:nvPr>
        </p:nvSpPr>
        <p:spPr>
          <a:noFill/>
        </p:spPr>
        <p:txBody>
          <a:bodyPr/>
          <a:lstStyle/>
          <a:p>
            <a:fld id="{2F30F2D5-B0ED-44E1-997F-38855785E4EF}" type="slidenum">
              <a:rPr lang="en-US" smtClean="0"/>
              <a:pPr/>
              <a:t>112</a:t>
            </a:fld>
            <a:endParaRPr lang="en-US" smtClean="0"/>
          </a:p>
        </p:txBody>
      </p:sp>
      <p:sp>
        <p:nvSpPr>
          <p:cNvPr id="345091" name="Rectangle 2"/>
          <p:cNvSpPr>
            <a:spLocks noGrp="1" noChangeArrowheads="1"/>
          </p:cNvSpPr>
          <p:nvPr>
            <p:ph type="body" idx="1"/>
          </p:nvPr>
        </p:nvSpPr>
        <p:spPr>
          <a:xfrm>
            <a:off x="714824" y="1832434"/>
            <a:ext cx="7808913" cy="4522788"/>
          </a:xfrm>
        </p:spPr>
        <p:txBody>
          <a:bodyPr/>
          <a:lstStyle/>
          <a:p>
            <a:pPr marL="0" indent="0" eaLnBrk="1" hangingPunct="1">
              <a:lnSpc>
                <a:spcPct val="90000"/>
              </a:lnSpc>
              <a:buNone/>
            </a:pPr>
            <a:r>
              <a:rPr lang="en-US" sz="6000" dirty="0" smtClean="0">
                <a:solidFill>
                  <a:srgbClr val="984807"/>
                </a:solidFill>
              </a:rPr>
              <a:t>Executive Functions are inextricably interwoven into the act of reading.</a:t>
            </a:r>
          </a:p>
        </p:txBody>
      </p:sp>
      <p:sp>
        <p:nvSpPr>
          <p:cNvPr id="345092" name="Rectangle 3"/>
          <p:cNvSpPr>
            <a:spLocks noGrp="1" noChangeArrowheads="1"/>
          </p:cNvSpPr>
          <p:nvPr>
            <p:ph type="title"/>
          </p:nvPr>
        </p:nvSpPr>
        <p:spPr>
          <a:xfrm>
            <a:off x="923020" y="246738"/>
            <a:ext cx="8119382" cy="1056593"/>
          </a:xfrm>
        </p:spPr>
        <p:txBody>
          <a:bodyPr/>
          <a:lstStyle/>
          <a:p>
            <a:pPr algn="l" eaLnBrk="1" hangingPunct="1"/>
            <a:r>
              <a:rPr lang="en-US" sz="4000" dirty="0" smtClean="0"/>
              <a:t>Executive Functions </a:t>
            </a:r>
            <a:br>
              <a:rPr lang="en-US" sz="4000" dirty="0" smtClean="0"/>
            </a:br>
            <a:r>
              <a:rPr lang="en-US" sz="4000" dirty="0" smtClean="0"/>
              <a:t>				and Reading</a:t>
            </a:r>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1" name="Straight Connector 10"/>
          <p:cNvCxnSpPr/>
          <p:nvPr/>
        </p:nvCxnSpPr>
        <p:spPr>
          <a:xfrm>
            <a:off x="1539198" y="148112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Slide Number Placeholder 5"/>
          <p:cNvSpPr>
            <a:spLocks noGrp="1"/>
          </p:cNvSpPr>
          <p:nvPr>
            <p:ph type="sldNum" sz="quarter" idx="12"/>
          </p:nvPr>
        </p:nvSpPr>
        <p:spPr>
          <a:noFill/>
        </p:spPr>
        <p:txBody>
          <a:bodyPr/>
          <a:lstStyle/>
          <a:p>
            <a:fld id="{6A527CB9-7A98-4642-95F3-82DF7F01A448}" type="slidenum">
              <a:rPr lang="en-US" smtClean="0">
                <a:solidFill>
                  <a:srgbClr val="984807"/>
                </a:solidFill>
              </a:rPr>
              <a:pPr/>
              <a:t>113</a:t>
            </a:fld>
            <a:endParaRPr lang="en-US" smtClean="0">
              <a:solidFill>
                <a:srgbClr val="984807"/>
              </a:solidFill>
            </a:endParaRPr>
          </a:p>
        </p:txBody>
      </p:sp>
      <p:sp>
        <p:nvSpPr>
          <p:cNvPr id="804866" name="Rectangle 2"/>
          <p:cNvSpPr>
            <a:spLocks noChangeArrowheads="1"/>
          </p:cNvSpPr>
          <p:nvPr/>
        </p:nvSpPr>
        <p:spPr bwMode="auto">
          <a:xfrm>
            <a:off x="1927225" y="1046163"/>
            <a:ext cx="6988175" cy="5597525"/>
          </a:xfrm>
          <a:prstGeom prst="rect">
            <a:avLst/>
          </a:prstGeom>
          <a:solidFill>
            <a:srgbClr val="A1CDFD"/>
          </a:solidFill>
          <a:ln w="9525">
            <a:noFill/>
            <a:miter lim="800000"/>
            <a:headEnd/>
            <a:tailEnd/>
          </a:ln>
        </p:spPr>
        <p:txBody>
          <a:bodyPr wrap="none" anchor="ctr"/>
          <a:lstStyle/>
          <a:p>
            <a:endParaRPr lang="en-US">
              <a:solidFill>
                <a:srgbClr val="984807"/>
              </a:solidFill>
            </a:endParaRPr>
          </a:p>
        </p:txBody>
      </p:sp>
      <p:sp>
        <p:nvSpPr>
          <p:cNvPr id="804867" name="Rectangle 3"/>
          <p:cNvSpPr>
            <a:spLocks noChangeArrowheads="1"/>
          </p:cNvSpPr>
          <p:nvPr/>
        </p:nvSpPr>
        <p:spPr bwMode="auto">
          <a:xfrm>
            <a:off x="2030413" y="2670175"/>
            <a:ext cx="6864350" cy="3932238"/>
          </a:xfrm>
          <a:prstGeom prst="rect">
            <a:avLst/>
          </a:prstGeom>
          <a:solidFill>
            <a:srgbClr val="FFFF00"/>
          </a:solidFill>
          <a:ln w="9525">
            <a:solidFill>
              <a:srgbClr val="CCFF66"/>
            </a:solidFill>
            <a:miter lim="800000"/>
            <a:headEnd/>
            <a:tailEnd/>
          </a:ln>
        </p:spPr>
        <p:txBody>
          <a:bodyPr wrap="none" anchor="ctr"/>
          <a:lstStyle/>
          <a:p>
            <a:pPr algn="ctr"/>
            <a:endParaRPr lang="en-US" sz="1800">
              <a:solidFill>
                <a:srgbClr val="984807"/>
              </a:solidFill>
              <a:latin typeface="Times New Roman" pitchFamily="18" charset="0"/>
            </a:endParaRPr>
          </a:p>
        </p:txBody>
      </p:sp>
      <p:sp>
        <p:nvSpPr>
          <p:cNvPr id="804868" name="Rectangle 4"/>
          <p:cNvSpPr>
            <a:spLocks noChangeArrowheads="1"/>
          </p:cNvSpPr>
          <p:nvPr/>
        </p:nvSpPr>
        <p:spPr bwMode="auto">
          <a:xfrm>
            <a:off x="2336800" y="1925638"/>
            <a:ext cx="6548438" cy="4706937"/>
          </a:xfrm>
          <a:prstGeom prst="rect">
            <a:avLst/>
          </a:prstGeom>
          <a:solidFill>
            <a:srgbClr val="30D840"/>
          </a:solidFill>
          <a:ln w="9525">
            <a:noFill/>
            <a:miter lim="800000"/>
            <a:headEnd/>
            <a:tailEnd/>
          </a:ln>
        </p:spPr>
        <p:txBody>
          <a:bodyPr wrap="none" anchor="ctr"/>
          <a:lstStyle/>
          <a:p>
            <a:endParaRPr lang="en-US">
              <a:solidFill>
                <a:srgbClr val="984807"/>
              </a:solidFill>
            </a:endParaRPr>
          </a:p>
        </p:txBody>
      </p:sp>
      <p:sp>
        <p:nvSpPr>
          <p:cNvPr id="346118" name="Rectangle 5"/>
          <p:cNvSpPr>
            <a:spLocks noChangeArrowheads="1"/>
          </p:cNvSpPr>
          <p:nvPr/>
        </p:nvSpPr>
        <p:spPr bwMode="auto">
          <a:xfrm>
            <a:off x="815975" y="71438"/>
            <a:ext cx="8128000" cy="801687"/>
          </a:xfrm>
          <a:prstGeom prst="rect">
            <a:avLst/>
          </a:prstGeom>
          <a:noFill/>
          <a:ln w="9525">
            <a:noFill/>
            <a:miter lim="800000"/>
            <a:headEnd/>
            <a:tailEnd/>
          </a:ln>
        </p:spPr>
        <p:txBody>
          <a:bodyPr anchor="ctr"/>
          <a:lstStyle/>
          <a:p>
            <a:r>
              <a:rPr lang="en-US" sz="2400" b="1">
                <a:solidFill>
                  <a:srgbClr val="984807"/>
                </a:solidFill>
              </a:rPr>
              <a:t>An Integrative Model Specifying Processes, Abilities, Lexicons, Skills, Memory and Achievement in Reading</a:t>
            </a:r>
          </a:p>
        </p:txBody>
      </p:sp>
      <p:grpSp>
        <p:nvGrpSpPr>
          <p:cNvPr id="2" name="Group 6"/>
          <p:cNvGrpSpPr>
            <a:grpSpLocks/>
          </p:cNvGrpSpPr>
          <p:nvPr/>
        </p:nvGrpSpPr>
        <p:grpSpPr bwMode="auto">
          <a:xfrm>
            <a:off x="6656388" y="2160588"/>
            <a:ext cx="1327150" cy="368300"/>
            <a:chOff x="3482" y="1980"/>
            <a:chExt cx="836" cy="231"/>
          </a:xfrm>
        </p:grpSpPr>
        <p:sp>
          <p:nvSpPr>
            <p:cNvPr id="346202" name="Text Box 7"/>
            <p:cNvSpPr txBox="1">
              <a:spLocks noChangeArrowheads="1"/>
            </p:cNvSpPr>
            <p:nvPr/>
          </p:nvSpPr>
          <p:spPr bwMode="auto">
            <a:xfrm>
              <a:off x="3482" y="1980"/>
              <a:ext cx="836" cy="231"/>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Visuospatial</a:t>
              </a:r>
            </a:p>
          </p:txBody>
        </p:sp>
        <p:sp>
          <p:nvSpPr>
            <p:cNvPr id="346203" name="Rectangle 8"/>
            <p:cNvSpPr>
              <a:spLocks noChangeArrowheads="1"/>
            </p:cNvSpPr>
            <p:nvPr/>
          </p:nvSpPr>
          <p:spPr bwMode="auto">
            <a:xfrm>
              <a:off x="3523" y="2006"/>
              <a:ext cx="756" cy="192"/>
            </a:xfrm>
            <a:prstGeom prst="rect">
              <a:avLst/>
            </a:prstGeom>
            <a:noFill/>
            <a:ln w="38100">
              <a:solidFill>
                <a:schemeClr val="tx1"/>
              </a:solidFill>
              <a:miter lim="800000"/>
              <a:headEnd/>
              <a:tailEnd/>
            </a:ln>
          </p:spPr>
          <p:txBody>
            <a:bodyPr wrap="none" anchor="ctr"/>
            <a:lstStyle/>
            <a:p>
              <a:endParaRPr lang="en-US">
                <a:solidFill>
                  <a:srgbClr val="984807"/>
                </a:solidFill>
              </a:endParaRPr>
            </a:p>
          </p:txBody>
        </p:sp>
      </p:grpSp>
      <p:grpSp>
        <p:nvGrpSpPr>
          <p:cNvPr id="3" name="Group 9"/>
          <p:cNvGrpSpPr>
            <a:grpSpLocks/>
          </p:cNvGrpSpPr>
          <p:nvPr/>
        </p:nvGrpSpPr>
        <p:grpSpPr bwMode="auto">
          <a:xfrm>
            <a:off x="3244851" y="2163764"/>
            <a:ext cx="1095375" cy="369867"/>
            <a:chOff x="1335" y="1828"/>
            <a:chExt cx="690" cy="234"/>
          </a:xfrm>
        </p:grpSpPr>
        <p:sp>
          <p:nvSpPr>
            <p:cNvPr id="346200" name="Text Box 10"/>
            <p:cNvSpPr txBox="1">
              <a:spLocks noChangeArrowheads="1"/>
            </p:cNvSpPr>
            <p:nvPr/>
          </p:nvSpPr>
          <p:spPr bwMode="auto">
            <a:xfrm>
              <a:off x="1335" y="1828"/>
              <a:ext cx="690" cy="234"/>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Language</a:t>
              </a:r>
            </a:p>
          </p:txBody>
        </p:sp>
        <p:sp>
          <p:nvSpPr>
            <p:cNvPr id="346201" name="Rectangle 11"/>
            <p:cNvSpPr>
              <a:spLocks noChangeArrowheads="1"/>
            </p:cNvSpPr>
            <p:nvPr/>
          </p:nvSpPr>
          <p:spPr bwMode="auto">
            <a:xfrm>
              <a:off x="1356" y="1851"/>
              <a:ext cx="648" cy="206"/>
            </a:xfrm>
            <a:prstGeom prst="rect">
              <a:avLst/>
            </a:prstGeom>
            <a:noFill/>
            <a:ln w="38100">
              <a:solidFill>
                <a:schemeClr val="tx1"/>
              </a:solidFill>
              <a:miter lim="800000"/>
              <a:headEnd/>
              <a:tailEnd/>
            </a:ln>
          </p:spPr>
          <p:txBody>
            <a:bodyPr wrap="none" anchor="ctr"/>
            <a:lstStyle/>
            <a:p>
              <a:endParaRPr lang="en-US">
                <a:solidFill>
                  <a:srgbClr val="984807"/>
                </a:solidFill>
              </a:endParaRPr>
            </a:p>
          </p:txBody>
        </p:sp>
      </p:grpSp>
      <p:grpSp>
        <p:nvGrpSpPr>
          <p:cNvPr id="4" name="Group 12"/>
          <p:cNvGrpSpPr>
            <a:grpSpLocks/>
          </p:cNvGrpSpPr>
          <p:nvPr/>
        </p:nvGrpSpPr>
        <p:grpSpPr bwMode="auto">
          <a:xfrm>
            <a:off x="4970463" y="2163764"/>
            <a:ext cx="1158875" cy="369867"/>
            <a:chOff x="3535" y="1967"/>
            <a:chExt cx="730" cy="234"/>
          </a:xfrm>
        </p:grpSpPr>
        <p:sp>
          <p:nvSpPr>
            <p:cNvPr id="346198" name="Text Box 13"/>
            <p:cNvSpPr txBox="1">
              <a:spLocks noChangeArrowheads="1"/>
            </p:cNvSpPr>
            <p:nvPr/>
          </p:nvSpPr>
          <p:spPr bwMode="auto">
            <a:xfrm>
              <a:off x="3535" y="1967"/>
              <a:ext cx="730" cy="234"/>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Reasoning</a:t>
              </a:r>
            </a:p>
          </p:txBody>
        </p:sp>
        <p:sp>
          <p:nvSpPr>
            <p:cNvPr id="346199" name="Rectangle 14"/>
            <p:cNvSpPr>
              <a:spLocks noChangeArrowheads="1"/>
            </p:cNvSpPr>
            <p:nvPr/>
          </p:nvSpPr>
          <p:spPr bwMode="auto">
            <a:xfrm>
              <a:off x="3578" y="1994"/>
              <a:ext cx="664" cy="194"/>
            </a:xfrm>
            <a:prstGeom prst="rect">
              <a:avLst/>
            </a:prstGeom>
            <a:noFill/>
            <a:ln w="38100">
              <a:solidFill>
                <a:schemeClr val="tx1"/>
              </a:solidFill>
              <a:miter lim="800000"/>
              <a:headEnd/>
              <a:tailEnd/>
            </a:ln>
          </p:spPr>
          <p:txBody>
            <a:bodyPr wrap="none" anchor="ctr"/>
            <a:lstStyle/>
            <a:p>
              <a:endParaRPr lang="en-US">
                <a:solidFill>
                  <a:srgbClr val="984807"/>
                </a:solidFill>
              </a:endParaRPr>
            </a:p>
          </p:txBody>
        </p:sp>
      </p:grpSp>
      <p:grpSp>
        <p:nvGrpSpPr>
          <p:cNvPr id="5" name="Group 15"/>
          <p:cNvGrpSpPr>
            <a:grpSpLocks/>
          </p:cNvGrpSpPr>
          <p:nvPr/>
        </p:nvGrpSpPr>
        <p:grpSpPr bwMode="auto">
          <a:xfrm>
            <a:off x="2970213" y="3598863"/>
            <a:ext cx="1398587" cy="1771650"/>
            <a:chOff x="1871" y="2267"/>
            <a:chExt cx="881" cy="1116"/>
          </a:xfrm>
        </p:grpSpPr>
        <p:sp>
          <p:nvSpPr>
            <p:cNvPr id="346196" name="Oval 16"/>
            <p:cNvSpPr>
              <a:spLocks noChangeArrowheads="1"/>
            </p:cNvSpPr>
            <p:nvPr/>
          </p:nvSpPr>
          <p:spPr bwMode="auto">
            <a:xfrm>
              <a:off x="1871" y="2267"/>
              <a:ext cx="881" cy="1116"/>
            </a:xfrm>
            <a:prstGeom prst="ellipse">
              <a:avLst/>
            </a:prstGeom>
            <a:noFill/>
            <a:ln w="38100">
              <a:solidFill>
                <a:schemeClr val="tx1"/>
              </a:solidFill>
              <a:round/>
              <a:headEnd/>
              <a:tailEnd/>
            </a:ln>
          </p:spPr>
          <p:txBody>
            <a:bodyPr wrap="none" anchor="ctr"/>
            <a:lstStyle/>
            <a:p>
              <a:endParaRPr lang="en-US">
                <a:solidFill>
                  <a:srgbClr val="984807"/>
                </a:solidFill>
              </a:endParaRPr>
            </a:p>
          </p:txBody>
        </p:sp>
        <p:sp>
          <p:nvSpPr>
            <p:cNvPr id="346197" name="Text Box 17"/>
            <p:cNvSpPr txBox="1">
              <a:spLocks noChangeArrowheads="1"/>
            </p:cNvSpPr>
            <p:nvPr/>
          </p:nvSpPr>
          <p:spPr bwMode="auto">
            <a:xfrm>
              <a:off x="1951" y="2387"/>
              <a:ext cx="784" cy="922"/>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Decoding </a:t>
              </a:r>
            </a:p>
            <a:p>
              <a:pPr algn="ctr"/>
              <a:r>
                <a:rPr lang="en-US" sz="1800">
                  <a:solidFill>
                    <a:srgbClr val="984807"/>
                  </a:solidFill>
                  <a:latin typeface="Times New Roman" pitchFamily="18" charset="0"/>
                </a:rPr>
                <a:t>Unfamiliar </a:t>
              </a:r>
            </a:p>
            <a:p>
              <a:pPr algn="ctr"/>
              <a:r>
                <a:rPr lang="en-US" sz="1800">
                  <a:solidFill>
                    <a:srgbClr val="984807"/>
                  </a:solidFill>
                  <a:latin typeface="Times New Roman" pitchFamily="18" charset="0"/>
                </a:rPr>
                <a:t>and/or </a:t>
              </a:r>
            </a:p>
            <a:p>
              <a:pPr algn="ctr"/>
              <a:r>
                <a:rPr lang="en-US" sz="1800">
                  <a:solidFill>
                    <a:srgbClr val="984807"/>
                  </a:solidFill>
                  <a:latin typeface="Times New Roman" pitchFamily="18" charset="0"/>
                </a:rPr>
                <a:t>Nonsense </a:t>
              </a:r>
            </a:p>
            <a:p>
              <a:pPr algn="ctr"/>
              <a:r>
                <a:rPr lang="en-US" sz="1800">
                  <a:solidFill>
                    <a:srgbClr val="984807"/>
                  </a:solidFill>
                  <a:latin typeface="Times New Roman" pitchFamily="18" charset="0"/>
                </a:rPr>
                <a:t>Words</a:t>
              </a:r>
            </a:p>
          </p:txBody>
        </p:sp>
      </p:grpSp>
      <p:grpSp>
        <p:nvGrpSpPr>
          <p:cNvPr id="6" name="Group 18"/>
          <p:cNvGrpSpPr>
            <a:grpSpLocks/>
          </p:cNvGrpSpPr>
          <p:nvPr/>
        </p:nvGrpSpPr>
        <p:grpSpPr bwMode="auto">
          <a:xfrm>
            <a:off x="2841625" y="3014663"/>
            <a:ext cx="3749675" cy="482600"/>
            <a:chOff x="1790" y="1899"/>
            <a:chExt cx="2362" cy="304"/>
          </a:xfrm>
        </p:grpSpPr>
        <p:sp>
          <p:nvSpPr>
            <p:cNvPr id="346194" name="Oval 19"/>
            <p:cNvSpPr>
              <a:spLocks noChangeArrowheads="1"/>
            </p:cNvSpPr>
            <p:nvPr/>
          </p:nvSpPr>
          <p:spPr bwMode="auto">
            <a:xfrm>
              <a:off x="1790" y="1899"/>
              <a:ext cx="2362" cy="304"/>
            </a:xfrm>
            <a:prstGeom prst="ellipse">
              <a:avLst/>
            </a:prstGeom>
            <a:noFill/>
            <a:ln w="38100">
              <a:solidFill>
                <a:schemeClr val="tx1"/>
              </a:solidFill>
              <a:round/>
              <a:headEnd/>
              <a:tailEnd/>
            </a:ln>
          </p:spPr>
          <p:txBody>
            <a:bodyPr wrap="none" anchor="ctr"/>
            <a:lstStyle/>
            <a:p>
              <a:endParaRPr lang="en-US">
                <a:solidFill>
                  <a:srgbClr val="984807"/>
                </a:solidFill>
              </a:endParaRPr>
            </a:p>
          </p:txBody>
        </p:sp>
        <p:sp>
          <p:nvSpPr>
            <p:cNvPr id="346195" name="Text Box 20"/>
            <p:cNvSpPr txBox="1">
              <a:spLocks noChangeArrowheads="1"/>
            </p:cNvSpPr>
            <p:nvPr/>
          </p:nvSpPr>
          <p:spPr bwMode="auto">
            <a:xfrm>
              <a:off x="1931" y="1922"/>
              <a:ext cx="2008" cy="231"/>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Comprehending Words and Text</a:t>
              </a:r>
            </a:p>
          </p:txBody>
        </p:sp>
      </p:grpSp>
      <p:sp>
        <p:nvSpPr>
          <p:cNvPr id="346124" name="Line 21"/>
          <p:cNvSpPr>
            <a:spLocks noChangeShapeType="1"/>
          </p:cNvSpPr>
          <p:nvPr/>
        </p:nvSpPr>
        <p:spPr bwMode="auto">
          <a:xfrm flipV="1">
            <a:off x="2743200" y="5503863"/>
            <a:ext cx="5791200" cy="14287"/>
          </a:xfrm>
          <a:prstGeom prst="line">
            <a:avLst/>
          </a:prstGeom>
          <a:noFill/>
          <a:ln w="28575">
            <a:solidFill>
              <a:schemeClr val="tx1"/>
            </a:solidFill>
            <a:round/>
            <a:headEnd/>
            <a:tailEnd/>
          </a:ln>
        </p:spPr>
        <p:txBody>
          <a:bodyPr/>
          <a:lstStyle/>
          <a:p>
            <a:endParaRPr lang="en-US">
              <a:solidFill>
                <a:srgbClr val="984807"/>
              </a:solidFill>
            </a:endParaRPr>
          </a:p>
        </p:txBody>
      </p:sp>
      <p:sp>
        <p:nvSpPr>
          <p:cNvPr id="346125" name="Line 22"/>
          <p:cNvSpPr>
            <a:spLocks noChangeShapeType="1"/>
          </p:cNvSpPr>
          <p:nvPr/>
        </p:nvSpPr>
        <p:spPr bwMode="auto">
          <a:xfrm>
            <a:off x="2755900" y="2667000"/>
            <a:ext cx="5735638" cy="17463"/>
          </a:xfrm>
          <a:prstGeom prst="line">
            <a:avLst/>
          </a:prstGeom>
          <a:noFill/>
          <a:ln w="28575">
            <a:solidFill>
              <a:schemeClr val="tx1"/>
            </a:solidFill>
            <a:round/>
            <a:headEnd/>
            <a:tailEnd/>
          </a:ln>
        </p:spPr>
        <p:txBody>
          <a:bodyPr/>
          <a:lstStyle/>
          <a:p>
            <a:endParaRPr lang="en-US">
              <a:solidFill>
                <a:srgbClr val="984807"/>
              </a:solidFill>
            </a:endParaRPr>
          </a:p>
        </p:txBody>
      </p:sp>
      <p:grpSp>
        <p:nvGrpSpPr>
          <p:cNvPr id="7" name="Group 23"/>
          <p:cNvGrpSpPr>
            <a:grpSpLocks/>
          </p:cNvGrpSpPr>
          <p:nvPr/>
        </p:nvGrpSpPr>
        <p:grpSpPr bwMode="auto">
          <a:xfrm>
            <a:off x="379413" y="990600"/>
            <a:ext cx="1219200" cy="1739900"/>
            <a:chOff x="239" y="624"/>
            <a:chExt cx="768" cy="1096"/>
          </a:xfrm>
        </p:grpSpPr>
        <p:sp>
          <p:nvSpPr>
            <p:cNvPr id="346192" name="Text Box 24"/>
            <p:cNvSpPr txBox="1">
              <a:spLocks noChangeArrowheads="1"/>
            </p:cNvSpPr>
            <p:nvPr/>
          </p:nvSpPr>
          <p:spPr bwMode="auto">
            <a:xfrm>
              <a:off x="239" y="624"/>
              <a:ext cx="768" cy="1096"/>
            </a:xfrm>
            <a:prstGeom prst="rect">
              <a:avLst/>
            </a:prstGeom>
            <a:noFill/>
            <a:ln w="9525">
              <a:noFill/>
              <a:miter lim="800000"/>
              <a:headEnd/>
              <a:tailEnd/>
            </a:ln>
          </p:spPr>
          <p:txBody>
            <a:bodyPr wrap="none">
              <a:spAutoFit/>
            </a:bodyPr>
            <a:lstStyle/>
            <a:p>
              <a:pPr algn="ctr"/>
              <a:r>
                <a:rPr lang="en-US" sz="1800" dirty="0">
                  <a:solidFill>
                    <a:srgbClr val="984807"/>
                  </a:solidFill>
                  <a:latin typeface="Times New Roman" pitchFamily="18" charset="0"/>
                </a:rPr>
                <a:t>              </a:t>
              </a:r>
            </a:p>
            <a:p>
              <a:pPr algn="ctr"/>
              <a:r>
                <a:rPr lang="en-US" sz="1800" dirty="0">
                  <a:solidFill>
                    <a:srgbClr val="FF0000"/>
                  </a:solidFill>
                  <a:latin typeface="Times New Roman" pitchFamily="18" charset="0"/>
                </a:rPr>
                <a:t>indicate </a:t>
              </a:r>
            </a:p>
            <a:p>
              <a:pPr algn="ctr"/>
              <a:r>
                <a:rPr lang="en-US" sz="1800" dirty="0">
                  <a:solidFill>
                    <a:srgbClr val="FF0000"/>
                  </a:solidFill>
                  <a:latin typeface="Times New Roman" pitchFamily="18" charset="0"/>
                </a:rPr>
                <a:t>Executive </a:t>
              </a:r>
            </a:p>
            <a:p>
              <a:pPr algn="ctr"/>
              <a:r>
                <a:rPr lang="en-US" sz="1800" dirty="0">
                  <a:solidFill>
                    <a:srgbClr val="FF0000"/>
                  </a:solidFill>
                  <a:latin typeface="Times New Roman" pitchFamily="18" charset="0"/>
                </a:rPr>
                <a:t>Function </a:t>
              </a:r>
            </a:p>
            <a:p>
              <a:pPr algn="ctr"/>
              <a:r>
                <a:rPr lang="en-US" sz="1800" dirty="0">
                  <a:solidFill>
                    <a:srgbClr val="FF0000"/>
                  </a:solidFill>
                  <a:latin typeface="Times New Roman" pitchFamily="18" charset="0"/>
                </a:rPr>
                <a:t>processing </a:t>
              </a:r>
            </a:p>
            <a:p>
              <a:pPr algn="ctr"/>
              <a:r>
                <a:rPr lang="en-US" sz="1800" dirty="0">
                  <a:solidFill>
                    <a:srgbClr val="FF0000"/>
                  </a:solidFill>
                  <a:latin typeface="Times New Roman" pitchFamily="18" charset="0"/>
                </a:rPr>
                <a:t>at work</a:t>
              </a:r>
            </a:p>
          </p:txBody>
        </p:sp>
        <p:sp>
          <p:nvSpPr>
            <p:cNvPr id="346193" name="Line 25"/>
            <p:cNvSpPr>
              <a:spLocks noChangeShapeType="1"/>
            </p:cNvSpPr>
            <p:nvPr/>
          </p:nvSpPr>
          <p:spPr bwMode="auto">
            <a:xfrm flipH="1" flipV="1">
              <a:off x="370" y="751"/>
              <a:ext cx="446" cy="0"/>
            </a:xfrm>
            <a:prstGeom prst="line">
              <a:avLst/>
            </a:prstGeom>
            <a:noFill/>
            <a:ln w="57150" cap="rnd">
              <a:solidFill>
                <a:srgbClr val="CC0000"/>
              </a:solidFill>
              <a:prstDash val="sysDot"/>
              <a:round/>
              <a:headEnd type="triangle" w="med" len="med"/>
              <a:tailEnd type="triangle" w="med" len="med"/>
            </a:ln>
          </p:spPr>
          <p:txBody>
            <a:bodyPr/>
            <a:lstStyle/>
            <a:p>
              <a:endParaRPr lang="en-US">
                <a:solidFill>
                  <a:srgbClr val="984807"/>
                </a:solidFill>
              </a:endParaRPr>
            </a:p>
          </p:txBody>
        </p:sp>
      </p:grpSp>
      <p:sp>
        <p:nvSpPr>
          <p:cNvPr id="804890" name="Text Box 26"/>
          <p:cNvSpPr txBox="1">
            <a:spLocks noChangeArrowheads="1"/>
          </p:cNvSpPr>
          <p:nvPr/>
        </p:nvSpPr>
        <p:spPr bwMode="auto">
          <a:xfrm>
            <a:off x="461963" y="4305300"/>
            <a:ext cx="1054100" cy="641350"/>
          </a:xfrm>
          <a:prstGeom prst="rect">
            <a:avLst/>
          </a:prstGeom>
          <a:solidFill>
            <a:srgbClr val="4CC05A"/>
          </a:solidFill>
          <a:ln w="9525">
            <a:noFill/>
            <a:miter lim="800000"/>
            <a:headEnd/>
            <a:tailEnd/>
          </a:ln>
        </p:spPr>
        <p:txBody>
          <a:bodyPr wrap="none">
            <a:spAutoFit/>
          </a:bodyPr>
          <a:lstStyle/>
          <a:p>
            <a:pPr algn="ctr"/>
            <a:r>
              <a:rPr lang="en-US" sz="1800">
                <a:solidFill>
                  <a:srgbClr val="984807"/>
                </a:solidFill>
                <a:latin typeface="Times New Roman" pitchFamily="18" charset="0"/>
              </a:rPr>
              <a:t>Working </a:t>
            </a:r>
          </a:p>
          <a:p>
            <a:pPr algn="ctr"/>
            <a:r>
              <a:rPr lang="en-US" sz="1800">
                <a:solidFill>
                  <a:srgbClr val="984807"/>
                </a:solidFill>
                <a:latin typeface="Times New Roman" pitchFamily="18" charset="0"/>
              </a:rPr>
              <a:t>Memory</a:t>
            </a:r>
          </a:p>
        </p:txBody>
      </p:sp>
      <p:sp>
        <p:nvSpPr>
          <p:cNvPr id="804891" name="Rectangle 27"/>
          <p:cNvSpPr>
            <a:spLocks noChangeArrowheads="1"/>
          </p:cNvSpPr>
          <p:nvPr/>
        </p:nvSpPr>
        <p:spPr bwMode="auto">
          <a:xfrm>
            <a:off x="333375" y="2909888"/>
            <a:ext cx="1311275" cy="1190625"/>
          </a:xfrm>
          <a:prstGeom prst="rect">
            <a:avLst/>
          </a:prstGeom>
          <a:solidFill>
            <a:srgbClr val="FFFF00"/>
          </a:solidFill>
          <a:ln w="9525">
            <a:noFill/>
            <a:miter lim="800000"/>
            <a:headEnd/>
            <a:tailEnd/>
          </a:ln>
        </p:spPr>
        <p:txBody>
          <a:bodyPr>
            <a:spAutoFit/>
          </a:bodyPr>
          <a:lstStyle/>
          <a:p>
            <a:pPr algn="ctr"/>
            <a:r>
              <a:rPr lang="en-US" sz="1800">
                <a:solidFill>
                  <a:srgbClr val="984807"/>
                </a:solidFill>
                <a:latin typeface="Times New Roman" pitchFamily="18" charset="0"/>
              </a:rPr>
              <a:t>Initial </a:t>
            </a:r>
          </a:p>
          <a:p>
            <a:pPr algn="ctr"/>
            <a:r>
              <a:rPr lang="en-US" sz="1800">
                <a:solidFill>
                  <a:srgbClr val="984807"/>
                </a:solidFill>
                <a:latin typeface="Times New Roman" pitchFamily="18" charset="0"/>
              </a:rPr>
              <a:t>Registration </a:t>
            </a:r>
          </a:p>
          <a:p>
            <a:pPr algn="ctr"/>
            <a:r>
              <a:rPr lang="en-US" sz="1800">
                <a:solidFill>
                  <a:srgbClr val="984807"/>
                </a:solidFill>
                <a:latin typeface="Times New Roman" pitchFamily="18" charset="0"/>
              </a:rPr>
              <a:t>(Immediate </a:t>
            </a:r>
          </a:p>
          <a:p>
            <a:pPr algn="ctr"/>
            <a:r>
              <a:rPr lang="en-US" sz="1800">
                <a:solidFill>
                  <a:srgbClr val="984807"/>
                </a:solidFill>
                <a:latin typeface="Times New Roman" pitchFamily="18" charset="0"/>
              </a:rPr>
              <a:t>Memory)</a:t>
            </a:r>
          </a:p>
        </p:txBody>
      </p:sp>
      <p:sp>
        <p:nvSpPr>
          <p:cNvPr id="804892" name="Rectangle 28"/>
          <p:cNvSpPr>
            <a:spLocks noChangeArrowheads="1"/>
          </p:cNvSpPr>
          <p:nvPr/>
        </p:nvSpPr>
        <p:spPr bwMode="auto">
          <a:xfrm>
            <a:off x="242888" y="5167313"/>
            <a:ext cx="1493837" cy="915987"/>
          </a:xfrm>
          <a:prstGeom prst="rect">
            <a:avLst/>
          </a:prstGeom>
          <a:solidFill>
            <a:srgbClr val="A1CDFD"/>
          </a:solidFill>
          <a:ln w="9525">
            <a:noFill/>
            <a:miter lim="800000"/>
            <a:headEnd/>
            <a:tailEnd/>
          </a:ln>
        </p:spPr>
        <p:txBody>
          <a:bodyPr>
            <a:spAutoFit/>
          </a:bodyPr>
          <a:lstStyle/>
          <a:p>
            <a:pPr algn="ctr"/>
            <a:r>
              <a:rPr lang="en-US" sz="1800">
                <a:solidFill>
                  <a:srgbClr val="984807"/>
                </a:solidFill>
                <a:latin typeface="Times New Roman" pitchFamily="18" charset="0"/>
              </a:rPr>
              <a:t>Retrieval </a:t>
            </a:r>
          </a:p>
          <a:p>
            <a:pPr algn="ctr"/>
            <a:r>
              <a:rPr lang="en-US" sz="1800">
                <a:solidFill>
                  <a:srgbClr val="984807"/>
                </a:solidFill>
                <a:latin typeface="Times New Roman" pitchFamily="18" charset="0"/>
              </a:rPr>
              <a:t>from Long </a:t>
            </a:r>
          </a:p>
          <a:p>
            <a:pPr algn="ctr"/>
            <a:r>
              <a:rPr lang="en-US" sz="1800">
                <a:solidFill>
                  <a:srgbClr val="984807"/>
                </a:solidFill>
                <a:latin typeface="Times New Roman" pitchFamily="18" charset="0"/>
              </a:rPr>
              <a:t>Term Storage</a:t>
            </a:r>
          </a:p>
        </p:txBody>
      </p:sp>
      <p:grpSp>
        <p:nvGrpSpPr>
          <p:cNvPr id="8" name="Group 29"/>
          <p:cNvGrpSpPr>
            <a:grpSpLocks/>
          </p:cNvGrpSpPr>
          <p:nvPr/>
        </p:nvGrpSpPr>
        <p:grpSpPr bwMode="auto">
          <a:xfrm>
            <a:off x="5180013" y="3836988"/>
            <a:ext cx="1254125" cy="1336675"/>
            <a:chOff x="3263" y="2417"/>
            <a:chExt cx="790" cy="842"/>
          </a:xfrm>
        </p:grpSpPr>
        <p:sp>
          <p:nvSpPr>
            <p:cNvPr id="346190" name="Text Box 30"/>
            <p:cNvSpPr txBox="1">
              <a:spLocks noChangeArrowheads="1"/>
            </p:cNvSpPr>
            <p:nvPr/>
          </p:nvSpPr>
          <p:spPr bwMode="auto">
            <a:xfrm>
              <a:off x="3331" y="2467"/>
              <a:ext cx="676" cy="750"/>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Reading</a:t>
              </a:r>
            </a:p>
            <a:p>
              <a:pPr algn="ctr"/>
              <a:r>
                <a:rPr lang="en-US" sz="1800">
                  <a:solidFill>
                    <a:srgbClr val="984807"/>
                  </a:solidFill>
                  <a:latin typeface="Times New Roman" pitchFamily="18" charset="0"/>
                </a:rPr>
                <a:t> Familiar </a:t>
              </a:r>
            </a:p>
            <a:p>
              <a:pPr algn="ctr"/>
              <a:r>
                <a:rPr lang="en-US" sz="1800">
                  <a:solidFill>
                    <a:srgbClr val="984807"/>
                  </a:solidFill>
                  <a:latin typeface="Times New Roman" pitchFamily="18" charset="0"/>
                </a:rPr>
                <a:t>(Sight) </a:t>
              </a:r>
            </a:p>
            <a:p>
              <a:pPr algn="ctr"/>
              <a:r>
                <a:rPr lang="en-US" sz="1800">
                  <a:solidFill>
                    <a:srgbClr val="984807"/>
                  </a:solidFill>
                  <a:latin typeface="Times New Roman" pitchFamily="18" charset="0"/>
                </a:rPr>
                <a:t>Words</a:t>
              </a:r>
            </a:p>
          </p:txBody>
        </p:sp>
        <p:sp>
          <p:nvSpPr>
            <p:cNvPr id="346191" name="Oval 31"/>
            <p:cNvSpPr>
              <a:spLocks noChangeArrowheads="1"/>
            </p:cNvSpPr>
            <p:nvPr/>
          </p:nvSpPr>
          <p:spPr bwMode="auto">
            <a:xfrm>
              <a:off x="3263" y="2417"/>
              <a:ext cx="790" cy="842"/>
            </a:xfrm>
            <a:prstGeom prst="ellipse">
              <a:avLst/>
            </a:prstGeom>
            <a:noFill/>
            <a:ln w="38100">
              <a:solidFill>
                <a:schemeClr val="tx1"/>
              </a:solidFill>
              <a:round/>
              <a:headEnd/>
              <a:tailEnd/>
            </a:ln>
          </p:spPr>
          <p:txBody>
            <a:bodyPr wrap="none" anchor="ctr"/>
            <a:lstStyle/>
            <a:p>
              <a:endParaRPr lang="en-US">
                <a:solidFill>
                  <a:srgbClr val="984807"/>
                </a:solidFill>
              </a:endParaRPr>
            </a:p>
          </p:txBody>
        </p:sp>
      </p:grpSp>
      <p:grpSp>
        <p:nvGrpSpPr>
          <p:cNvPr id="9" name="Group 32"/>
          <p:cNvGrpSpPr>
            <a:grpSpLocks/>
          </p:cNvGrpSpPr>
          <p:nvPr/>
        </p:nvGrpSpPr>
        <p:grpSpPr bwMode="auto">
          <a:xfrm>
            <a:off x="7140575" y="3076575"/>
            <a:ext cx="1731963" cy="2089150"/>
            <a:chOff x="4498" y="1929"/>
            <a:chExt cx="1091" cy="1316"/>
          </a:xfrm>
        </p:grpSpPr>
        <p:sp>
          <p:nvSpPr>
            <p:cNvPr id="346187" name="Text Box 33"/>
            <p:cNvSpPr txBox="1">
              <a:spLocks noChangeArrowheads="1"/>
            </p:cNvSpPr>
            <p:nvPr/>
          </p:nvSpPr>
          <p:spPr bwMode="auto">
            <a:xfrm>
              <a:off x="4601" y="2351"/>
              <a:ext cx="904" cy="756"/>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 Prosody =</a:t>
              </a:r>
            </a:p>
            <a:p>
              <a:pPr algn="ctr"/>
              <a:r>
                <a:rPr lang="en-US">
                  <a:solidFill>
                    <a:srgbClr val="984807"/>
                  </a:solidFill>
                  <a:latin typeface="Times New Roman" pitchFamily="18" charset="0"/>
                </a:rPr>
                <a:t>Reading Rate</a:t>
              </a:r>
            </a:p>
            <a:p>
              <a:pPr algn="ctr"/>
              <a:r>
                <a:rPr lang="en-US" sz="1800">
                  <a:solidFill>
                    <a:srgbClr val="984807"/>
                  </a:solidFill>
                  <a:latin typeface="Times New Roman" pitchFamily="18" charset="0"/>
                </a:rPr>
                <a:t>aka</a:t>
              </a:r>
            </a:p>
            <a:p>
              <a:pPr algn="ctr"/>
              <a:r>
                <a:rPr lang="en-US">
                  <a:solidFill>
                    <a:srgbClr val="984807"/>
                  </a:solidFill>
                  <a:latin typeface="Times New Roman" pitchFamily="18" charset="0"/>
                </a:rPr>
                <a:t>“Fluency”</a:t>
              </a:r>
            </a:p>
          </p:txBody>
        </p:sp>
        <p:sp>
          <p:nvSpPr>
            <p:cNvPr id="346188" name="Text Box 34"/>
            <p:cNvSpPr txBox="1">
              <a:spLocks noChangeArrowheads="1"/>
            </p:cNvSpPr>
            <p:nvPr/>
          </p:nvSpPr>
          <p:spPr bwMode="auto">
            <a:xfrm>
              <a:off x="4793" y="1946"/>
              <a:ext cx="468" cy="231"/>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Speed</a:t>
              </a:r>
            </a:p>
          </p:txBody>
        </p:sp>
        <p:sp>
          <p:nvSpPr>
            <p:cNvPr id="346189" name="Oval 35"/>
            <p:cNvSpPr>
              <a:spLocks noChangeArrowheads="1"/>
            </p:cNvSpPr>
            <p:nvPr/>
          </p:nvSpPr>
          <p:spPr bwMode="auto">
            <a:xfrm>
              <a:off x="4498" y="1929"/>
              <a:ext cx="1091" cy="1316"/>
            </a:xfrm>
            <a:prstGeom prst="ellipse">
              <a:avLst/>
            </a:prstGeom>
            <a:noFill/>
            <a:ln w="38100">
              <a:solidFill>
                <a:schemeClr val="tx1"/>
              </a:solidFill>
              <a:round/>
              <a:headEnd/>
              <a:tailEnd/>
            </a:ln>
          </p:spPr>
          <p:txBody>
            <a:bodyPr wrap="none" anchor="ctr"/>
            <a:lstStyle/>
            <a:p>
              <a:endParaRPr lang="en-US">
                <a:solidFill>
                  <a:srgbClr val="984807"/>
                </a:solidFill>
              </a:endParaRPr>
            </a:p>
          </p:txBody>
        </p:sp>
      </p:grpSp>
      <p:grpSp>
        <p:nvGrpSpPr>
          <p:cNvPr id="10" name="Group 36"/>
          <p:cNvGrpSpPr>
            <a:grpSpLocks/>
          </p:cNvGrpSpPr>
          <p:nvPr/>
        </p:nvGrpSpPr>
        <p:grpSpPr bwMode="auto">
          <a:xfrm>
            <a:off x="1909763" y="1477963"/>
            <a:ext cx="5873750" cy="1425575"/>
            <a:chOff x="1203" y="931"/>
            <a:chExt cx="3700" cy="898"/>
          </a:xfrm>
        </p:grpSpPr>
        <p:sp>
          <p:nvSpPr>
            <p:cNvPr id="346173" name="Line 37"/>
            <p:cNvSpPr>
              <a:spLocks noChangeShapeType="1"/>
            </p:cNvSpPr>
            <p:nvPr/>
          </p:nvSpPr>
          <p:spPr bwMode="auto">
            <a:xfrm rot="-2138894" flipH="1" flipV="1">
              <a:off x="3935" y="1394"/>
              <a:ext cx="249" cy="180"/>
            </a:xfrm>
            <a:prstGeom prst="line">
              <a:avLst/>
            </a:prstGeom>
            <a:noFill/>
            <a:ln w="57150">
              <a:solidFill>
                <a:srgbClr val="F72534"/>
              </a:solidFill>
              <a:round/>
              <a:headEnd type="triangle" w="med" len="med"/>
              <a:tailEnd type="triangle" w="med" len="med"/>
            </a:ln>
          </p:spPr>
          <p:txBody>
            <a:bodyPr/>
            <a:lstStyle/>
            <a:p>
              <a:endParaRPr lang="en-US">
                <a:solidFill>
                  <a:srgbClr val="984807"/>
                </a:solidFill>
              </a:endParaRPr>
            </a:p>
          </p:txBody>
        </p:sp>
        <p:sp>
          <p:nvSpPr>
            <p:cNvPr id="346174" name="Line 38"/>
            <p:cNvSpPr>
              <a:spLocks noChangeShapeType="1"/>
            </p:cNvSpPr>
            <p:nvPr/>
          </p:nvSpPr>
          <p:spPr bwMode="auto">
            <a:xfrm rot="-2138894" flipH="1" flipV="1">
              <a:off x="2817" y="1391"/>
              <a:ext cx="249"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75" name="Line 39"/>
            <p:cNvSpPr>
              <a:spLocks noChangeShapeType="1"/>
            </p:cNvSpPr>
            <p:nvPr/>
          </p:nvSpPr>
          <p:spPr bwMode="auto">
            <a:xfrm>
              <a:off x="3312" y="948"/>
              <a:ext cx="302" cy="0"/>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76" name="Line 40"/>
            <p:cNvSpPr>
              <a:spLocks noChangeShapeType="1"/>
            </p:cNvSpPr>
            <p:nvPr/>
          </p:nvSpPr>
          <p:spPr bwMode="auto">
            <a:xfrm flipH="1">
              <a:off x="2280" y="1182"/>
              <a:ext cx="183" cy="156"/>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77" name="Line 41"/>
            <p:cNvSpPr>
              <a:spLocks noChangeShapeType="1"/>
            </p:cNvSpPr>
            <p:nvPr/>
          </p:nvSpPr>
          <p:spPr bwMode="auto">
            <a:xfrm>
              <a:off x="3176" y="1158"/>
              <a:ext cx="252" cy="214"/>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78" name="Line 42"/>
            <p:cNvSpPr>
              <a:spLocks noChangeShapeType="1"/>
            </p:cNvSpPr>
            <p:nvPr/>
          </p:nvSpPr>
          <p:spPr bwMode="auto">
            <a:xfrm>
              <a:off x="3349" y="1056"/>
              <a:ext cx="848" cy="359"/>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79" name="Line 43"/>
            <p:cNvSpPr>
              <a:spLocks noChangeShapeType="1"/>
            </p:cNvSpPr>
            <p:nvPr/>
          </p:nvSpPr>
          <p:spPr bwMode="auto">
            <a:xfrm flipH="1">
              <a:off x="2736" y="1062"/>
              <a:ext cx="862" cy="380"/>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80" name="Line 44"/>
            <p:cNvSpPr>
              <a:spLocks noChangeShapeType="1"/>
            </p:cNvSpPr>
            <p:nvPr/>
          </p:nvSpPr>
          <p:spPr bwMode="auto">
            <a:xfrm flipH="1">
              <a:off x="3617" y="1164"/>
              <a:ext cx="211" cy="210"/>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81" name="Line 45"/>
            <p:cNvSpPr>
              <a:spLocks noChangeShapeType="1"/>
            </p:cNvSpPr>
            <p:nvPr/>
          </p:nvSpPr>
          <p:spPr bwMode="auto">
            <a:xfrm>
              <a:off x="4691" y="1182"/>
              <a:ext cx="212" cy="164"/>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82" name="Line 46"/>
            <p:cNvSpPr>
              <a:spLocks noChangeShapeType="1"/>
            </p:cNvSpPr>
            <p:nvPr/>
          </p:nvSpPr>
          <p:spPr bwMode="auto">
            <a:xfrm rot="3261106" flipH="1" flipV="1">
              <a:off x="3400" y="1608"/>
              <a:ext cx="248"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83" name="Line 47"/>
            <p:cNvSpPr>
              <a:spLocks noChangeShapeType="1"/>
            </p:cNvSpPr>
            <p:nvPr/>
          </p:nvSpPr>
          <p:spPr bwMode="auto">
            <a:xfrm rot="3261106" flipH="1" flipV="1">
              <a:off x="2269" y="1609"/>
              <a:ext cx="249"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84" name="Line 48"/>
            <p:cNvSpPr>
              <a:spLocks noChangeShapeType="1"/>
            </p:cNvSpPr>
            <p:nvPr/>
          </p:nvSpPr>
          <p:spPr bwMode="auto">
            <a:xfrm rot="3261106" flipH="1" flipV="1">
              <a:off x="4496" y="1614"/>
              <a:ext cx="248"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85" name="Line 49"/>
            <p:cNvSpPr>
              <a:spLocks noChangeShapeType="1"/>
            </p:cNvSpPr>
            <p:nvPr/>
          </p:nvSpPr>
          <p:spPr bwMode="auto">
            <a:xfrm>
              <a:off x="1203" y="931"/>
              <a:ext cx="545"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6186" name="Line 50"/>
            <p:cNvSpPr>
              <a:spLocks noChangeShapeType="1"/>
            </p:cNvSpPr>
            <p:nvPr/>
          </p:nvSpPr>
          <p:spPr bwMode="auto">
            <a:xfrm>
              <a:off x="1409" y="1316"/>
              <a:ext cx="354"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grpSp>
      <p:grpSp>
        <p:nvGrpSpPr>
          <p:cNvPr id="11" name="Group 51"/>
          <p:cNvGrpSpPr>
            <a:grpSpLocks/>
          </p:cNvGrpSpPr>
          <p:nvPr/>
        </p:nvGrpSpPr>
        <p:grpSpPr bwMode="auto">
          <a:xfrm>
            <a:off x="1887538" y="5299075"/>
            <a:ext cx="5619750" cy="1235075"/>
            <a:chOff x="1189" y="3338"/>
            <a:chExt cx="3540" cy="778"/>
          </a:xfrm>
        </p:grpSpPr>
        <p:sp>
          <p:nvSpPr>
            <p:cNvPr id="346165" name="Line 52"/>
            <p:cNvSpPr>
              <a:spLocks noChangeShapeType="1"/>
            </p:cNvSpPr>
            <p:nvPr/>
          </p:nvSpPr>
          <p:spPr bwMode="auto">
            <a:xfrm rot="3261106" flipH="1" flipV="1">
              <a:off x="2557" y="3385"/>
              <a:ext cx="249"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66" name="Line 53"/>
            <p:cNvSpPr>
              <a:spLocks noChangeShapeType="1"/>
            </p:cNvSpPr>
            <p:nvPr/>
          </p:nvSpPr>
          <p:spPr bwMode="auto">
            <a:xfrm rot="3261106" flipH="1" flipV="1">
              <a:off x="4515" y="3371"/>
              <a:ext cx="248"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67" name="Line 54"/>
            <p:cNvSpPr>
              <a:spLocks noChangeShapeType="1"/>
            </p:cNvSpPr>
            <p:nvPr/>
          </p:nvSpPr>
          <p:spPr bwMode="auto">
            <a:xfrm flipV="1">
              <a:off x="3341" y="3744"/>
              <a:ext cx="547" cy="0"/>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68" name="Line 55"/>
            <p:cNvSpPr>
              <a:spLocks noChangeShapeType="1"/>
            </p:cNvSpPr>
            <p:nvPr/>
          </p:nvSpPr>
          <p:spPr bwMode="auto">
            <a:xfrm flipH="1" flipV="1">
              <a:off x="2419" y="3910"/>
              <a:ext cx="317" cy="170"/>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69" name="Line 56"/>
            <p:cNvSpPr>
              <a:spLocks noChangeShapeType="1"/>
            </p:cNvSpPr>
            <p:nvPr/>
          </p:nvSpPr>
          <p:spPr bwMode="auto">
            <a:xfrm flipV="1">
              <a:off x="4320" y="3910"/>
              <a:ext cx="317" cy="170"/>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70" name="Line 57"/>
            <p:cNvSpPr>
              <a:spLocks noChangeShapeType="1"/>
            </p:cNvSpPr>
            <p:nvPr/>
          </p:nvSpPr>
          <p:spPr bwMode="auto">
            <a:xfrm>
              <a:off x="1189" y="4116"/>
              <a:ext cx="748"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6171" name="Line 58"/>
            <p:cNvSpPr>
              <a:spLocks noChangeShapeType="1"/>
            </p:cNvSpPr>
            <p:nvPr/>
          </p:nvSpPr>
          <p:spPr bwMode="auto">
            <a:xfrm>
              <a:off x="1255" y="3998"/>
              <a:ext cx="422"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6172" name="Line 59"/>
            <p:cNvSpPr>
              <a:spLocks noChangeShapeType="1"/>
            </p:cNvSpPr>
            <p:nvPr/>
          </p:nvSpPr>
          <p:spPr bwMode="auto">
            <a:xfrm>
              <a:off x="1389" y="3894"/>
              <a:ext cx="211"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grpSp>
      <p:grpSp>
        <p:nvGrpSpPr>
          <p:cNvPr id="12" name="Group 60"/>
          <p:cNvGrpSpPr>
            <a:grpSpLocks/>
          </p:cNvGrpSpPr>
          <p:nvPr/>
        </p:nvGrpSpPr>
        <p:grpSpPr bwMode="auto">
          <a:xfrm>
            <a:off x="1931988" y="3001963"/>
            <a:ext cx="6237287" cy="2338387"/>
            <a:chOff x="1217" y="1891"/>
            <a:chExt cx="3929" cy="1473"/>
          </a:xfrm>
        </p:grpSpPr>
        <p:sp>
          <p:nvSpPr>
            <p:cNvPr id="346154" name="Line 61"/>
            <p:cNvSpPr>
              <a:spLocks noChangeShapeType="1"/>
            </p:cNvSpPr>
            <p:nvPr/>
          </p:nvSpPr>
          <p:spPr bwMode="auto">
            <a:xfrm flipH="1">
              <a:off x="4082" y="3364"/>
              <a:ext cx="247" cy="0"/>
            </a:xfrm>
            <a:prstGeom prst="line">
              <a:avLst/>
            </a:prstGeom>
            <a:noFill/>
            <a:ln w="38100" cap="rnd">
              <a:solidFill>
                <a:srgbClr val="F72534"/>
              </a:solidFill>
              <a:prstDash val="sysDot"/>
              <a:round/>
              <a:headEnd/>
              <a:tailEnd type="triangle" w="med" len="med"/>
            </a:ln>
          </p:spPr>
          <p:txBody>
            <a:bodyPr/>
            <a:lstStyle/>
            <a:p>
              <a:endParaRPr lang="en-US">
                <a:solidFill>
                  <a:srgbClr val="984807"/>
                </a:solidFill>
              </a:endParaRPr>
            </a:p>
          </p:txBody>
        </p:sp>
        <p:sp>
          <p:nvSpPr>
            <p:cNvPr id="346155" name="Line 62"/>
            <p:cNvSpPr>
              <a:spLocks noChangeShapeType="1"/>
            </p:cNvSpPr>
            <p:nvPr/>
          </p:nvSpPr>
          <p:spPr bwMode="auto">
            <a:xfrm flipH="1">
              <a:off x="4082" y="1891"/>
              <a:ext cx="247" cy="0"/>
            </a:xfrm>
            <a:prstGeom prst="line">
              <a:avLst/>
            </a:prstGeom>
            <a:noFill/>
            <a:ln w="38100" cap="rnd">
              <a:solidFill>
                <a:srgbClr val="F72534"/>
              </a:solidFill>
              <a:prstDash val="sysDot"/>
              <a:round/>
              <a:headEnd/>
              <a:tailEnd type="triangle" w="med" len="med"/>
            </a:ln>
          </p:spPr>
          <p:txBody>
            <a:bodyPr/>
            <a:lstStyle/>
            <a:p>
              <a:endParaRPr lang="en-US">
                <a:solidFill>
                  <a:srgbClr val="984807"/>
                </a:solidFill>
              </a:endParaRPr>
            </a:p>
          </p:txBody>
        </p:sp>
        <p:sp>
          <p:nvSpPr>
            <p:cNvPr id="346156" name="Line 63"/>
            <p:cNvSpPr>
              <a:spLocks noChangeShapeType="1"/>
            </p:cNvSpPr>
            <p:nvPr/>
          </p:nvSpPr>
          <p:spPr bwMode="auto">
            <a:xfrm>
              <a:off x="4331" y="2581"/>
              <a:ext cx="187" cy="6"/>
            </a:xfrm>
            <a:prstGeom prst="line">
              <a:avLst/>
            </a:prstGeom>
            <a:noFill/>
            <a:ln w="57150" cap="rnd">
              <a:solidFill>
                <a:srgbClr val="F72534"/>
              </a:solidFill>
              <a:prstDash val="sysDot"/>
              <a:round/>
              <a:headEnd/>
              <a:tailEnd/>
            </a:ln>
          </p:spPr>
          <p:txBody>
            <a:bodyPr/>
            <a:lstStyle/>
            <a:p>
              <a:endParaRPr lang="en-US">
                <a:solidFill>
                  <a:srgbClr val="984807"/>
                </a:solidFill>
              </a:endParaRPr>
            </a:p>
          </p:txBody>
        </p:sp>
        <p:sp>
          <p:nvSpPr>
            <p:cNvPr id="346157" name="Line 64"/>
            <p:cNvSpPr>
              <a:spLocks noChangeShapeType="1"/>
            </p:cNvSpPr>
            <p:nvPr/>
          </p:nvSpPr>
          <p:spPr bwMode="auto">
            <a:xfrm flipV="1">
              <a:off x="4317" y="1891"/>
              <a:ext cx="0" cy="1473"/>
            </a:xfrm>
            <a:prstGeom prst="line">
              <a:avLst/>
            </a:prstGeom>
            <a:noFill/>
            <a:ln w="38100" cap="rnd">
              <a:solidFill>
                <a:srgbClr val="F72534"/>
              </a:solidFill>
              <a:prstDash val="sysDot"/>
              <a:round/>
              <a:headEnd/>
              <a:tailEnd/>
            </a:ln>
          </p:spPr>
          <p:txBody>
            <a:bodyPr/>
            <a:lstStyle/>
            <a:p>
              <a:endParaRPr lang="en-US">
                <a:solidFill>
                  <a:srgbClr val="984807"/>
                </a:solidFill>
              </a:endParaRPr>
            </a:p>
          </p:txBody>
        </p:sp>
        <p:sp>
          <p:nvSpPr>
            <p:cNvPr id="346158" name="Line 65"/>
            <p:cNvSpPr>
              <a:spLocks noChangeShapeType="1"/>
            </p:cNvSpPr>
            <p:nvPr/>
          </p:nvSpPr>
          <p:spPr bwMode="auto">
            <a:xfrm flipV="1">
              <a:off x="2683" y="2235"/>
              <a:ext cx="184" cy="260"/>
            </a:xfrm>
            <a:prstGeom prst="line">
              <a:avLst/>
            </a:prstGeom>
            <a:noFill/>
            <a:ln w="3810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59" name="Line 66"/>
            <p:cNvSpPr>
              <a:spLocks noChangeShapeType="1"/>
            </p:cNvSpPr>
            <p:nvPr/>
          </p:nvSpPr>
          <p:spPr bwMode="auto">
            <a:xfrm flipH="1" flipV="1">
              <a:off x="3192" y="2225"/>
              <a:ext cx="147" cy="280"/>
            </a:xfrm>
            <a:prstGeom prst="line">
              <a:avLst/>
            </a:prstGeom>
            <a:noFill/>
            <a:ln w="3810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60" name="Line 67"/>
            <p:cNvSpPr>
              <a:spLocks noChangeShapeType="1"/>
            </p:cNvSpPr>
            <p:nvPr/>
          </p:nvSpPr>
          <p:spPr bwMode="auto">
            <a:xfrm>
              <a:off x="2772" y="2833"/>
              <a:ext cx="455" cy="0"/>
            </a:xfrm>
            <a:prstGeom prst="line">
              <a:avLst/>
            </a:prstGeom>
            <a:noFill/>
            <a:ln w="3810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6161" name="Line 68"/>
            <p:cNvSpPr>
              <a:spLocks noChangeShapeType="1"/>
            </p:cNvSpPr>
            <p:nvPr/>
          </p:nvSpPr>
          <p:spPr bwMode="auto">
            <a:xfrm flipV="1">
              <a:off x="1217" y="2214"/>
              <a:ext cx="681" cy="1"/>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6162" name="Line 69"/>
            <p:cNvSpPr>
              <a:spLocks noChangeShapeType="1"/>
            </p:cNvSpPr>
            <p:nvPr/>
          </p:nvSpPr>
          <p:spPr bwMode="auto">
            <a:xfrm>
              <a:off x="1260" y="2315"/>
              <a:ext cx="470"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6163" name="Line 70"/>
            <p:cNvSpPr>
              <a:spLocks noChangeShapeType="1"/>
            </p:cNvSpPr>
            <p:nvPr/>
          </p:nvSpPr>
          <p:spPr bwMode="auto">
            <a:xfrm>
              <a:off x="1407" y="2425"/>
              <a:ext cx="173"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6164" name="Line 71"/>
            <p:cNvSpPr>
              <a:spLocks noChangeShapeType="1"/>
            </p:cNvSpPr>
            <p:nvPr/>
          </p:nvSpPr>
          <p:spPr bwMode="auto">
            <a:xfrm rot="3261106" flipH="1" flipV="1">
              <a:off x="4931" y="2192"/>
              <a:ext cx="249"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grpSp>
      <p:grpSp>
        <p:nvGrpSpPr>
          <p:cNvPr id="13" name="Group 72"/>
          <p:cNvGrpSpPr>
            <a:grpSpLocks/>
          </p:cNvGrpSpPr>
          <p:nvPr/>
        </p:nvGrpSpPr>
        <p:grpSpPr bwMode="auto">
          <a:xfrm>
            <a:off x="2981325" y="1187450"/>
            <a:ext cx="2206625" cy="601663"/>
            <a:chOff x="1894" y="756"/>
            <a:chExt cx="1390" cy="379"/>
          </a:xfrm>
        </p:grpSpPr>
        <p:sp>
          <p:nvSpPr>
            <p:cNvPr id="346152" name="Text Box 73"/>
            <p:cNvSpPr txBox="1">
              <a:spLocks noChangeArrowheads="1"/>
            </p:cNvSpPr>
            <p:nvPr/>
          </p:nvSpPr>
          <p:spPr bwMode="auto">
            <a:xfrm>
              <a:off x="1984" y="756"/>
              <a:ext cx="1220" cy="366"/>
            </a:xfrm>
            <a:prstGeom prst="rect">
              <a:avLst/>
            </a:prstGeom>
            <a:noFill/>
            <a:ln w="9525">
              <a:noFill/>
              <a:miter lim="800000"/>
              <a:headEnd/>
              <a:tailEnd/>
            </a:ln>
          </p:spPr>
          <p:txBody>
            <a:bodyPr>
              <a:spAutoFit/>
            </a:bodyPr>
            <a:lstStyle/>
            <a:p>
              <a:pPr algn="ctr"/>
              <a:r>
                <a:rPr lang="en-US" sz="1600">
                  <a:solidFill>
                    <a:srgbClr val="984807"/>
                  </a:solidFill>
                  <a:latin typeface="Times New Roman" pitchFamily="18" charset="0"/>
                </a:rPr>
                <a:t>General &amp; Specific </a:t>
              </a:r>
            </a:p>
            <a:p>
              <a:pPr algn="ctr"/>
              <a:r>
                <a:rPr lang="en-US" sz="1600">
                  <a:solidFill>
                    <a:srgbClr val="984807"/>
                  </a:solidFill>
                  <a:latin typeface="Times New Roman" pitchFamily="18" charset="0"/>
                </a:rPr>
                <a:t>Knowledge Lexicons</a:t>
              </a:r>
            </a:p>
          </p:txBody>
        </p:sp>
        <p:sp>
          <p:nvSpPr>
            <p:cNvPr id="346153" name="AutoShape 74"/>
            <p:cNvSpPr>
              <a:spLocks noChangeArrowheads="1"/>
            </p:cNvSpPr>
            <p:nvPr/>
          </p:nvSpPr>
          <p:spPr bwMode="auto">
            <a:xfrm>
              <a:off x="1894" y="759"/>
              <a:ext cx="1390" cy="376"/>
            </a:xfrm>
            <a:prstGeom prst="plus">
              <a:avLst>
                <a:gd name="adj" fmla="val 25000"/>
              </a:avLst>
            </a:prstGeom>
            <a:noFill/>
            <a:ln w="38100">
              <a:solidFill>
                <a:schemeClr val="tx1"/>
              </a:solidFill>
              <a:miter lim="800000"/>
              <a:headEnd/>
              <a:tailEnd/>
            </a:ln>
          </p:spPr>
          <p:txBody>
            <a:bodyPr wrap="none" anchor="ctr"/>
            <a:lstStyle/>
            <a:p>
              <a:endParaRPr lang="en-US">
                <a:solidFill>
                  <a:srgbClr val="984807"/>
                </a:solidFill>
              </a:endParaRPr>
            </a:p>
          </p:txBody>
        </p:sp>
      </p:grpSp>
      <p:grpSp>
        <p:nvGrpSpPr>
          <p:cNvPr id="14" name="Group 75"/>
          <p:cNvGrpSpPr>
            <a:grpSpLocks/>
          </p:cNvGrpSpPr>
          <p:nvPr/>
        </p:nvGrpSpPr>
        <p:grpSpPr bwMode="auto">
          <a:xfrm>
            <a:off x="5768975" y="1212850"/>
            <a:ext cx="2670175" cy="600075"/>
            <a:chOff x="3634" y="764"/>
            <a:chExt cx="1682" cy="378"/>
          </a:xfrm>
        </p:grpSpPr>
        <p:sp>
          <p:nvSpPr>
            <p:cNvPr id="346150" name="Text Box 76"/>
            <p:cNvSpPr txBox="1">
              <a:spLocks noChangeArrowheads="1"/>
            </p:cNvSpPr>
            <p:nvPr/>
          </p:nvSpPr>
          <p:spPr bwMode="auto">
            <a:xfrm>
              <a:off x="3711" y="764"/>
              <a:ext cx="1536" cy="366"/>
            </a:xfrm>
            <a:prstGeom prst="rect">
              <a:avLst/>
            </a:prstGeom>
            <a:noFill/>
            <a:ln w="9525">
              <a:noFill/>
              <a:miter lim="800000"/>
              <a:headEnd/>
              <a:tailEnd/>
            </a:ln>
          </p:spPr>
          <p:txBody>
            <a:bodyPr>
              <a:spAutoFit/>
            </a:bodyPr>
            <a:lstStyle/>
            <a:p>
              <a:pPr algn="ctr"/>
              <a:r>
                <a:rPr lang="en-US" sz="1600">
                  <a:solidFill>
                    <a:srgbClr val="984807"/>
                  </a:solidFill>
                  <a:latin typeface="Times New Roman" pitchFamily="18" charset="0"/>
                </a:rPr>
                <a:t>Semantic Lexicon</a:t>
              </a:r>
            </a:p>
            <a:p>
              <a:pPr algn="ctr"/>
              <a:r>
                <a:rPr lang="en-US" sz="1600">
                  <a:solidFill>
                    <a:srgbClr val="984807"/>
                  </a:solidFill>
                  <a:latin typeface="Times New Roman" pitchFamily="18" charset="0"/>
                </a:rPr>
                <a:t>Word &amp; Phrase Knowledge</a:t>
              </a:r>
            </a:p>
          </p:txBody>
        </p:sp>
        <p:sp>
          <p:nvSpPr>
            <p:cNvPr id="346151" name="AutoShape 77"/>
            <p:cNvSpPr>
              <a:spLocks noChangeArrowheads="1"/>
            </p:cNvSpPr>
            <p:nvPr/>
          </p:nvSpPr>
          <p:spPr bwMode="auto">
            <a:xfrm>
              <a:off x="3634" y="766"/>
              <a:ext cx="1682" cy="376"/>
            </a:xfrm>
            <a:prstGeom prst="plus">
              <a:avLst>
                <a:gd name="adj" fmla="val 25000"/>
              </a:avLst>
            </a:prstGeom>
            <a:noFill/>
            <a:ln w="38100">
              <a:solidFill>
                <a:srgbClr val="000000"/>
              </a:solidFill>
              <a:miter lim="800000"/>
              <a:headEnd/>
              <a:tailEnd/>
            </a:ln>
          </p:spPr>
          <p:txBody>
            <a:bodyPr wrap="none" anchor="ctr"/>
            <a:lstStyle/>
            <a:p>
              <a:endParaRPr lang="en-US">
                <a:solidFill>
                  <a:srgbClr val="984807"/>
                </a:solidFill>
              </a:endParaRPr>
            </a:p>
          </p:txBody>
        </p:sp>
      </p:grpSp>
      <p:grpSp>
        <p:nvGrpSpPr>
          <p:cNvPr id="15" name="Group 78"/>
          <p:cNvGrpSpPr>
            <a:grpSpLocks/>
          </p:cNvGrpSpPr>
          <p:nvPr/>
        </p:nvGrpSpPr>
        <p:grpSpPr bwMode="auto">
          <a:xfrm>
            <a:off x="2665413" y="5654675"/>
            <a:ext cx="6083300" cy="920750"/>
            <a:chOff x="1679" y="3562"/>
            <a:chExt cx="3832" cy="580"/>
          </a:xfrm>
        </p:grpSpPr>
        <p:grpSp>
          <p:nvGrpSpPr>
            <p:cNvPr id="16" name="Group 79"/>
            <p:cNvGrpSpPr>
              <a:grpSpLocks/>
            </p:cNvGrpSpPr>
            <p:nvPr/>
          </p:nvGrpSpPr>
          <p:grpSpPr bwMode="auto">
            <a:xfrm>
              <a:off x="2707" y="3868"/>
              <a:ext cx="1592" cy="274"/>
              <a:chOff x="2707" y="3868"/>
              <a:chExt cx="1592" cy="274"/>
            </a:xfrm>
          </p:grpSpPr>
          <p:sp>
            <p:nvSpPr>
              <p:cNvPr id="346148" name="Text Box 80"/>
              <p:cNvSpPr txBox="1">
                <a:spLocks noChangeArrowheads="1"/>
              </p:cNvSpPr>
              <p:nvPr/>
            </p:nvSpPr>
            <p:spPr bwMode="auto">
              <a:xfrm>
                <a:off x="2728" y="3888"/>
                <a:ext cx="1544" cy="231"/>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Orthographic Processing</a:t>
                </a:r>
              </a:p>
            </p:txBody>
          </p:sp>
          <p:sp>
            <p:nvSpPr>
              <p:cNvPr id="346149" name="Oval 81"/>
              <p:cNvSpPr>
                <a:spLocks noChangeArrowheads="1"/>
              </p:cNvSpPr>
              <p:nvPr/>
            </p:nvSpPr>
            <p:spPr bwMode="auto">
              <a:xfrm>
                <a:off x="2707" y="3868"/>
                <a:ext cx="1592" cy="274"/>
              </a:xfrm>
              <a:prstGeom prst="ellipse">
                <a:avLst/>
              </a:prstGeom>
              <a:noFill/>
              <a:ln w="38100">
                <a:solidFill>
                  <a:schemeClr val="tx1"/>
                </a:solidFill>
                <a:prstDash val="dash"/>
                <a:miter lim="800000"/>
                <a:headEnd/>
                <a:tailEnd/>
              </a:ln>
            </p:spPr>
            <p:txBody>
              <a:bodyPr wrap="none" anchor="ctr"/>
              <a:lstStyle/>
              <a:p>
                <a:endParaRPr lang="en-US">
                  <a:solidFill>
                    <a:srgbClr val="984807"/>
                  </a:solidFill>
                </a:endParaRPr>
              </a:p>
            </p:txBody>
          </p:sp>
        </p:grpSp>
        <p:grpSp>
          <p:nvGrpSpPr>
            <p:cNvPr id="17" name="Group 82"/>
            <p:cNvGrpSpPr>
              <a:grpSpLocks/>
            </p:cNvGrpSpPr>
            <p:nvPr/>
          </p:nvGrpSpPr>
          <p:grpSpPr bwMode="auto">
            <a:xfrm>
              <a:off x="3919" y="3616"/>
              <a:ext cx="1592" cy="274"/>
              <a:chOff x="3919" y="3616"/>
              <a:chExt cx="1592" cy="274"/>
            </a:xfrm>
          </p:grpSpPr>
          <p:sp>
            <p:nvSpPr>
              <p:cNvPr id="346146" name="Text Box 83"/>
              <p:cNvSpPr txBox="1">
                <a:spLocks noChangeArrowheads="1"/>
              </p:cNvSpPr>
              <p:nvPr/>
            </p:nvSpPr>
            <p:spPr bwMode="auto">
              <a:xfrm>
                <a:off x="4014" y="3626"/>
                <a:ext cx="1428" cy="231"/>
              </a:xfrm>
              <a:prstGeom prst="rect">
                <a:avLst/>
              </a:prstGeom>
              <a:noFill/>
              <a:ln w="9525">
                <a:noFill/>
                <a:miter lim="800000"/>
                <a:headEnd/>
                <a:tailEnd/>
              </a:ln>
            </p:spPr>
            <p:txBody>
              <a:bodyPr wrap="none">
                <a:spAutoFit/>
              </a:bodyPr>
              <a:lstStyle/>
              <a:p>
                <a:pPr algn="ctr"/>
                <a:r>
                  <a:rPr lang="en-US" sz="1800">
                    <a:solidFill>
                      <a:srgbClr val="984807"/>
                    </a:solidFill>
                    <a:latin typeface="Times New Roman" pitchFamily="18" charset="0"/>
                  </a:rPr>
                  <a:t>Oral Motor Processing</a:t>
                </a:r>
              </a:p>
            </p:txBody>
          </p:sp>
          <p:sp>
            <p:nvSpPr>
              <p:cNvPr id="346147" name="Oval 84"/>
              <p:cNvSpPr>
                <a:spLocks noChangeArrowheads="1"/>
              </p:cNvSpPr>
              <p:nvPr/>
            </p:nvSpPr>
            <p:spPr bwMode="auto">
              <a:xfrm>
                <a:off x="3919" y="3616"/>
                <a:ext cx="1592" cy="274"/>
              </a:xfrm>
              <a:prstGeom prst="ellipse">
                <a:avLst/>
              </a:prstGeom>
              <a:noFill/>
              <a:ln w="38100">
                <a:solidFill>
                  <a:schemeClr val="tx1"/>
                </a:solidFill>
                <a:prstDash val="dash"/>
                <a:miter lim="800000"/>
                <a:headEnd/>
                <a:tailEnd/>
              </a:ln>
            </p:spPr>
            <p:txBody>
              <a:bodyPr wrap="none" anchor="ctr"/>
              <a:lstStyle/>
              <a:p>
                <a:endParaRPr lang="en-US">
                  <a:solidFill>
                    <a:srgbClr val="984807"/>
                  </a:solidFill>
                </a:endParaRPr>
              </a:p>
            </p:txBody>
          </p:sp>
        </p:grpSp>
        <p:grpSp>
          <p:nvGrpSpPr>
            <p:cNvPr id="18" name="Group 85"/>
            <p:cNvGrpSpPr>
              <a:grpSpLocks/>
            </p:cNvGrpSpPr>
            <p:nvPr/>
          </p:nvGrpSpPr>
          <p:grpSpPr bwMode="auto">
            <a:xfrm>
              <a:off x="1679" y="3562"/>
              <a:ext cx="1656" cy="311"/>
              <a:chOff x="1679" y="3562"/>
              <a:chExt cx="1656" cy="311"/>
            </a:xfrm>
          </p:grpSpPr>
          <p:sp>
            <p:nvSpPr>
              <p:cNvPr id="346144" name="Text Box 86"/>
              <p:cNvSpPr txBox="1">
                <a:spLocks noChangeArrowheads="1"/>
              </p:cNvSpPr>
              <p:nvPr/>
            </p:nvSpPr>
            <p:spPr bwMode="auto">
              <a:xfrm>
                <a:off x="1728" y="3600"/>
                <a:ext cx="1546" cy="231"/>
              </a:xfrm>
              <a:prstGeom prst="rect">
                <a:avLst/>
              </a:prstGeom>
              <a:noFill/>
              <a:ln w="9525">
                <a:noFill/>
                <a:miter lim="800000"/>
                <a:headEnd/>
                <a:tailEnd/>
              </a:ln>
            </p:spPr>
            <p:txBody>
              <a:bodyPr>
                <a:spAutoFit/>
              </a:bodyPr>
              <a:lstStyle/>
              <a:p>
                <a:pPr algn="ctr"/>
                <a:r>
                  <a:rPr lang="en-US" sz="1800">
                    <a:solidFill>
                      <a:srgbClr val="984807"/>
                    </a:solidFill>
                    <a:latin typeface="Times New Roman" pitchFamily="18" charset="0"/>
                  </a:rPr>
                  <a:t>Phonological Processing</a:t>
                </a:r>
              </a:p>
            </p:txBody>
          </p:sp>
          <p:sp>
            <p:nvSpPr>
              <p:cNvPr id="346145" name="Oval 87"/>
              <p:cNvSpPr>
                <a:spLocks noChangeArrowheads="1"/>
              </p:cNvSpPr>
              <p:nvPr/>
            </p:nvSpPr>
            <p:spPr bwMode="auto">
              <a:xfrm>
                <a:off x="1679" y="3562"/>
                <a:ext cx="1656" cy="311"/>
              </a:xfrm>
              <a:prstGeom prst="ellipse">
                <a:avLst/>
              </a:prstGeom>
              <a:noFill/>
              <a:ln w="38100">
                <a:solidFill>
                  <a:schemeClr val="tx1"/>
                </a:solidFill>
                <a:prstDash val="dash"/>
                <a:miter lim="800000"/>
                <a:headEnd/>
                <a:tailEnd/>
              </a:ln>
            </p:spPr>
            <p:txBody>
              <a:bodyPr wrap="none" anchor="ctr"/>
              <a:lstStyle/>
              <a:p>
                <a:endParaRPr lang="en-US">
                  <a:solidFill>
                    <a:srgbClr val="984807"/>
                  </a:solidFill>
                </a:endParaRPr>
              </a:p>
            </p:txBody>
          </p:sp>
        </p:grpSp>
      </p:grpSp>
      <p:sp>
        <p:nvSpPr>
          <p:cNvPr id="92" name="Rectangle 91"/>
          <p:cNvSpPr/>
          <p:nvPr/>
        </p:nvSpPr>
        <p:spPr>
          <a:xfrm>
            <a:off x="260578" y="189139"/>
            <a:ext cx="523192" cy="52206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04891"/>
                                        </p:tgtEl>
                                        <p:attrNameLst>
                                          <p:attrName>style.visibility</p:attrName>
                                        </p:attrNameLst>
                                      </p:cBhvr>
                                      <p:to>
                                        <p:strVal val="visible"/>
                                      </p:to>
                                    </p:set>
                                    <p:animEffect transition="in" filter="blinds(horizontal)">
                                      <p:cBhvr>
                                        <p:cTn id="7" dur="500"/>
                                        <p:tgtEl>
                                          <p:spTgt spid="80489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04867"/>
                                        </p:tgtEl>
                                        <p:attrNameLst>
                                          <p:attrName>style.visibility</p:attrName>
                                        </p:attrNameLst>
                                      </p:cBhvr>
                                      <p:to>
                                        <p:strVal val="visible"/>
                                      </p:to>
                                    </p:set>
                                    <p:animEffect transition="in" filter="blinds(horizontal)">
                                      <p:cBhvr>
                                        <p:cTn id="12" dur="500"/>
                                        <p:tgtEl>
                                          <p:spTgt spid="80486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04892"/>
                                        </p:tgtEl>
                                        <p:attrNameLst>
                                          <p:attrName>style.visibility</p:attrName>
                                        </p:attrNameLst>
                                      </p:cBhvr>
                                      <p:to>
                                        <p:strVal val="visible"/>
                                      </p:to>
                                    </p:set>
                                    <p:animEffect transition="in" filter="blinds(horizontal)">
                                      <p:cBhvr>
                                        <p:cTn id="17" dur="500"/>
                                        <p:tgtEl>
                                          <p:spTgt spid="80489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04866"/>
                                        </p:tgtEl>
                                        <p:attrNameLst>
                                          <p:attrName>style.visibility</p:attrName>
                                        </p:attrNameLst>
                                      </p:cBhvr>
                                      <p:to>
                                        <p:strVal val="visible"/>
                                      </p:to>
                                    </p:set>
                                    <p:animEffect transition="in" filter="blinds(horizontal)">
                                      <p:cBhvr>
                                        <p:cTn id="22" dur="500"/>
                                        <p:tgtEl>
                                          <p:spTgt spid="80486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linds(horizont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linds(horizontal)">
                                      <p:cBhvr>
                                        <p:cTn id="37" dur="500"/>
                                        <p:tgtEl>
                                          <p:spTgt spid="5"/>
                                        </p:tgtEl>
                                      </p:cBhvr>
                                    </p:animEffect>
                                  </p:childTnLst>
                                </p:cTn>
                              </p:par>
                              <p:par>
                                <p:cTn id="38" presetID="3" presetClass="entr" presetSubtype="1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linds(horizontal)">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blinds(horizontal)">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blinds(horizontal)">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blinds(horizontal)">
                                      <p:cBhvr>
                                        <p:cTn id="55" dur="500"/>
                                        <p:tgtEl>
                                          <p:spTgt spid="3"/>
                                        </p:tgtEl>
                                      </p:cBhvr>
                                    </p:animEffect>
                                  </p:childTnLst>
                                </p:cTn>
                              </p:par>
                              <p:par>
                                <p:cTn id="56" presetID="3" presetClass="entr" presetSubtype="10" fill="hold"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linds(horizontal)">
                                      <p:cBhvr>
                                        <p:cTn id="58" dur="500"/>
                                        <p:tgtEl>
                                          <p:spTgt spid="4"/>
                                        </p:tgtEl>
                                      </p:cBhvr>
                                    </p:animEffect>
                                  </p:childTnLst>
                                </p:cTn>
                              </p:par>
                              <p:par>
                                <p:cTn id="59" presetID="3" presetClass="entr" presetSubtype="10" fill="hold" nodeType="with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blinds(horizontal)">
                                      <p:cBhvr>
                                        <p:cTn id="61" dur="500"/>
                                        <p:tgtEl>
                                          <p:spTgt spid="2"/>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ntr" presetSubtype="10" fill="hold" nodeType="click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blinds(horizontal)">
                                      <p:cBhvr>
                                        <p:cTn id="66" dur="500"/>
                                        <p:tgtEl>
                                          <p:spTgt spid="6"/>
                                        </p:tgtEl>
                                      </p:cBhvr>
                                    </p:animEffec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804890"/>
                                        </p:tgtEl>
                                        <p:attrNameLst>
                                          <p:attrName>style.visibility</p:attrName>
                                        </p:attrNameLst>
                                      </p:cBhvr>
                                      <p:to>
                                        <p:strVal val="visible"/>
                                      </p:to>
                                    </p:set>
                                    <p:animEffect transition="in" filter="blinds(horizontal)">
                                      <p:cBhvr>
                                        <p:cTn id="71" dur="500"/>
                                        <p:tgtEl>
                                          <p:spTgt spid="804890"/>
                                        </p:tgtEl>
                                      </p:cBhvr>
                                    </p:animEffec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804868"/>
                                        </p:tgtEl>
                                        <p:attrNameLst>
                                          <p:attrName>style.visibility</p:attrName>
                                        </p:attrNameLst>
                                      </p:cBhvr>
                                      <p:to>
                                        <p:strVal val="visible"/>
                                      </p:to>
                                    </p:set>
                                    <p:animEffect transition="in" filter="blinds(horizontal)">
                                      <p:cBhvr>
                                        <p:cTn id="76" dur="500"/>
                                        <p:tgtEl>
                                          <p:spTgt spid="804868"/>
                                        </p:tgtEl>
                                      </p:cBhvr>
                                    </p:animEffect>
                                  </p:childTnLst>
                                </p:cTn>
                              </p:par>
                            </p:childTnLst>
                          </p:cTn>
                        </p:par>
                      </p:childTnLst>
                    </p:cTn>
                  </p:par>
                  <p:par>
                    <p:cTn id="77" fill="hold">
                      <p:stCondLst>
                        <p:cond delay="indefinite"/>
                      </p:stCondLst>
                      <p:childTnLst>
                        <p:par>
                          <p:cTn id="78" fill="hold">
                            <p:stCondLst>
                              <p:cond delay="0"/>
                            </p:stCondLst>
                            <p:childTnLst>
                              <p:par>
                                <p:cTn id="79" presetID="3" presetClass="entr" presetSubtype="10" fill="hold" nodeType="click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blinds(horizontal)">
                                      <p:cBhvr>
                                        <p:cTn id="81" dur="500"/>
                                        <p:tgtEl>
                                          <p:spTgt spid="7"/>
                                        </p:tgtEl>
                                      </p:cBhvr>
                                    </p:animEffec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nodeType="click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blinds(horizontal)">
                                      <p:cBhvr>
                                        <p:cTn id="86" dur="500"/>
                                        <p:tgtEl>
                                          <p:spTgt spid="11"/>
                                        </p:tgtEl>
                                      </p:cBhvr>
                                    </p:animEffect>
                                  </p:childTnLst>
                                </p:cTn>
                              </p:par>
                            </p:childTnLst>
                          </p:cTn>
                        </p:par>
                      </p:childTnLst>
                    </p:cTn>
                  </p:par>
                  <p:par>
                    <p:cTn id="87" fill="hold">
                      <p:stCondLst>
                        <p:cond delay="indefinite"/>
                      </p:stCondLst>
                      <p:childTnLst>
                        <p:par>
                          <p:cTn id="88" fill="hold">
                            <p:stCondLst>
                              <p:cond delay="0"/>
                            </p:stCondLst>
                            <p:childTnLst>
                              <p:par>
                                <p:cTn id="89" presetID="3" presetClass="entr" presetSubtype="10" fill="hold" nodeType="click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blinds(horizontal)">
                                      <p:cBhvr>
                                        <p:cTn id="91" dur="500"/>
                                        <p:tgtEl>
                                          <p:spTgt spid="12"/>
                                        </p:tgtEl>
                                      </p:cBhvr>
                                    </p:animEffect>
                                  </p:childTnLst>
                                </p:cTn>
                              </p:par>
                            </p:childTnLst>
                          </p:cTn>
                        </p:par>
                      </p:childTnLst>
                    </p:cTn>
                  </p:par>
                  <p:par>
                    <p:cTn id="92" fill="hold">
                      <p:stCondLst>
                        <p:cond delay="indefinite"/>
                      </p:stCondLst>
                      <p:childTnLst>
                        <p:par>
                          <p:cTn id="93" fill="hold">
                            <p:stCondLst>
                              <p:cond delay="0"/>
                            </p:stCondLst>
                            <p:childTnLst>
                              <p:par>
                                <p:cTn id="94" presetID="3" presetClass="entr" presetSubtype="10" fill="hold" nodeType="click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blinds(horizontal)">
                                      <p:cBhvr>
                                        <p:cTn id="9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4866" grpId="0" animBg="1"/>
      <p:bldP spid="804867" grpId="0" animBg="1"/>
      <p:bldP spid="804868" grpId="0" animBg="1"/>
      <p:bldP spid="804890" grpId="0" animBg="1"/>
      <p:bldP spid="804891" grpId="0" animBg="1"/>
      <p:bldP spid="804892"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Number Placeholder 5"/>
          <p:cNvSpPr>
            <a:spLocks noGrp="1"/>
          </p:cNvSpPr>
          <p:nvPr>
            <p:ph type="sldNum" sz="quarter" idx="12"/>
          </p:nvPr>
        </p:nvSpPr>
        <p:spPr>
          <a:noFill/>
        </p:spPr>
        <p:txBody>
          <a:bodyPr/>
          <a:lstStyle/>
          <a:p>
            <a:fld id="{829ABB96-5482-4B01-A5CB-7F170143FFEE}" type="slidenum">
              <a:rPr lang="en-US" smtClean="0"/>
              <a:pPr/>
              <a:t>114</a:t>
            </a:fld>
            <a:endParaRPr lang="en-US" smtClean="0"/>
          </a:p>
        </p:txBody>
      </p:sp>
      <p:sp>
        <p:nvSpPr>
          <p:cNvPr id="165891" name="Rectangle 2"/>
          <p:cNvSpPr>
            <a:spLocks noGrp="1" noChangeArrowheads="1"/>
          </p:cNvSpPr>
          <p:nvPr>
            <p:ph type="title"/>
          </p:nvPr>
        </p:nvSpPr>
        <p:spPr>
          <a:xfrm>
            <a:off x="870853" y="82326"/>
            <a:ext cx="8362270" cy="1180419"/>
          </a:xfrm>
        </p:spPr>
        <p:txBody>
          <a:bodyPr/>
          <a:lstStyle/>
          <a:p>
            <a:pPr algn="l"/>
            <a:r>
              <a:rPr lang="en-US" sz="3200" dirty="0" smtClean="0"/>
              <a:t>Assessing Executive Functions </a:t>
            </a:r>
            <a:br>
              <a:rPr lang="en-US" sz="3200" dirty="0" smtClean="0"/>
            </a:br>
            <a:r>
              <a:rPr lang="en-US" sz="3200" dirty="0" smtClean="0"/>
              <a:t>				Related to Reading</a:t>
            </a:r>
          </a:p>
        </p:txBody>
      </p:sp>
      <p:sp>
        <p:nvSpPr>
          <p:cNvPr id="165892" name="Rectangle 3"/>
          <p:cNvSpPr>
            <a:spLocks noGrp="1" noChangeArrowheads="1"/>
          </p:cNvSpPr>
          <p:nvPr>
            <p:ph type="body" idx="1"/>
          </p:nvPr>
        </p:nvSpPr>
        <p:spPr>
          <a:xfrm>
            <a:off x="600075" y="1628775"/>
            <a:ext cx="7939088" cy="4511675"/>
          </a:xfrm>
        </p:spPr>
        <p:txBody>
          <a:bodyPr/>
          <a:lstStyle/>
          <a:p>
            <a:pPr marL="0" indent="0">
              <a:buNone/>
            </a:pPr>
            <a:r>
              <a:rPr lang="en-US" sz="3600" dirty="0" smtClean="0"/>
              <a:t>Example of D-KEFS Color-Word Interference Word Reading task:</a:t>
            </a:r>
          </a:p>
          <a:p>
            <a:pPr>
              <a:buFont typeface="Wingdings" pitchFamily="2" charset="2"/>
              <a:buNone/>
            </a:pPr>
            <a:r>
              <a:rPr lang="en-US" sz="4400" dirty="0" smtClean="0"/>
              <a:t>	“Look at this page…read these words as quickly as you can without making any mistakes.”</a:t>
            </a:r>
            <a:endParaRPr lang="en-US" sz="3600" dirty="0" smtClean="0"/>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1" name="Straight Connector 10"/>
          <p:cNvCxnSpPr/>
          <p:nvPr/>
        </p:nvCxnSpPr>
        <p:spPr>
          <a:xfrm>
            <a:off x="1539198" y="137953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Number Placeholder 5"/>
          <p:cNvSpPr>
            <a:spLocks noGrp="1"/>
          </p:cNvSpPr>
          <p:nvPr>
            <p:ph type="sldNum" sz="quarter" idx="12"/>
          </p:nvPr>
        </p:nvSpPr>
        <p:spPr>
          <a:noFill/>
        </p:spPr>
        <p:txBody>
          <a:bodyPr/>
          <a:lstStyle/>
          <a:p>
            <a:fld id="{9AD4D412-FAC4-400A-BB26-A3E1D2206E4B}" type="slidenum">
              <a:rPr lang="en-US" smtClean="0"/>
              <a:pPr/>
              <a:t>115</a:t>
            </a:fld>
            <a:endParaRPr lang="en-US" smtClean="0"/>
          </a:p>
        </p:txBody>
      </p:sp>
      <p:sp>
        <p:nvSpPr>
          <p:cNvPr id="167939" name="Rectangle 3"/>
          <p:cNvSpPr>
            <a:spLocks noGrp="1" noChangeArrowheads="1"/>
          </p:cNvSpPr>
          <p:nvPr>
            <p:ph type="body" idx="1"/>
          </p:nvPr>
        </p:nvSpPr>
        <p:spPr>
          <a:xfrm>
            <a:off x="571047" y="1498149"/>
            <a:ext cx="7939088" cy="4511675"/>
          </a:xfrm>
        </p:spPr>
        <p:txBody>
          <a:bodyPr/>
          <a:lstStyle/>
          <a:p>
            <a:pPr marL="0" indent="0">
              <a:buNone/>
            </a:pPr>
            <a:r>
              <a:rPr lang="en-US" dirty="0" smtClean="0"/>
              <a:t>Example of D-KEFS Color-Word Interference Inhibition task:</a:t>
            </a:r>
          </a:p>
          <a:p>
            <a:pPr>
              <a:buFont typeface="Wingdings" pitchFamily="2" charset="2"/>
              <a:buNone/>
            </a:pPr>
            <a:r>
              <a:rPr lang="en-US" sz="4000" dirty="0" smtClean="0"/>
              <a:t>	“Look at this page…the color names are printed in a different colored ink.  You are to name the color of the ink that the letters are printed in not read the word.”</a:t>
            </a:r>
            <a:endParaRPr lang="en-US" dirty="0" smtClean="0"/>
          </a:p>
        </p:txBody>
      </p:sp>
      <p:sp>
        <p:nvSpPr>
          <p:cNvPr id="167940" name="Rectangle 15"/>
          <p:cNvSpPr>
            <a:spLocks noGrp="1" noChangeArrowheads="1"/>
          </p:cNvSpPr>
          <p:nvPr>
            <p:ph type="title"/>
          </p:nvPr>
        </p:nvSpPr>
        <p:spPr>
          <a:xfrm>
            <a:off x="914400" y="18826"/>
            <a:ext cx="8101013" cy="1229405"/>
          </a:xfrm>
          <a:noFill/>
        </p:spPr>
        <p:txBody>
          <a:bodyPr/>
          <a:lstStyle/>
          <a:p>
            <a:pPr algn="l"/>
            <a:r>
              <a:rPr lang="en-US" sz="3200" dirty="0" smtClean="0"/>
              <a:t>Assessing Executive Functions </a:t>
            </a:r>
            <a:br>
              <a:rPr lang="en-US" sz="3200" dirty="0" smtClean="0"/>
            </a:br>
            <a:r>
              <a:rPr lang="en-US" sz="3200" dirty="0" smtClean="0"/>
              <a:t>				Related to Reading</a:t>
            </a:r>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1" name="Straight Connector 10"/>
          <p:cNvCxnSpPr/>
          <p:nvPr/>
        </p:nvCxnSpPr>
        <p:spPr>
          <a:xfrm>
            <a:off x="1539198" y="124890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Number Placeholder 5"/>
          <p:cNvSpPr>
            <a:spLocks noGrp="1"/>
          </p:cNvSpPr>
          <p:nvPr>
            <p:ph type="sldNum" sz="quarter" idx="12"/>
          </p:nvPr>
        </p:nvSpPr>
        <p:spPr>
          <a:noFill/>
        </p:spPr>
        <p:txBody>
          <a:bodyPr/>
          <a:lstStyle/>
          <a:p>
            <a:fld id="{E89A8FD7-6EBC-4947-8755-EAEAB958214B}" type="slidenum">
              <a:rPr lang="en-US" smtClean="0"/>
              <a:pPr/>
              <a:t>116</a:t>
            </a:fld>
            <a:endParaRPr lang="en-US" smtClean="0"/>
          </a:p>
        </p:txBody>
      </p:sp>
      <p:sp>
        <p:nvSpPr>
          <p:cNvPr id="169987" name="Rectangle 3"/>
          <p:cNvSpPr>
            <a:spLocks noGrp="1" noChangeArrowheads="1"/>
          </p:cNvSpPr>
          <p:nvPr>
            <p:ph type="body" idx="1"/>
          </p:nvPr>
        </p:nvSpPr>
        <p:spPr>
          <a:xfrm>
            <a:off x="483737" y="1584554"/>
            <a:ext cx="7939087" cy="4511675"/>
          </a:xfrm>
        </p:spPr>
        <p:txBody>
          <a:bodyPr/>
          <a:lstStyle/>
          <a:p>
            <a:pPr marL="0" indent="0">
              <a:buNone/>
            </a:pPr>
            <a:r>
              <a:rPr lang="en-US" sz="2800" dirty="0" smtClean="0"/>
              <a:t>Example of D-KEFS Color-Word Interference Inhibition-Switching task:</a:t>
            </a:r>
          </a:p>
          <a:p>
            <a:pPr>
              <a:buFont typeface="Wingdings" pitchFamily="2" charset="2"/>
              <a:buNone/>
            </a:pPr>
            <a:r>
              <a:rPr lang="en-US" sz="3600" dirty="0" smtClean="0"/>
              <a:t>	“This time, for many of the words you are to name the color of the ink and not read the words.  But if a word is inside a little box, you should read the word and not name the ink color.”</a:t>
            </a:r>
            <a:endParaRPr lang="en-US" sz="2800" dirty="0" smtClean="0"/>
          </a:p>
        </p:txBody>
      </p:sp>
      <p:sp>
        <p:nvSpPr>
          <p:cNvPr id="169988" name="Rectangle 15"/>
          <p:cNvSpPr>
            <a:spLocks noGrp="1" noChangeArrowheads="1"/>
          </p:cNvSpPr>
          <p:nvPr>
            <p:ph type="title"/>
          </p:nvPr>
        </p:nvSpPr>
        <p:spPr>
          <a:xfrm>
            <a:off x="972448" y="23586"/>
            <a:ext cx="8362724" cy="1181100"/>
          </a:xfrm>
          <a:noFill/>
        </p:spPr>
        <p:txBody>
          <a:bodyPr/>
          <a:lstStyle/>
          <a:p>
            <a:pPr algn="l"/>
            <a:r>
              <a:rPr lang="en-US" sz="3200" dirty="0" smtClean="0"/>
              <a:t>Assessing Executive Functions </a:t>
            </a:r>
            <a:br>
              <a:rPr lang="en-US" sz="3200" dirty="0" smtClean="0"/>
            </a:br>
            <a:r>
              <a:rPr lang="en-US" sz="3200" dirty="0" smtClean="0"/>
              <a:t>				Related to Reading</a:t>
            </a:r>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1" name="Straight Connector 10"/>
          <p:cNvCxnSpPr/>
          <p:nvPr/>
        </p:nvCxnSpPr>
        <p:spPr>
          <a:xfrm>
            <a:off x="1539198" y="121987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1774825" y="-58738"/>
            <a:ext cx="7747000" cy="2743201"/>
          </a:xfrm>
        </p:spPr>
        <p:txBody>
          <a:bodyPr/>
          <a:lstStyle/>
          <a:p>
            <a:pPr eaLnBrk="1" hangingPunct="1">
              <a:defRPr/>
            </a:pPr>
            <a:r>
              <a:rPr lang="en-US" dirty="0">
                <a:solidFill>
                  <a:srgbClr val="984807"/>
                </a:solidFill>
                <a:latin typeface="+mn-lt"/>
              </a:rPr>
              <a:t>Cascading </a:t>
            </a:r>
            <a:br>
              <a:rPr lang="en-US" dirty="0">
                <a:solidFill>
                  <a:srgbClr val="984807"/>
                </a:solidFill>
                <a:latin typeface="+mn-lt"/>
              </a:rPr>
            </a:br>
            <a:r>
              <a:rPr lang="en-US" dirty="0">
                <a:solidFill>
                  <a:srgbClr val="984807"/>
                </a:solidFill>
                <a:latin typeface="+mn-lt"/>
              </a:rPr>
              <a:t>		  Production </a:t>
            </a:r>
            <a:br>
              <a:rPr lang="en-US" dirty="0">
                <a:solidFill>
                  <a:srgbClr val="984807"/>
                </a:solidFill>
                <a:latin typeface="+mn-lt"/>
              </a:rPr>
            </a:br>
            <a:r>
              <a:rPr lang="en-US" dirty="0">
                <a:solidFill>
                  <a:srgbClr val="984807"/>
                </a:solidFill>
                <a:latin typeface="+mn-lt"/>
              </a:rPr>
              <a:t>				   Decrement</a:t>
            </a:r>
          </a:p>
        </p:txBody>
      </p:sp>
      <p:sp>
        <p:nvSpPr>
          <p:cNvPr id="381955" name="Line 3"/>
          <p:cNvSpPr>
            <a:spLocks noChangeShapeType="1"/>
          </p:cNvSpPr>
          <p:nvPr/>
        </p:nvSpPr>
        <p:spPr bwMode="auto">
          <a:xfrm>
            <a:off x="3594100" y="2879725"/>
            <a:ext cx="4763" cy="1604963"/>
          </a:xfrm>
          <a:prstGeom prst="line">
            <a:avLst/>
          </a:prstGeom>
          <a:noFill/>
          <a:ln w="57150">
            <a:solidFill>
              <a:srgbClr val="FF9900"/>
            </a:solidFill>
            <a:round/>
            <a:headEnd/>
            <a:tailEnd/>
          </a:ln>
          <a:effectLst/>
        </p:spPr>
        <p:txBody>
          <a:bodyPr/>
          <a:lstStyle/>
          <a:p>
            <a:pPr>
              <a:defRPr/>
            </a:pPr>
            <a:endParaRPr lang="en-US" dirty="0">
              <a:solidFill>
                <a:srgbClr val="984807"/>
              </a:solidFill>
              <a:latin typeface="+mn-lt"/>
            </a:endParaRPr>
          </a:p>
        </p:txBody>
      </p:sp>
      <p:sp>
        <p:nvSpPr>
          <p:cNvPr id="381958" name="Line 6"/>
          <p:cNvSpPr>
            <a:spLocks noChangeShapeType="1"/>
          </p:cNvSpPr>
          <p:nvPr/>
        </p:nvSpPr>
        <p:spPr bwMode="auto">
          <a:xfrm>
            <a:off x="5965825" y="4498975"/>
            <a:ext cx="42863" cy="2105025"/>
          </a:xfrm>
          <a:prstGeom prst="line">
            <a:avLst/>
          </a:prstGeom>
          <a:noFill/>
          <a:ln w="57150">
            <a:solidFill>
              <a:srgbClr val="FF9900"/>
            </a:solidFill>
            <a:round/>
            <a:headEnd/>
            <a:tailEnd/>
          </a:ln>
          <a:effectLst/>
        </p:spPr>
        <p:txBody>
          <a:bodyPr/>
          <a:lstStyle/>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a:p>
            <a:pPr>
              <a:defRPr/>
            </a:pPr>
            <a:endParaRPr lang="en-US" dirty="0">
              <a:solidFill>
                <a:srgbClr val="984807"/>
              </a:solidFill>
              <a:latin typeface="+mn-lt"/>
            </a:endParaRPr>
          </a:p>
        </p:txBody>
      </p:sp>
      <p:sp>
        <p:nvSpPr>
          <p:cNvPr id="381959" name="Line 7"/>
          <p:cNvSpPr>
            <a:spLocks noChangeShapeType="1"/>
          </p:cNvSpPr>
          <p:nvPr/>
        </p:nvSpPr>
        <p:spPr bwMode="auto">
          <a:xfrm flipV="1">
            <a:off x="6007100" y="6604000"/>
            <a:ext cx="1554163" cy="6350"/>
          </a:xfrm>
          <a:prstGeom prst="line">
            <a:avLst/>
          </a:prstGeom>
          <a:noFill/>
          <a:ln w="57150">
            <a:solidFill>
              <a:srgbClr val="FF9900"/>
            </a:solidFill>
            <a:round/>
            <a:headEnd/>
            <a:tailEnd/>
          </a:ln>
          <a:effectLst/>
        </p:spPr>
        <p:txBody>
          <a:bodyPr/>
          <a:lstStyle/>
          <a:p>
            <a:pPr>
              <a:defRPr/>
            </a:pPr>
            <a:endParaRPr lang="en-US" dirty="0">
              <a:solidFill>
                <a:srgbClr val="984807"/>
              </a:solidFill>
              <a:latin typeface="+mn-lt"/>
            </a:endParaRPr>
          </a:p>
        </p:txBody>
      </p:sp>
      <p:sp>
        <p:nvSpPr>
          <p:cNvPr id="381960" name="Line 8"/>
          <p:cNvSpPr>
            <a:spLocks noChangeShapeType="1"/>
          </p:cNvSpPr>
          <p:nvPr/>
        </p:nvSpPr>
        <p:spPr bwMode="auto">
          <a:xfrm>
            <a:off x="3570288" y="4514850"/>
            <a:ext cx="2365375" cy="0"/>
          </a:xfrm>
          <a:prstGeom prst="line">
            <a:avLst/>
          </a:prstGeom>
          <a:noFill/>
          <a:ln w="57150">
            <a:solidFill>
              <a:srgbClr val="FF9900"/>
            </a:solidFill>
            <a:round/>
            <a:headEnd/>
            <a:tailEnd/>
          </a:ln>
          <a:effectLst/>
        </p:spPr>
        <p:txBody>
          <a:bodyPr/>
          <a:lstStyle/>
          <a:p>
            <a:pPr>
              <a:defRPr/>
            </a:pPr>
            <a:endParaRPr lang="en-US" dirty="0">
              <a:solidFill>
                <a:srgbClr val="984807"/>
              </a:solidFill>
              <a:latin typeface="+mn-lt"/>
            </a:endParaRPr>
          </a:p>
        </p:txBody>
      </p:sp>
      <p:sp>
        <p:nvSpPr>
          <p:cNvPr id="381961" name="Line 9"/>
          <p:cNvSpPr>
            <a:spLocks noChangeShapeType="1"/>
          </p:cNvSpPr>
          <p:nvPr/>
        </p:nvSpPr>
        <p:spPr bwMode="auto">
          <a:xfrm flipV="1">
            <a:off x="989013" y="2844800"/>
            <a:ext cx="2609850" cy="20638"/>
          </a:xfrm>
          <a:prstGeom prst="line">
            <a:avLst/>
          </a:prstGeom>
          <a:noFill/>
          <a:ln w="57150">
            <a:solidFill>
              <a:srgbClr val="FF9900"/>
            </a:solidFill>
            <a:round/>
            <a:headEnd/>
            <a:tailEnd/>
          </a:ln>
          <a:effectLst/>
        </p:spPr>
        <p:txBody>
          <a:bodyPr/>
          <a:lstStyle/>
          <a:p>
            <a:pPr>
              <a:defRPr/>
            </a:pPr>
            <a:endParaRPr lang="en-US" dirty="0">
              <a:solidFill>
                <a:srgbClr val="984807"/>
              </a:solidFill>
              <a:latin typeface="+mn-lt"/>
            </a:endParaRPr>
          </a:p>
        </p:txBody>
      </p:sp>
      <p:sp>
        <p:nvSpPr>
          <p:cNvPr id="381962" name="Text Box 10"/>
          <p:cNvSpPr txBox="1">
            <a:spLocks noChangeArrowheads="1"/>
          </p:cNvSpPr>
          <p:nvPr/>
        </p:nvSpPr>
        <p:spPr bwMode="auto">
          <a:xfrm>
            <a:off x="982663" y="950913"/>
            <a:ext cx="2243756" cy="1815882"/>
          </a:xfrm>
          <a:prstGeom prst="rect">
            <a:avLst/>
          </a:prstGeom>
          <a:noFill/>
          <a:ln w="9525">
            <a:noFill/>
            <a:miter lim="800000"/>
            <a:headEnd/>
            <a:tailEnd/>
          </a:ln>
          <a:effectLst/>
        </p:spPr>
        <p:txBody>
          <a:bodyPr wrap="none">
            <a:spAutoFit/>
          </a:bodyPr>
          <a:lstStyle/>
          <a:p>
            <a:pPr>
              <a:defRPr/>
            </a:pPr>
            <a:r>
              <a:rPr lang="en-US" sz="2800" b="1" dirty="0">
                <a:solidFill>
                  <a:srgbClr val="984807"/>
                </a:solidFill>
                <a:latin typeface="+mn-lt"/>
              </a:rPr>
              <a:t>Process: </a:t>
            </a:r>
          </a:p>
          <a:p>
            <a:pPr>
              <a:defRPr/>
            </a:pPr>
            <a:r>
              <a:rPr lang="en-US" sz="2800" b="1" dirty="0">
                <a:solidFill>
                  <a:srgbClr val="984807"/>
                </a:solidFill>
                <a:latin typeface="+mn-lt"/>
              </a:rPr>
              <a:t>D-KEFS</a:t>
            </a:r>
          </a:p>
          <a:p>
            <a:pPr>
              <a:defRPr/>
            </a:pPr>
            <a:r>
              <a:rPr lang="en-US" sz="2800" b="1" dirty="0">
                <a:solidFill>
                  <a:srgbClr val="984807"/>
                </a:solidFill>
                <a:latin typeface="+mn-lt"/>
              </a:rPr>
              <a:t>Color &amp; </a:t>
            </a:r>
          </a:p>
          <a:p>
            <a:pPr>
              <a:defRPr/>
            </a:pPr>
            <a:r>
              <a:rPr lang="en-US" sz="2800" b="1" dirty="0">
                <a:solidFill>
                  <a:srgbClr val="984807"/>
                </a:solidFill>
                <a:latin typeface="+mn-lt"/>
              </a:rPr>
              <a:t>Word Naming</a:t>
            </a:r>
          </a:p>
        </p:txBody>
      </p:sp>
      <p:sp>
        <p:nvSpPr>
          <p:cNvPr id="381964" name="Text Box 12"/>
          <p:cNvSpPr txBox="1">
            <a:spLocks noChangeArrowheads="1"/>
          </p:cNvSpPr>
          <p:nvPr/>
        </p:nvSpPr>
        <p:spPr bwMode="auto">
          <a:xfrm>
            <a:off x="3730625" y="2932796"/>
            <a:ext cx="2873375" cy="1430338"/>
          </a:xfrm>
          <a:prstGeom prst="rect">
            <a:avLst/>
          </a:prstGeom>
          <a:noFill/>
          <a:ln w="9525">
            <a:noFill/>
            <a:miter lim="800000"/>
            <a:headEnd/>
            <a:tailEnd/>
          </a:ln>
          <a:effectLst/>
        </p:spPr>
        <p:txBody>
          <a:bodyPr>
            <a:spAutoFit/>
          </a:bodyPr>
          <a:lstStyle/>
          <a:p>
            <a:pPr>
              <a:defRPr/>
            </a:pPr>
            <a:r>
              <a:rPr lang="en-US" sz="2800" b="1" dirty="0">
                <a:solidFill>
                  <a:srgbClr val="984807"/>
                </a:solidFill>
                <a:latin typeface="+mn-lt"/>
              </a:rPr>
              <a:t>Process + EF: </a:t>
            </a:r>
          </a:p>
          <a:p>
            <a:pPr>
              <a:defRPr/>
            </a:pPr>
            <a:r>
              <a:rPr lang="en-US" sz="2800" b="1" dirty="0">
                <a:solidFill>
                  <a:srgbClr val="984807"/>
                </a:solidFill>
                <a:latin typeface="+mn-lt"/>
              </a:rPr>
              <a:t>D-KEFS CWI </a:t>
            </a:r>
          </a:p>
          <a:p>
            <a:pPr>
              <a:defRPr/>
            </a:pPr>
            <a:r>
              <a:rPr lang="en-US" sz="2800" b="1" dirty="0">
                <a:solidFill>
                  <a:srgbClr val="984807"/>
                </a:solidFill>
                <a:latin typeface="+mn-lt"/>
              </a:rPr>
              <a:t>Inhibition</a:t>
            </a:r>
          </a:p>
        </p:txBody>
      </p:sp>
      <p:sp>
        <p:nvSpPr>
          <p:cNvPr id="381965" name="Text Box 13"/>
          <p:cNvSpPr txBox="1">
            <a:spLocks noChangeArrowheads="1"/>
          </p:cNvSpPr>
          <p:nvPr/>
        </p:nvSpPr>
        <p:spPr bwMode="auto">
          <a:xfrm>
            <a:off x="6129338" y="5138738"/>
            <a:ext cx="2906630" cy="1384995"/>
          </a:xfrm>
          <a:prstGeom prst="rect">
            <a:avLst/>
          </a:prstGeom>
          <a:noFill/>
          <a:ln w="9525">
            <a:noFill/>
            <a:miter lim="800000"/>
            <a:headEnd/>
            <a:tailEnd/>
          </a:ln>
          <a:effectLst/>
        </p:spPr>
        <p:txBody>
          <a:bodyPr wrap="none">
            <a:spAutoFit/>
          </a:bodyPr>
          <a:lstStyle/>
          <a:p>
            <a:pPr>
              <a:defRPr/>
            </a:pPr>
            <a:r>
              <a:rPr lang="en-US" sz="2800" b="1" dirty="0">
                <a:solidFill>
                  <a:srgbClr val="984807"/>
                </a:solidFill>
                <a:latin typeface="+mn-lt"/>
              </a:rPr>
              <a:t>Process + + EF:</a:t>
            </a:r>
          </a:p>
          <a:p>
            <a:pPr>
              <a:defRPr/>
            </a:pPr>
            <a:r>
              <a:rPr lang="en-US" sz="2800" b="1" dirty="0">
                <a:solidFill>
                  <a:srgbClr val="984807"/>
                </a:solidFill>
                <a:latin typeface="+mn-lt"/>
              </a:rPr>
              <a:t>D-KEFS Inhibition/</a:t>
            </a:r>
          </a:p>
          <a:p>
            <a:pPr>
              <a:defRPr/>
            </a:pPr>
            <a:r>
              <a:rPr lang="en-US" sz="2800" b="1" dirty="0">
                <a:solidFill>
                  <a:srgbClr val="984807"/>
                </a:solidFill>
                <a:latin typeface="+mn-lt"/>
              </a:rPr>
              <a:t>Switching</a:t>
            </a:r>
          </a:p>
        </p:txBody>
      </p:sp>
      <p:sp>
        <p:nvSpPr>
          <p:cNvPr id="381966" name="Text Box 14"/>
          <p:cNvSpPr txBox="1">
            <a:spLocks noChangeArrowheads="1"/>
          </p:cNvSpPr>
          <p:nvPr/>
        </p:nvSpPr>
        <p:spPr bwMode="auto">
          <a:xfrm>
            <a:off x="282575" y="3568700"/>
            <a:ext cx="4187825" cy="3108543"/>
          </a:xfrm>
          <a:prstGeom prst="rect">
            <a:avLst/>
          </a:prstGeom>
          <a:noFill/>
          <a:ln w="9525">
            <a:noFill/>
            <a:miter lim="800000"/>
            <a:headEnd/>
            <a:tailEnd/>
          </a:ln>
          <a:effectLst/>
        </p:spPr>
        <p:txBody>
          <a:bodyPr>
            <a:spAutoFit/>
          </a:bodyPr>
          <a:lstStyle/>
          <a:p>
            <a:pPr>
              <a:defRPr/>
            </a:pPr>
            <a:r>
              <a:rPr lang="en-US" sz="2800" b="1" dirty="0">
                <a:solidFill>
                  <a:srgbClr val="984807"/>
                </a:solidFill>
                <a:latin typeface="+mn-lt"/>
              </a:rPr>
              <a:t>Progressive </a:t>
            </a:r>
            <a:endParaRPr lang="en-US" sz="2800" b="1" dirty="0" smtClean="0">
              <a:solidFill>
                <a:srgbClr val="984807"/>
              </a:solidFill>
              <a:latin typeface="+mn-lt"/>
            </a:endParaRPr>
          </a:p>
          <a:p>
            <a:pPr>
              <a:defRPr/>
            </a:pPr>
            <a:r>
              <a:rPr lang="en-US" sz="2800" b="1" dirty="0" smtClean="0">
                <a:solidFill>
                  <a:srgbClr val="984807"/>
                </a:solidFill>
                <a:latin typeface="+mn-lt"/>
              </a:rPr>
              <a:t>deterioration </a:t>
            </a:r>
            <a:endParaRPr lang="en-US" sz="2800" b="1" dirty="0">
              <a:solidFill>
                <a:srgbClr val="984807"/>
              </a:solidFill>
              <a:latin typeface="+mn-lt"/>
            </a:endParaRPr>
          </a:p>
          <a:p>
            <a:pPr>
              <a:defRPr/>
            </a:pPr>
            <a:r>
              <a:rPr lang="en-US" sz="2800" b="1" dirty="0">
                <a:solidFill>
                  <a:srgbClr val="984807"/>
                </a:solidFill>
                <a:latin typeface="+mn-lt"/>
              </a:rPr>
              <a:t>of performance is observed </a:t>
            </a:r>
          </a:p>
          <a:p>
            <a:pPr>
              <a:defRPr/>
            </a:pPr>
            <a:r>
              <a:rPr lang="en-US" sz="2800" b="1" dirty="0">
                <a:solidFill>
                  <a:srgbClr val="984807"/>
                </a:solidFill>
                <a:latin typeface="+mn-lt"/>
              </a:rPr>
              <a:t>as executive function demands (+ EF) become greater.</a:t>
            </a:r>
          </a:p>
        </p:txBody>
      </p:sp>
      <p:sp>
        <p:nvSpPr>
          <p:cNvPr id="381972" name="Line 20"/>
          <p:cNvSpPr>
            <a:spLocks noChangeShapeType="1"/>
          </p:cNvSpPr>
          <p:nvPr/>
        </p:nvSpPr>
        <p:spPr bwMode="auto">
          <a:xfrm>
            <a:off x="3132138" y="1436688"/>
            <a:ext cx="5591175" cy="2584450"/>
          </a:xfrm>
          <a:prstGeom prst="line">
            <a:avLst/>
          </a:prstGeom>
          <a:noFill/>
          <a:ln w="38100">
            <a:solidFill>
              <a:srgbClr val="FF9900"/>
            </a:solidFill>
            <a:round/>
            <a:headEnd/>
            <a:tailEnd type="triangle" w="med" len="med"/>
          </a:ln>
          <a:effectLst/>
        </p:spPr>
        <p:txBody>
          <a:bodyPr/>
          <a:lstStyle/>
          <a:p>
            <a:pPr>
              <a:defRPr/>
            </a:pPr>
            <a:endParaRPr lang="en-US" dirty="0">
              <a:solidFill>
                <a:srgbClr val="984807"/>
              </a:solidFill>
              <a:latin typeface="+mn-lt"/>
            </a:endParaRPr>
          </a:p>
        </p:txBody>
      </p:sp>
      <p:sp>
        <p:nvSpPr>
          <p:cNvPr id="13" name="Rectangle 12"/>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Slide Number Placeholder 5"/>
          <p:cNvSpPr>
            <a:spLocks noGrp="1"/>
          </p:cNvSpPr>
          <p:nvPr>
            <p:ph type="sldNum" sz="quarter" idx="12"/>
          </p:nvPr>
        </p:nvSpPr>
        <p:spPr>
          <a:noFill/>
        </p:spPr>
        <p:txBody>
          <a:bodyPr/>
          <a:lstStyle/>
          <a:p>
            <a:fld id="{733602F5-0B02-4B3E-A840-E95B2006F5B3}" type="slidenum">
              <a:rPr lang="en-US" smtClean="0"/>
              <a:pPr/>
              <a:t>118</a:t>
            </a:fld>
            <a:endParaRPr lang="en-US" smtClean="0"/>
          </a:p>
        </p:txBody>
      </p:sp>
      <p:sp>
        <p:nvSpPr>
          <p:cNvPr id="339971" name="Rectangle 2"/>
          <p:cNvSpPr>
            <a:spLocks noGrp="1" noChangeArrowheads="1"/>
          </p:cNvSpPr>
          <p:nvPr>
            <p:ph type="body" idx="1"/>
          </p:nvPr>
        </p:nvSpPr>
        <p:spPr>
          <a:xfrm>
            <a:off x="794427" y="1798187"/>
            <a:ext cx="7856083" cy="4413930"/>
          </a:xfrm>
        </p:spPr>
        <p:txBody>
          <a:bodyPr/>
          <a:lstStyle/>
          <a:p>
            <a:pPr marL="0" indent="0">
              <a:lnSpc>
                <a:spcPct val="90000"/>
              </a:lnSpc>
              <a:buNone/>
            </a:pPr>
            <a:r>
              <a:rPr lang="en-US" sz="5400" dirty="0" smtClean="0"/>
              <a:t>In the classroom, the task most frequently impacted by executive function-driven producing difficulties is written expression.</a:t>
            </a:r>
          </a:p>
        </p:txBody>
      </p:sp>
      <p:sp>
        <p:nvSpPr>
          <p:cNvPr id="339972" name="Rectangle 3"/>
          <p:cNvSpPr>
            <a:spLocks noGrp="1" noChangeArrowheads="1"/>
          </p:cNvSpPr>
          <p:nvPr>
            <p:ph type="title"/>
          </p:nvPr>
        </p:nvSpPr>
        <p:spPr>
          <a:xfrm>
            <a:off x="986970" y="188686"/>
            <a:ext cx="7294789" cy="1101045"/>
          </a:xfrm>
        </p:spPr>
        <p:txBody>
          <a:bodyPr/>
          <a:lstStyle/>
          <a:p>
            <a:pPr algn="l"/>
            <a:r>
              <a:rPr lang="en-US" sz="4000" dirty="0" smtClean="0"/>
              <a:t>Executive Functions </a:t>
            </a:r>
            <a:br>
              <a:rPr lang="en-US" sz="4000" dirty="0" smtClean="0"/>
            </a:br>
            <a:r>
              <a:rPr lang="en-US" sz="4000" dirty="0" smtClean="0"/>
              <a:t>and Academic Production</a:t>
            </a:r>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1" name="Straight Connector 10"/>
          <p:cNvCxnSpPr/>
          <p:nvPr/>
        </p:nvCxnSpPr>
        <p:spPr>
          <a:xfrm>
            <a:off x="1539198" y="148112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Footer Placeholder 4"/>
          <p:cNvSpPr>
            <a:spLocks noGrp="1"/>
          </p:cNvSpPr>
          <p:nvPr>
            <p:ph type="ftr" sz="quarter" idx="11"/>
          </p:nvPr>
        </p:nvSpPr>
        <p:spPr>
          <a:noFill/>
        </p:spPr>
        <p:txBody>
          <a:bodyPr/>
          <a:lstStyle/>
          <a:p>
            <a:r>
              <a:rPr lang="en-US" smtClean="0">
                <a:solidFill>
                  <a:srgbClr val="984807"/>
                </a:solidFill>
              </a:rPr>
              <a:t>Copyright © 2007 George McCloskey, Ph.D.</a:t>
            </a:r>
          </a:p>
        </p:txBody>
      </p:sp>
      <p:sp>
        <p:nvSpPr>
          <p:cNvPr id="340995" name="Slide Number Placeholder 5"/>
          <p:cNvSpPr>
            <a:spLocks noGrp="1"/>
          </p:cNvSpPr>
          <p:nvPr>
            <p:ph type="sldNum" sz="quarter" idx="12"/>
          </p:nvPr>
        </p:nvSpPr>
        <p:spPr>
          <a:noFill/>
        </p:spPr>
        <p:txBody>
          <a:bodyPr/>
          <a:lstStyle/>
          <a:p>
            <a:fld id="{7A0241D7-FE5F-46F0-8284-0D79ACCC32DC}" type="slidenum">
              <a:rPr lang="en-US" smtClean="0">
                <a:solidFill>
                  <a:srgbClr val="984807"/>
                </a:solidFill>
              </a:rPr>
              <a:pPr/>
              <a:t>119</a:t>
            </a:fld>
            <a:endParaRPr lang="en-US" smtClean="0">
              <a:solidFill>
                <a:srgbClr val="984807"/>
              </a:solidFill>
            </a:endParaRPr>
          </a:p>
        </p:txBody>
      </p:sp>
      <p:sp>
        <p:nvSpPr>
          <p:cNvPr id="142355" name="Rectangle 19"/>
          <p:cNvSpPr>
            <a:spLocks noChangeArrowheads="1"/>
          </p:cNvSpPr>
          <p:nvPr/>
        </p:nvSpPr>
        <p:spPr bwMode="auto">
          <a:xfrm>
            <a:off x="1927225" y="974725"/>
            <a:ext cx="7216775" cy="5883275"/>
          </a:xfrm>
          <a:prstGeom prst="rect">
            <a:avLst/>
          </a:prstGeom>
          <a:solidFill>
            <a:srgbClr val="A1CDFD"/>
          </a:solidFill>
          <a:ln w="9525">
            <a:noFill/>
            <a:miter lim="800000"/>
            <a:headEnd/>
            <a:tailEnd/>
          </a:ln>
        </p:spPr>
        <p:txBody>
          <a:bodyPr wrap="none" anchor="ctr"/>
          <a:lstStyle/>
          <a:p>
            <a:endParaRPr lang="en-US">
              <a:solidFill>
                <a:srgbClr val="984807"/>
              </a:solidFill>
              <a:latin typeface="Calibri" pitchFamily="34" charset="0"/>
            </a:endParaRPr>
          </a:p>
        </p:txBody>
      </p:sp>
      <p:sp>
        <p:nvSpPr>
          <p:cNvPr id="142358" name="Rectangle 22"/>
          <p:cNvSpPr>
            <a:spLocks noChangeArrowheads="1"/>
          </p:cNvSpPr>
          <p:nvPr/>
        </p:nvSpPr>
        <p:spPr bwMode="auto">
          <a:xfrm>
            <a:off x="2132013" y="2043113"/>
            <a:ext cx="7011987" cy="4814887"/>
          </a:xfrm>
          <a:prstGeom prst="rect">
            <a:avLst/>
          </a:prstGeom>
          <a:solidFill>
            <a:srgbClr val="CCFF66"/>
          </a:solidFill>
          <a:ln w="9525">
            <a:solidFill>
              <a:srgbClr val="CCFF66"/>
            </a:solidFill>
            <a:miter lim="800000"/>
            <a:headEnd/>
            <a:tailEnd/>
          </a:ln>
        </p:spPr>
        <p:txBody>
          <a:bodyPr wrap="none" anchor="ctr"/>
          <a:lstStyle/>
          <a:p>
            <a:pPr algn="ctr"/>
            <a:endParaRPr lang="en-US">
              <a:solidFill>
                <a:srgbClr val="984807"/>
              </a:solidFill>
              <a:latin typeface="Times New Roman" pitchFamily="18" charset="0"/>
            </a:endParaRPr>
          </a:p>
        </p:txBody>
      </p:sp>
      <p:sp>
        <p:nvSpPr>
          <p:cNvPr id="142357" name="Rectangle 21"/>
          <p:cNvSpPr>
            <a:spLocks noChangeArrowheads="1"/>
          </p:cNvSpPr>
          <p:nvPr/>
        </p:nvSpPr>
        <p:spPr bwMode="auto">
          <a:xfrm>
            <a:off x="2308225" y="1854200"/>
            <a:ext cx="6548438" cy="4932363"/>
          </a:xfrm>
          <a:prstGeom prst="rect">
            <a:avLst/>
          </a:prstGeom>
          <a:solidFill>
            <a:srgbClr val="30D840"/>
          </a:solidFill>
          <a:ln w="9525">
            <a:noFill/>
            <a:miter lim="800000"/>
            <a:headEnd/>
            <a:tailEnd/>
          </a:ln>
        </p:spPr>
        <p:txBody>
          <a:bodyPr wrap="none" anchor="ctr"/>
          <a:lstStyle/>
          <a:p>
            <a:endParaRPr lang="en-US">
              <a:solidFill>
                <a:srgbClr val="984807"/>
              </a:solidFill>
              <a:latin typeface="Calibri" pitchFamily="34" charset="0"/>
            </a:endParaRPr>
          </a:p>
        </p:txBody>
      </p:sp>
      <p:sp>
        <p:nvSpPr>
          <p:cNvPr id="340999" name="Rectangle 23"/>
          <p:cNvSpPr>
            <a:spLocks noChangeArrowheads="1"/>
          </p:cNvSpPr>
          <p:nvPr/>
        </p:nvSpPr>
        <p:spPr bwMode="auto">
          <a:xfrm>
            <a:off x="1465263" y="109538"/>
            <a:ext cx="7631112" cy="731837"/>
          </a:xfrm>
          <a:prstGeom prst="rect">
            <a:avLst/>
          </a:prstGeom>
          <a:noFill/>
          <a:ln w="9525">
            <a:noFill/>
            <a:miter lim="800000"/>
            <a:headEnd/>
            <a:tailEnd/>
          </a:ln>
        </p:spPr>
        <p:txBody>
          <a:bodyPr anchor="ctr"/>
          <a:lstStyle/>
          <a:p>
            <a:pPr algn="ctr"/>
            <a:r>
              <a:rPr lang="en-US" sz="2400" b="1">
                <a:solidFill>
                  <a:srgbClr val="984807"/>
                </a:solidFill>
                <a:latin typeface="Calibri" pitchFamily="34" charset="0"/>
              </a:rPr>
              <a:t>An Integrative Model Specifying Processes, Abilities, </a:t>
            </a:r>
          </a:p>
          <a:p>
            <a:pPr algn="ctr"/>
            <a:r>
              <a:rPr lang="en-US" sz="2400" b="1">
                <a:solidFill>
                  <a:srgbClr val="984807"/>
                </a:solidFill>
                <a:latin typeface="Calibri" pitchFamily="34" charset="0"/>
              </a:rPr>
              <a:t>Lexicons, Skills, Memory and Achievement in Writing</a:t>
            </a:r>
          </a:p>
        </p:txBody>
      </p:sp>
      <p:grpSp>
        <p:nvGrpSpPr>
          <p:cNvPr id="2" name="Group 24"/>
          <p:cNvGrpSpPr>
            <a:grpSpLocks/>
          </p:cNvGrpSpPr>
          <p:nvPr/>
        </p:nvGrpSpPr>
        <p:grpSpPr bwMode="auto">
          <a:xfrm>
            <a:off x="7761288" y="2089150"/>
            <a:ext cx="1325562" cy="369888"/>
            <a:chOff x="3482" y="1980"/>
            <a:chExt cx="835" cy="232"/>
          </a:xfrm>
        </p:grpSpPr>
        <p:sp>
          <p:nvSpPr>
            <p:cNvPr id="341096" name="Text Box 25"/>
            <p:cNvSpPr txBox="1">
              <a:spLocks noChangeArrowheads="1"/>
            </p:cNvSpPr>
            <p:nvPr/>
          </p:nvSpPr>
          <p:spPr bwMode="auto">
            <a:xfrm>
              <a:off x="3482" y="1980"/>
              <a:ext cx="835" cy="232"/>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Visuospatial</a:t>
              </a:r>
            </a:p>
          </p:txBody>
        </p:sp>
        <p:sp>
          <p:nvSpPr>
            <p:cNvPr id="341097" name="Rectangle 26"/>
            <p:cNvSpPr>
              <a:spLocks noChangeArrowheads="1"/>
            </p:cNvSpPr>
            <p:nvPr/>
          </p:nvSpPr>
          <p:spPr bwMode="auto">
            <a:xfrm>
              <a:off x="3523" y="2006"/>
              <a:ext cx="756" cy="192"/>
            </a:xfrm>
            <a:prstGeom prst="rect">
              <a:avLst/>
            </a:prstGeom>
            <a:noFill/>
            <a:ln w="38100">
              <a:solidFill>
                <a:schemeClr val="tx1"/>
              </a:solidFill>
              <a:miter lim="800000"/>
              <a:headEnd/>
              <a:tailEnd/>
            </a:ln>
          </p:spPr>
          <p:txBody>
            <a:bodyPr wrap="none" anchor="ctr"/>
            <a:lstStyle/>
            <a:p>
              <a:endParaRPr lang="en-US">
                <a:solidFill>
                  <a:srgbClr val="984807"/>
                </a:solidFill>
                <a:latin typeface="Calibri" pitchFamily="34" charset="0"/>
              </a:endParaRPr>
            </a:p>
          </p:txBody>
        </p:sp>
      </p:grpSp>
      <p:grpSp>
        <p:nvGrpSpPr>
          <p:cNvPr id="3" name="Group 27"/>
          <p:cNvGrpSpPr>
            <a:grpSpLocks/>
          </p:cNvGrpSpPr>
          <p:nvPr/>
        </p:nvGrpSpPr>
        <p:grpSpPr bwMode="auto">
          <a:xfrm>
            <a:off x="2449513" y="2092325"/>
            <a:ext cx="1095375" cy="369888"/>
            <a:chOff x="1338" y="1828"/>
            <a:chExt cx="690" cy="234"/>
          </a:xfrm>
        </p:grpSpPr>
        <p:sp>
          <p:nvSpPr>
            <p:cNvPr id="341094" name="Text Box 28"/>
            <p:cNvSpPr txBox="1">
              <a:spLocks noChangeArrowheads="1"/>
            </p:cNvSpPr>
            <p:nvPr/>
          </p:nvSpPr>
          <p:spPr bwMode="auto">
            <a:xfrm>
              <a:off x="1338" y="1828"/>
              <a:ext cx="690" cy="234"/>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Language</a:t>
              </a:r>
            </a:p>
          </p:txBody>
        </p:sp>
        <p:sp>
          <p:nvSpPr>
            <p:cNvPr id="341095" name="Rectangle 29"/>
            <p:cNvSpPr>
              <a:spLocks noChangeArrowheads="1"/>
            </p:cNvSpPr>
            <p:nvPr/>
          </p:nvSpPr>
          <p:spPr bwMode="auto">
            <a:xfrm>
              <a:off x="1356" y="1851"/>
              <a:ext cx="648" cy="206"/>
            </a:xfrm>
            <a:prstGeom prst="rect">
              <a:avLst/>
            </a:prstGeom>
            <a:noFill/>
            <a:ln w="38100">
              <a:solidFill>
                <a:schemeClr val="tx1"/>
              </a:solidFill>
              <a:miter lim="800000"/>
              <a:headEnd/>
              <a:tailEnd/>
            </a:ln>
          </p:spPr>
          <p:txBody>
            <a:bodyPr wrap="none" anchor="ctr"/>
            <a:lstStyle/>
            <a:p>
              <a:endParaRPr lang="en-US">
                <a:solidFill>
                  <a:srgbClr val="984807"/>
                </a:solidFill>
                <a:latin typeface="Calibri" pitchFamily="34" charset="0"/>
              </a:endParaRPr>
            </a:p>
          </p:txBody>
        </p:sp>
      </p:grpSp>
      <p:grpSp>
        <p:nvGrpSpPr>
          <p:cNvPr id="4" name="Group 30"/>
          <p:cNvGrpSpPr>
            <a:grpSpLocks/>
          </p:cNvGrpSpPr>
          <p:nvPr/>
        </p:nvGrpSpPr>
        <p:grpSpPr bwMode="auto">
          <a:xfrm>
            <a:off x="6137275" y="2092325"/>
            <a:ext cx="1158875" cy="369888"/>
            <a:chOff x="3538" y="1967"/>
            <a:chExt cx="730" cy="234"/>
          </a:xfrm>
        </p:grpSpPr>
        <p:sp>
          <p:nvSpPr>
            <p:cNvPr id="341092" name="Text Box 31"/>
            <p:cNvSpPr txBox="1">
              <a:spLocks noChangeArrowheads="1"/>
            </p:cNvSpPr>
            <p:nvPr/>
          </p:nvSpPr>
          <p:spPr bwMode="auto">
            <a:xfrm>
              <a:off x="3538" y="1967"/>
              <a:ext cx="730" cy="234"/>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Reasoning</a:t>
              </a:r>
            </a:p>
          </p:txBody>
        </p:sp>
        <p:sp>
          <p:nvSpPr>
            <p:cNvPr id="341093" name="Rectangle 32"/>
            <p:cNvSpPr>
              <a:spLocks noChangeArrowheads="1"/>
            </p:cNvSpPr>
            <p:nvPr/>
          </p:nvSpPr>
          <p:spPr bwMode="auto">
            <a:xfrm>
              <a:off x="3578" y="1994"/>
              <a:ext cx="664" cy="194"/>
            </a:xfrm>
            <a:prstGeom prst="rect">
              <a:avLst/>
            </a:prstGeom>
            <a:noFill/>
            <a:ln w="38100">
              <a:solidFill>
                <a:schemeClr val="tx1"/>
              </a:solidFill>
              <a:miter lim="800000"/>
              <a:headEnd/>
              <a:tailEnd/>
            </a:ln>
          </p:spPr>
          <p:txBody>
            <a:bodyPr wrap="none" anchor="ctr"/>
            <a:lstStyle/>
            <a:p>
              <a:endParaRPr lang="en-US">
                <a:solidFill>
                  <a:srgbClr val="984807"/>
                </a:solidFill>
                <a:latin typeface="Calibri" pitchFamily="34" charset="0"/>
              </a:endParaRPr>
            </a:p>
          </p:txBody>
        </p:sp>
      </p:grpSp>
      <p:grpSp>
        <p:nvGrpSpPr>
          <p:cNvPr id="5" name="Group 129"/>
          <p:cNvGrpSpPr>
            <a:grpSpLocks/>
          </p:cNvGrpSpPr>
          <p:nvPr/>
        </p:nvGrpSpPr>
        <p:grpSpPr bwMode="auto">
          <a:xfrm>
            <a:off x="2970213" y="3527425"/>
            <a:ext cx="1398587" cy="1771650"/>
            <a:chOff x="1871" y="2222"/>
            <a:chExt cx="881" cy="1116"/>
          </a:xfrm>
        </p:grpSpPr>
        <p:sp>
          <p:nvSpPr>
            <p:cNvPr id="341090" name="Oval 34"/>
            <p:cNvSpPr>
              <a:spLocks noChangeArrowheads="1"/>
            </p:cNvSpPr>
            <p:nvPr/>
          </p:nvSpPr>
          <p:spPr bwMode="auto">
            <a:xfrm>
              <a:off x="1871" y="2222"/>
              <a:ext cx="881" cy="1116"/>
            </a:xfrm>
            <a:prstGeom prst="ellipse">
              <a:avLst/>
            </a:prstGeom>
            <a:noFill/>
            <a:ln w="38100">
              <a:solidFill>
                <a:schemeClr val="tx1"/>
              </a:solidFill>
              <a:round/>
              <a:headEnd/>
              <a:tailEnd/>
            </a:ln>
          </p:spPr>
          <p:txBody>
            <a:bodyPr wrap="none" anchor="ctr"/>
            <a:lstStyle/>
            <a:p>
              <a:endParaRPr lang="en-US">
                <a:solidFill>
                  <a:srgbClr val="984807"/>
                </a:solidFill>
                <a:latin typeface="Calibri" pitchFamily="34" charset="0"/>
              </a:endParaRPr>
            </a:p>
          </p:txBody>
        </p:sp>
        <p:sp>
          <p:nvSpPr>
            <p:cNvPr id="341091" name="Text Box 35"/>
            <p:cNvSpPr txBox="1">
              <a:spLocks noChangeArrowheads="1"/>
            </p:cNvSpPr>
            <p:nvPr/>
          </p:nvSpPr>
          <p:spPr bwMode="auto">
            <a:xfrm>
              <a:off x="1927" y="2582"/>
              <a:ext cx="763" cy="407"/>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Text</a:t>
              </a:r>
            </a:p>
            <a:p>
              <a:pPr algn="ctr"/>
              <a:r>
                <a:rPr lang="en-US">
                  <a:solidFill>
                    <a:srgbClr val="984807"/>
                  </a:solidFill>
                  <a:latin typeface="Times New Roman" pitchFamily="18" charset="0"/>
                </a:rPr>
                <a:t>Generation</a:t>
              </a:r>
            </a:p>
          </p:txBody>
        </p:sp>
      </p:grpSp>
      <p:grpSp>
        <p:nvGrpSpPr>
          <p:cNvPr id="6" name="Group 107"/>
          <p:cNvGrpSpPr>
            <a:grpSpLocks/>
          </p:cNvGrpSpPr>
          <p:nvPr/>
        </p:nvGrpSpPr>
        <p:grpSpPr bwMode="auto">
          <a:xfrm>
            <a:off x="3098800" y="2924175"/>
            <a:ext cx="3225800" cy="501650"/>
            <a:chOff x="1952" y="1887"/>
            <a:chExt cx="2032" cy="316"/>
          </a:xfrm>
        </p:grpSpPr>
        <p:sp>
          <p:nvSpPr>
            <p:cNvPr id="341088" name="Oval 37"/>
            <p:cNvSpPr>
              <a:spLocks noChangeArrowheads="1"/>
            </p:cNvSpPr>
            <p:nvPr/>
          </p:nvSpPr>
          <p:spPr bwMode="auto">
            <a:xfrm>
              <a:off x="1952" y="1887"/>
              <a:ext cx="2032" cy="316"/>
            </a:xfrm>
            <a:prstGeom prst="ellipse">
              <a:avLst/>
            </a:prstGeom>
            <a:noFill/>
            <a:ln w="38100">
              <a:solidFill>
                <a:schemeClr val="tx1"/>
              </a:solidFill>
              <a:round/>
              <a:headEnd/>
              <a:tailEnd/>
            </a:ln>
          </p:spPr>
          <p:txBody>
            <a:bodyPr wrap="none" anchor="ctr"/>
            <a:lstStyle/>
            <a:p>
              <a:endParaRPr lang="en-US">
                <a:solidFill>
                  <a:srgbClr val="984807"/>
                </a:solidFill>
                <a:latin typeface="Calibri" pitchFamily="34" charset="0"/>
              </a:endParaRPr>
            </a:p>
          </p:txBody>
        </p:sp>
        <p:sp>
          <p:nvSpPr>
            <p:cNvPr id="341089" name="Text Box 38"/>
            <p:cNvSpPr txBox="1">
              <a:spLocks noChangeArrowheads="1"/>
            </p:cNvSpPr>
            <p:nvPr/>
          </p:nvSpPr>
          <p:spPr bwMode="auto">
            <a:xfrm>
              <a:off x="2166" y="1922"/>
              <a:ext cx="1540" cy="233"/>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Text Editing &amp; Revising</a:t>
              </a:r>
            </a:p>
          </p:txBody>
        </p:sp>
      </p:grpSp>
      <p:sp>
        <p:nvSpPr>
          <p:cNvPr id="341005" name="Line 39"/>
          <p:cNvSpPr>
            <a:spLocks noChangeShapeType="1"/>
          </p:cNvSpPr>
          <p:nvPr/>
        </p:nvSpPr>
        <p:spPr bwMode="auto">
          <a:xfrm flipV="1">
            <a:off x="2743200" y="5432425"/>
            <a:ext cx="5791200" cy="14288"/>
          </a:xfrm>
          <a:prstGeom prst="line">
            <a:avLst/>
          </a:prstGeom>
          <a:noFill/>
          <a:ln w="28575">
            <a:solidFill>
              <a:schemeClr val="tx1"/>
            </a:solidFill>
            <a:round/>
            <a:headEnd/>
            <a:tailEnd/>
          </a:ln>
        </p:spPr>
        <p:txBody>
          <a:bodyPr/>
          <a:lstStyle/>
          <a:p>
            <a:endParaRPr lang="en-US">
              <a:solidFill>
                <a:srgbClr val="984807"/>
              </a:solidFill>
            </a:endParaRPr>
          </a:p>
        </p:txBody>
      </p:sp>
      <p:sp>
        <p:nvSpPr>
          <p:cNvPr id="341006" name="Line 40"/>
          <p:cNvSpPr>
            <a:spLocks noChangeShapeType="1"/>
          </p:cNvSpPr>
          <p:nvPr/>
        </p:nvSpPr>
        <p:spPr bwMode="auto">
          <a:xfrm>
            <a:off x="2689225" y="2595563"/>
            <a:ext cx="6135688" cy="7937"/>
          </a:xfrm>
          <a:prstGeom prst="line">
            <a:avLst/>
          </a:prstGeom>
          <a:noFill/>
          <a:ln w="28575">
            <a:solidFill>
              <a:schemeClr val="tx1"/>
            </a:solidFill>
            <a:round/>
            <a:headEnd/>
            <a:tailEnd/>
          </a:ln>
        </p:spPr>
        <p:txBody>
          <a:bodyPr/>
          <a:lstStyle/>
          <a:p>
            <a:endParaRPr lang="en-US">
              <a:solidFill>
                <a:srgbClr val="984807"/>
              </a:solidFill>
            </a:endParaRPr>
          </a:p>
        </p:txBody>
      </p:sp>
      <p:grpSp>
        <p:nvGrpSpPr>
          <p:cNvPr id="7" name="Group 43"/>
          <p:cNvGrpSpPr>
            <a:grpSpLocks/>
          </p:cNvGrpSpPr>
          <p:nvPr/>
        </p:nvGrpSpPr>
        <p:grpSpPr bwMode="auto">
          <a:xfrm>
            <a:off x="379413" y="990600"/>
            <a:ext cx="1230312" cy="1754188"/>
            <a:chOff x="239" y="624"/>
            <a:chExt cx="775" cy="1105"/>
          </a:xfrm>
        </p:grpSpPr>
        <p:sp>
          <p:nvSpPr>
            <p:cNvPr id="341086" name="Text Box 44"/>
            <p:cNvSpPr txBox="1">
              <a:spLocks noChangeArrowheads="1"/>
            </p:cNvSpPr>
            <p:nvPr/>
          </p:nvSpPr>
          <p:spPr bwMode="auto">
            <a:xfrm>
              <a:off x="239" y="624"/>
              <a:ext cx="775" cy="1105"/>
            </a:xfrm>
            <a:prstGeom prst="rect">
              <a:avLst/>
            </a:prstGeom>
            <a:noFill/>
            <a:ln w="9525">
              <a:noFill/>
              <a:miter lim="800000"/>
              <a:headEnd/>
              <a:tailEnd/>
            </a:ln>
          </p:spPr>
          <p:txBody>
            <a:bodyPr wrap="none">
              <a:spAutoFit/>
            </a:bodyPr>
            <a:lstStyle/>
            <a:p>
              <a:pPr algn="ctr"/>
              <a:r>
                <a:rPr lang="en-US">
                  <a:latin typeface="Times New Roman" pitchFamily="18" charset="0"/>
                </a:rPr>
                <a:t>              </a:t>
              </a:r>
            </a:p>
            <a:p>
              <a:pPr algn="ctr"/>
              <a:r>
                <a:rPr lang="en-US">
                  <a:solidFill>
                    <a:srgbClr val="CC0000"/>
                  </a:solidFill>
                  <a:latin typeface="Times New Roman" pitchFamily="18" charset="0"/>
                </a:rPr>
                <a:t>indicate </a:t>
              </a:r>
            </a:p>
            <a:p>
              <a:pPr algn="ctr"/>
              <a:r>
                <a:rPr lang="en-US">
                  <a:solidFill>
                    <a:srgbClr val="CC0000"/>
                  </a:solidFill>
                  <a:latin typeface="Times New Roman" pitchFamily="18" charset="0"/>
                </a:rPr>
                <a:t>Executive </a:t>
              </a:r>
            </a:p>
            <a:p>
              <a:pPr algn="ctr"/>
              <a:r>
                <a:rPr lang="en-US">
                  <a:solidFill>
                    <a:srgbClr val="CC0000"/>
                  </a:solidFill>
                  <a:latin typeface="Times New Roman" pitchFamily="18" charset="0"/>
                </a:rPr>
                <a:t>Function </a:t>
              </a:r>
            </a:p>
            <a:p>
              <a:pPr algn="ctr"/>
              <a:r>
                <a:rPr lang="en-US">
                  <a:solidFill>
                    <a:srgbClr val="CC0000"/>
                  </a:solidFill>
                  <a:latin typeface="Times New Roman" pitchFamily="18" charset="0"/>
                </a:rPr>
                <a:t>processing </a:t>
              </a:r>
            </a:p>
            <a:p>
              <a:pPr algn="ctr"/>
              <a:r>
                <a:rPr lang="en-US">
                  <a:solidFill>
                    <a:srgbClr val="CC0000"/>
                  </a:solidFill>
                  <a:latin typeface="Times New Roman" pitchFamily="18" charset="0"/>
                </a:rPr>
                <a:t>at work</a:t>
              </a:r>
            </a:p>
          </p:txBody>
        </p:sp>
        <p:sp>
          <p:nvSpPr>
            <p:cNvPr id="341087" name="Line 45"/>
            <p:cNvSpPr>
              <a:spLocks noChangeShapeType="1"/>
            </p:cNvSpPr>
            <p:nvPr/>
          </p:nvSpPr>
          <p:spPr bwMode="auto">
            <a:xfrm flipH="1" flipV="1">
              <a:off x="370" y="751"/>
              <a:ext cx="446" cy="0"/>
            </a:xfrm>
            <a:prstGeom prst="line">
              <a:avLst/>
            </a:prstGeom>
            <a:noFill/>
            <a:ln w="57150" cap="rnd">
              <a:solidFill>
                <a:srgbClr val="CC0000"/>
              </a:solidFill>
              <a:prstDash val="sysDot"/>
              <a:round/>
              <a:headEnd type="triangle" w="med" len="med"/>
              <a:tailEnd type="triangle" w="med" len="med"/>
            </a:ln>
          </p:spPr>
          <p:txBody>
            <a:bodyPr/>
            <a:lstStyle/>
            <a:p>
              <a:endParaRPr lang="en-US"/>
            </a:p>
          </p:txBody>
        </p:sp>
      </p:grpSp>
      <p:sp>
        <p:nvSpPr>
          <p:cNvPr id="142382" name="Text Box 46"/>
          <p:cNvSpPr txBox="1">
            <a:spLocks noChangeArrowheads="1"/>
          </p:cNvSpPr>
          <p:nvPr/>
        </p:nvSpPr>
        <p:spPr bwMode="auto">
          <a:xfrm>
            <a:off x="461963" y="4305300"/>
            <a:ext cx="1044575" cy="646113"/>
          </a:xfrm>
          <a:prstGeom prst="rect">
            <a:avLst/>
          </a:prstGeom>
          <a:solidFill>
            <a:srgbClr val="4CC05A"/>
          </a:solidFill>
          <a:ln w="9525">
            <a:noFill/>
            <a:miter lim="800000"/>
            <a:headEnd/>
            <a:tailEnd/>
          </a:ln>
        </p:spPr>
        <p:txBody>
          <a:bodyPr wrap="none">
            <a:spAutoFit/>
          </a:bodyPr>
          <a:lstStyle/>
          <a:p>
            <a:pPr algn="ctr"/>
            <a:r>
              <a:rPr lang="en-US">
                <a:solidFill>
                  <a:srgbClr val="984807"/>
                </a:solidFill>
                <a:latin typeface="Times New Roman" pitchFamily="18" charset="0"/>
              </a:rPr>
              <a:t>Working </a:t>
            </a:r>
          </a:p>
          <a:p>
            <a:pPr algn="ctr"/>
            <a:r>
              <a:rPr lang="en-US">
                <a:solidFill>
                  <a:srgbClr val="984807"/>
                </a:solidFill>
                <a:latin typeface="Times New Roman" pitchFamily="18" charset="0"/>
              </a:rPr>
              <a:t>Memory</a:t>
            </a:r>
          </a:p>
        </p:txBody>
      </p:sp>
      <p:sp>
        <p:nvSpPr>
          <p:cNvPr id="142383" name="Rectangle 47"/>
          <p:cNvSpPr>
            <a:spLocks noChangeArrowheads="1"/>
          </p:cNvSpPr>
          <p:nvPr/>
        </p:nvSpPr>
        <p:spPr bwMode="auto">
          <a:xfrm>
            <a:off x="203200" y="2887663"/>
            <a:ext cx="1538288" cy="1200329"/>
          </a:xfrm>
          <a:prstGeom prst="rect">
            <a:avLst/>
          </a:prstGeom>
          <a:solidFill>
            <a:srgbClr val="FFCC00"/>
          </a:solidFill>
          <a:ln w="9525">
            <a:noFill/>
            <a:miter lim="800000"/>
            <a:headEnd/>
            <a:tailEnd/>
          </a:ln>
        </p:spPr>
        <p:txBody>
          <a:bodyPr>
            <a:spAutoFit/>
          </a:bodyPr>
          <a:lstStyle/>
          <a:p>
            <a:pPr algn="ctr"/>
            <a:r>
              <a:rPr lang="en-US">
                <a:solidFill>
                  <a:srgbClr val="984807"/>
                </a:solidFill>
                <a:latin typeface="Times New Roman" pitchFamily="18" charset="0"/>
              </a:rPr>
              <a:t>Initial </a:t>
            </a:r>
          </a:p>
          <a:p>
            <a:pPr algn="ctr"/>
            <a:r>
              <a:rPr lang="en-US">
                <a:solidFill>
                  <a:srgbClr val="984807"/>
                </a:solidFill>
                <a:latin typeface="Times New Roman" pitchFamily="18" charset="0"/>
              </a:rPr>
              <a:t>Registration </a:t>
            </a:r>
          </a:p>
          <a:p>
            <a:pPr algn="ctr"/>
            <a:r>
              <a:rPr lang="en-US">
                <a:solidFill>
                  <a:srgbClr val="984807"/>
                </a:solidFill>
                <a:latin typeface="Times New Roman" pitchFamily="18" charset="0"/>
              </a:rPr>
              <a:t>(Immediate </a:t>
            </a:r>
          </a:p>
          <a:p>
            <a:pPr algn="ctr"/>
            <a:r>
              <a:rPr lang="en-US">
                <a:solidFill>
                  <a:srgbClr val="984807"/>
                </a:solidFill>
                <a:latin typeface="Times New Roman" pitchFamily="18" charset="0"/>
              </a:rPr>
              <a:t>Memory)</a:t>
            </a:r>
          </a:p>
        </p:txBody>
      </p:sp>
      <p:sp>
        <p:nvSpPr>
          <p:cNvPr id="142384" name="Rectangle 48"/>
          <p:cNvSpPr>
            <a:spLocks noChangeArrowheads="1"/>
          </p:cNvSpPr>
          <p:nvPr/>
        </p:nvSpPr>
        <p:spPr bwMode="auto">
          <a:xfrm>
            <a:off x="242888" y="5167313"/>
            <a:ext cx="1470025" cy="923330"/>
          </a:xfrm>
          <a:prstGeom prst="rect">
            <a:avLst/>
          </a:prstGeom>
          <a:solidFill>
            <a:srgbClr val="A1CDFD"/>
          </a:solidFill>
          <a:ln w="9525">
            <a:noFill/>
            <a:miter lim="800000"/>
            <a:headEnd/>
            <a:tailEnd/>
          </a:ln>
        </p:spPr>
        <p:txBody>
          <a:bodyPr>
            <a:spAutoFit/>
          </a:bodyPr>
          <a:lstStyle/>
          <a:p>
            <a:pPr algn="ctr"/>
            <a:r>
              <a:rPr lang="en-US">
                <a:solidFill>
                  <a:srgbClr val="984807"/>
                </a:solidFill>
                <a:latin typeface="Times New Roman" pitchFamily="18" charset="0"/>
              </a:rPr>
              <a:t>Retrieval </a:t>
            </a:r>
          </a:p>
          <a:p>
            <a:pPr algn="ctr"/>
            <a:r>
              <a:rPr lang="en-US">
                <a:solidFill>
                  <a:srgbClr val="984807"/>
                </a:solidFill>
                <a:latin typeface="Times New Roman" pitchFamily="18" charset="0"/>
              </a:rPr>
              <a:t>from Long </a:t>
            </a:r>
          </a:p>
          <a:p>
            <a:pPr algn="ctr"/>
            <a:r>
              <a:rPr lang="en-US">
                <a:solidFill>
                  <a:srgbClr val="984807"/>
                </a:solidFill>
                <a:latin typeface="Times New Roman" pitchFamily="18" charset="0"/>
              </a:rPr>
              <a:t>Term Storage</a:t>
            </a:r>
          </a:p>
        </p:txBody>
      </p:sp>
      <p:grpSp>
        <p:nvGrpSpPr>
          <p:cNvPr id="8" name="Group 130"/>
          <p:cNvGrpSpPr>
            <a:grpSpLocks/>
          </p:cNvGrpSpPr>
          <p:nvPr/>
        </p:nvGrpSpPr>
        <p:grpSpPr bwMode="auto">
          <a:xfrm>
            <a:off x="5163662" y="3746500"/>
            <a:ext cx="1502147" cy="1562100"/>
            <a:chOff x="3275" y="2408"/>
            <a:chExt cx="790" cy="842"/>
          </a:xfrm>
        </p:grpSpPr>
        <p:sp>
          <p:nvSpPr>
            <p:cNvPr id="341084" name="Text Box 50"/>
            <p:cNvSpPr txBox="1">
              <a:spLocks noChangeArrowheads="1"/>
            </p:cNvSpPr>
            <p:nvPr/>
          </p:nvSpPr>
          <p:spPr bwMode="auto">
            <a:xfrm>
              <a:off x="3305" y="2493"/>
              <a:ext cx="747" cy="647"/>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Text </a:t>
              </a:r>
            </a:p>
            <a:p>
              <a:pPr algn="ctr"/>
              <a:r>
                <a:rPr lang="en-US">
                  <a:solidFill>
                    <a:srgbClr val="984807"/>
                  </a:solidFill>
                  <a:latin typeface="Times New Roman" pitchFamily="18" charset="0"/>
                </a:rPr>
                <a:t>Transcription</a:t>
              </a:r>
            </a:p>
            <a:p>
              <a:pPr algn="ctr"/>
              <a:r>
                <a:rPr lang="en-US">
                  <a:solidFill>
                    <a:srgbClr val="984807"/>
                  </a:solidFill>
                  <a:latin typeface="Times New Roman" pitchFamily="18" charset="0"/>
                </a:rPr>
                <a:t>&amp;</a:t>
              </a:r>
            </a:p>
            <a:p>
              <a:pPr algn="ctr"/>
              <a:r>
                <a:rPr lang="en-US">
                  <a:solidFill>
                    <a:srgbClr val="984807"/>
                  </a:solidFill>
                  <a:latin typeface="Times New Roman" pitchFamily="18" charset="0"/>
                </a:rPr>
                <a:t>Spelling</a:t>
              </a:r>
            </a:p>
          </p:txBody>
        </p:sp>
        <p:sp>
          <p:nvSpPr>
            <p:cNvPr id="341085" name="Oval 51"/>
            <p:cNvSpPr>
              <a:spLocks noChangeArrowheads="1"/>
            </p:cNvSpPr>
            <p:nvPr/>
          </p:nvSpPr>
          <p:spPr bwMode="auto">
            <a:xfrm>
              <a:off x="3275" y="2408"/>
              <a:ext cx="790" cy="842"/>
            </a:xfrm>
            <a:prstGeom prst="ellipse">
              <a:avLst/>
            </a:prstGeom>
            <a:noFill/>
            <a:ln w="38100">
              <a:solidFill>
                <a:schemeClr val="tx1"/>
              </a:solidFill>
              <a:round/>
              <a:headEnd/>
              <a:tailEnd/>
            </a:ln>
          </p:spPr>
          <p:txBody>
            <a:bodyPr wrap="none" anchor="ctr"/>
            <a:lstStyle/>
            <a:p>
              <a:endParaRPr lang="en-US">
                <a:solidFill>
                  <a:srgbClr val="984807"/>
                </a:solidFill>
                <a:latin typeface="Calibri" pitchFamily="34" charset="0"/>
              </a:endParaRPr>
            </a:p>
          </p:txBody>
        </p:sp>
      </p:grpSp>
      <p:grpSp>
        <p:nvGrpSpPr>
          <p:cNvPr id="9" name="Group 110"/>
          <p:cNvGrpSpPr>
            <a:grpSpLocks/>
          </p:cNvGrpSpPr>
          <p:nvPr/>
        </p:nvGrpSpPr>
        <p:grpSpPr bwMode="auto">
          <a:xfrm>
            <a:off x="7140575" y="3005138"/>
            <a:ext cx="1731963" cy="2089150"/>
            <a:chOff x="4498" y="1938"/>
            <a:chExt cx="1091" cy="1316"/>
          </a:xfrm>
        </p:grpSpPr>
        <p:sp>
          <p:nvSpPr>
            <p:cNvPr id="341082" name="Text Box 53"/>
            <p:cNvSpPr txBox="1">
              <a:spLocks noChangeArrowheads="1"/>
            </p:cNvSpPr>
            <p:nvPr/>
          </p:nvSpPr>
          <p:spPr bwMode="auto">
            <a:xfrm>
              <a:off x="4605" y="2189"/>
              <a:ext cx="884" cy="582"/>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Text</a:t>
              </a:r>
            </a:p>
            <a:p>
              <a:pPr algn="ctr"/>
              <a:r>
                <a:rPr lang="en-US">
                  <a:solidFill>
                    <a:srgbClr val="984807"/>
                  </a:solidFill>
                  <a:latin typeface="Times New Roman" pitchFamily="18" charset="0"/>
                </a:rPr>
                <a:t>Production</a:t>
              </a:r>
            </a:p>
            <a:p>
              <a:pPr algn="ctr"/>
              <a:r>
                <a:rPr lang="en-US">
                  <a:solidFill>
                    <a:srgbClr val="984807"/>
                  </a:solidFill>
                  <a:latin typeface="Times New Roman" pitchFamily="18" charset="0"/>
                </a:rPr>
                <a:t>Automaticity</a:t>
              </a:r>
            </a:p>
          </p:txBody>
        </p:sp>
        <p:sp>
          <p:nvSpPr>
            <p:cNvPr id="341083" name="Oval 55"/>
            <p:cNvSpPr>
              <a:spLocks noChangeArrowheads="1"/>
            </p:cNvSpPr>
            <p:nvPr/>
          </p:nvSpPr>
          <p:spPr bwMode="auto">
            <a:xfrm>
              <a:off x="4498" y="1938"/>
              <a:ext cx="1091" cy="1316"/>
            </a:xfrm>
            <a:prstGeom prst="ellipse">
              <a:avLst/>
            </a:prstGeom>
            <a:noFill/>
            <a:ln w="38100">
              <a:solidFill>
                <a:schemeClr val="tx1"/>
              </a:solidFill>
              <a:round/>
              <a:headEnd/>
              <a:tailEnd/>
            </a:ln>
          </p:spPr>
          <p:txBody>
            <a:bodyPr wrap="none" anchor="ctr"/>
            <a:lstStyle/>
            <a:p>
              <a:endParaRPr lang="en-US">
                <a:solidFill>
                  <a:srgbClr val="984807"/>
                </a:solidFill>
                <a:latin typeface="Calibri" pitchFamily="34" charset="0"/>
              </a:endParaRPr>
            </a:p>
          </p:txBody>
        </p:sp>
      </p:grpSp>
      <p:grpSp>
        <p:nvGrpSpPr>
          <p:cNvPr id="10" name="Group 91"/>
          <p:cNvGrpSpPr>
            <a:grpSpLocks/>
          </p:cNvGrpSpPr>
          <p:nvPr/>
        </p:nvGrpSpPr>
        <p:grpSpPr bwMode="auto">
          <a:xfrm>
            <a:off x="2981325" y="1116013"/>
            <a:ext cx="2206625" cy="601662"/>
            <a:chOff x="1894" y="756"/>
            <a:chExt cx="1390" cy="379"/>
          </a:xfrm>
        </p:grpSpPr>
        <p:sp>
          <p:nvSpPr>
            <p:cNvPr id="341080" name="Text Box 92"/>
            <p:cNvSpPr txBox="1">
              <a:spLocks noChangeArrowheads="1"/>
            </p:cNvSpPr>
            <p:nvPr/>
          </p:nvSpPr>
          <p:spPr bwMode="auto">
            <a:xfrm>
              <a:off x="1984" y="756"/>
              <a:ext cx="1220" cy="368"/>
            </a:xfrm>
            <a:prstGeom prst="rect">
              <a:avLst/>
            </a:prstGeom>
            <a:noFill/>
            <a:ln w="9525">
              <a:noFill/>
              <a:miter lim="800000"/>
              <a:headEnd/>
              <a:tailEnd/>
            </a:ln>
          </p:spPr>
          <p:txBody>
            <a:bodyPr>
              <a:spAutoFit/>
            </a:bodyPr>
            <a:lstStyle/>
            <a:p>
              <a:pPr algn="ctr"/>
              <a:r>
                <a:rPr lang="en-US" sz="1600">
                  <a:solidFill>
                    <a:srgbClr val="984807"/>
                  </a:solidFill>
                  <a:latin typeface="Times New Roman" pitchFamily="18" charset="0"/>
                </a:rPr>
                <a:t>General &amp; Specific </a:t>
              </a:r>
            </a:p>
            <a:p>
              <a:pPr algn="ctr"/>
              <a:r>
                <a:rPr lang="en-US" sz="1600">
                  <a:solidFill>
                    <a:srgbClr val="984807"/>
                  </a:solidFill>
                  <a:latin typeface="Times New Roman" pitchFamily="18" charset="0"/>
                </a:rPr>
                <a:t>Knowledge Lexicons</a:t>
              </a:r>
            </a:p>
          </p:txBody>
        </p:sp>
        <p:sp>
          <p:nvSpPr>
            <p:cNvPr id="341081" name="AutoShape 93"/>
            <p:cNvSpPr>
              <a:spLocks noChangeArrowheads="1"/>
            </p:cNvSpPr>
            <p:nvPr/>
          </p:nvSpPr>
          <p:spPr bwMode="auto">
            <a:xfrm>
              <a:off x="1894" y="759"/>
              <a:ext cx="1390" cy="376"/>
            </a:xfrm>
            <a:prstGeom prst="plus">
              <a:avLst>
                <a:gd name="adj" fmla="val 25000"/>
              </a:avLst>
            </a:prstGeom>
            <a:noFill/>
            <a:ln w="38100">
              <a:solidFill>
                <a:schemeClr val="tx1"/>
              </a:solidFill>
              <a:miter lim="800000"/>
              <a:headEnd/>
              <a:tailEnd/>
            </a:ln>
          </p:spPr>
          <p:txBody>
            <a:bodyPr wrap="none" anchor="ctr"/>
            <a:lstStyle/>
            <a:p>
              <a:endParaRPr lang="en-US">
                <a:solidFill>
                  <a:srgbClr val="984807"/>
                </a:solidFill>
                <a:latin typeface="Calibri" pitchFamily="34" charset="0"/>
              </a:endParaRPr>
            </a:p>
          </p:txBody>
        </p:sp>
      </p:grpSp>
      <p:grpSp>
        <p:nvGrpSpPr>
          <p:cNvPr id="11" name="Group 94"/>
          <p:cNvGrpSpPr>
            <a:grpSpLocks/>
          </p:cNvGrpSpPr>
          <p:nvPr/>
        </p:nvGrpSpPr>
        <p:grpSpPr bwMode="auto">
          <a:xfrm>
            <a:off x="5854700" y="1141413"/>
            <a:ext cx="2670175" cy="600075"/>
            <a:chOff x="3634" y="764"/>
            <a:chExt cx="1682" cy="378"/>
          </a:xfrm>
        </p:grpSpPr>
        <p:sp>
          <p:nvSpPr>
            <p:cNvPr id="341078" name="Text Box 95"/>
            <p:cNvSpPr txBox="1">
              <a:spLocks noChangeArrowheads="1"/>
            </p:cNvSpPr>
            <p:nvPr/>
          </p:nvSpPr>
          <p:spPr bwMode="auto">
            <a:xfrm>
              <a:off x="3711" y="764"/>
              <a:ext cx="1536" cy="368"/>
            </a:xfrm>
            <a:prstGeom prst="rect">
              <a:avLst/>
            </a:prstGeom>
            <a:noFill/>
            <a:ln w="9525">
              <a:noFill/>
              <a:miter lim="800000"/>
              <a:headEnd/>
              <a:tailEnd/>
            </a:ln>
          </p:spPr>
          <p:txBody>
            <a:bodyPr>
              <a:spAutoFit/>
            </a:bodyPr>
            <a:lstStyle/>
            <a:p>
              <a:pPr algn="ctr"/>
              <a:r>
                <a:rPr lang="en-US" sz="1600">
                  <a:solidFill>
                    <a:srgbClr val="984807"/>
                  </a:solidFill>
                  <a:latin typeface="Times New Roman" pitchFamily="18" charset="0"/>
                </a:rPr>
                <a:t>Semantic Lexicon</a:t>
              </a:r>
            </a:p>
            <a:p>
              <a:pPr algn="ctr"/>
              <a:r>
                <a:rPr lang="en-US" sz="1600">
                  <a:solidFill>
                    <a:srgbClr val="984807"/>
                  </a:solidFill>
                  <a:latin typeface="Times New Roman" pitchFamily="18" charset="0"/>
                </a:rPr>
                <a:t>Word &amp; Phrase Knowledge</a:t>
              </a:r>
            </a:p>
          </p:txBody>
        </p:sp>
        <p:sp>
          <p:nvSpPr>
            <p:cNvPr id="341079" name="AutoShape 96"/>
            <p:cNvSpPr>
              <a:spLocks noChangeArrowheads="1"/>
            </p:cNvSpPr>
            <p:nvPr/>
          </p:nvSpPr>
          <p:spPr bwMode="auto">
            <a:xfrm>
              <a:off x="3634" y="766"/>
              <a:ext cx="1682" cy="376"/>
            </a:xfrm>
            <a:prstGeom prst="plus">
              <a:avLst>
                <a:gd name="adj" fmla="val 25000"/>
              </a:avLst>
            </a:prstGeom>
            <a:noFill/>
            <a:ln w="38100">
              <a:solidFill>
                <a:srgbClr val="000000"/>
              </a:solidFill>
              <a:miter lim="800000"/>
              <a:headEnd/>
              <a:tailEnd/>
            </a:ln>
          </p:spPr>
          <p:txBody>
            <a:bodyPr wrap="none" anchor="ctr"/>
            <a:lstStyle/>
            <a:p>
              <a:endParaRPr lang="en-US">
                <a:solidFill>
                  <a:srgbClr val="984807"/>
                </a:solidFill>
                <a:latin typeface="Calibri" pitchFamily="34" charset="0"/>
              </a:endParaRPr>
            </a:p>
          </p:txBody>
        </p:sp>
      </p:grpSp>
      <p:grpSp>
        <p:nvGrpSpPr>
          <p:cNvPr id="12" name="Group 128"/>
          <p:cNvGrpSpPr>
            <a:grpSpLocks/>
          </p:cNvGrpSpPr>
          <p:nvPr/>
        </p:nvGrpSpPr>
        <p:grpSpPr bwMode="auto">
          <a:xfrm>
            <a:off x="3017838" y="5567363"/>
            <a:ext cx="5849937" cy="1095375"/>
            <a:chOff x="1901" y="3507"/>
            <a:chExt cx="3685" cy="690"/>
          </a:xfrm>
        </p:grpSpPr>
        <p:grpSp>
          <p:nvGrpSpPr>
            <p:cNvPr id="13" name="Group 98"/>
            <p:cNvGrpSpPr>
              <a:grpSpLocks/>
            </p:cNvGrpSpPr>
            <p:nvPr/>
          </p:nvGrpSpPr>
          <p:grpSpPr bwMode="auto">
            <a:xfrm>
              <a:off x="1928" y="3923"/>
              <a:ext cx="1592" cy="274"/>
              <a:chOff x="2707" y="3868"/>
              <a:chExt cx="1592" cy="274"/>
            </a:xfrm>
          </p:grpSpPr>
          <p:sp>
            <p:nvSpPr>
              <p:cNvPr id="341076" name="Text Box 99"/>
              <p:cNvSpPr txBox="1">
                <a:spLocks noChangeArrowheads="1"/>
              </p:cNvSpPr>
              <p:nvPr/>
            </p:nvSpPr>
            <p:spPr bwMode="auto">
              <a:xfrm>
                <a:off x="2728" y="3888"/>
                <a:ext cx="1558" cy="233"/>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Orthographic Processing</a:t>
                </a:r>
              </a:p>
            </p:txBody>
          </p:sp>
          <p:sp>
            <p:nvSpPr>
              <p:cNvPr id="341077" name="Oval 100"/>
              <p:cNvSpPr>
                <a:spLocks noChangeArrowheads="1"/>
              </p:cNvSpPr>
              <p:nvPr/>
            </p:nvSpPr>
            <p:spPr bwMode="auto">
              <a:xfrm>
                <a:off x="2707" y="3868"/>
                <a:ext cx="1592" cy="274"/>
              </a:xfrm>
              <a:prstGeom prst="ellipse">
                <a:avLst/>
              </a:prstGeom>
              <a:noFill/>
              <a:ln w="38100">
                <a:solidFill>
                  <a:schemeClr val="tx1"/>
                </a:solidFill>
                <a:prstDash val="dash"/>
                <a:miter lim="800000"/>
                <a:headEnd/>
                <a:tailEnd/>
              </a:ln>
            </p:spPr>
            <p:txBody>
              <a:bodyPr wrap="none" anchor="ctr"/>
              <a:lstStyle/>
              <a:p>
                <a:endParaRPr lang="en-US">
                  <a:solidFill>
                    <a:srgbClr val="984807"/>
                  </a:solidFill>
                  <a:latin typeface="Calibri" pitchFamily="34" charset="0"/>
                </a:endParaRPr>
              </a:p>
            </p:txBody>
          </p:sp>
        </p:grpSp>
        <p:grpSp>
          <p:nvGrpSpPr>
            <p:cNvPr id="14" name="Group 101"/>
            <p:cNvGrpSpPr>
              <a:grpSpLocks/>
            </p:cNvGrpSpPr>
            <p:nvPr/>
          </p:nvGrpSpPr>
          <p:grpSpPr bwMode="auto">
            <a:xfrm>
              <a:off x="3919" y="3559"/>
              <a:ext cx="1608" cy="274"/>
              <a:chOff x="3919" y="3616"/>
              <a:chExt cx="1608" cy="274"/>
            </a:xfrm>
          </p:grpSpPr>
          <p:sp>
            <p:nvSpPr>
              <p:cNvPr id="341074" name="Text Box 102"/>
              <p:cNvSpPr txBox="1">
                <a:spLocks noChangeArrowheads="1"/>
              </p:cNvSpPr>
              <p:nvPr/>
            </p:nvSpPr>
            <p:spPr bwMode="auto">
              <a:xfrm>
                <a:off x="3944" y="3626"/>
                <a:ext cx="1583" cy="233"/>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GraphoMotor Processing</a:t>
                </a:r>
              </a:p>
            </p:txBody>
          </p:sp>
          <p:sp>
            <p:nvSpPr>
              <p:cNvPr id="341075" name="Oval 103"/>
              <p:cNvSpPr>
                <a:spLocks noChangeArrowheads="1"/>
              </p:cNvSpPr>
              <p:nvPr/>
            </p:nvSpPr>
            <p:spPr bwMode="auto">
              <a:xfrm>
                <a:off x="3919" y="3616"/>
                <a:ext cx="1592" cy="274"/>
              </a:xfrm>
              <a:prstGeom prst="ellipse">
                <a:avLst/>
              </a:prstGeom>
              <a:noFill/>
              <a:ln w="38100">
                <a:solidFill>
                  <a:schemeClr val="tx1"/>
                </a:solidFill>
                <a:prstDash val="dash"/>
                <a:miter lim="800000"/>
                <a:headEnd/>
                <a:tailEnd/>
              </a:ln>
            </p:spPr>
            <p:txBody>
              <a:bodyPr wrap="none" anchor="ctr"/>
              <a:lstStyle/>
              <a:p>
                <a:endParaRPr lang="en-US">
                  <a:solidFill>
                    <a:srgbClr val="984807"/>
                  </a:solidFill>
                  <a:latin typeface="Calibri" pitchFamily="34" charset="0"/>
                </a:endParaRPr>
              </a:p>
            </p:txBody>
          </p:sp>
        </p:grpSp>
        <p:grpSp>
          <p:nvGrpSpPr>
            <p:cNvPr id="15" name="Group 104"/>
            <p:cNvGrpSpPr>
              <a:grpSpLocks/>
            </p:cNvGrpSpPr>
            <p:nvPr/>
          </p:nvGrpSpPr>
          <p:grpSpPr bwMode="auto">
            <a:xfrm>
              <a:off x="3758" y="3922"/>
              <a:ext cx="1828" cy="275"/>
              <a:chOff x="1541" y="3562"/>
              <a:chExt cx="1828" cy="275"/>
            </a:xfrm>
          </p:grpSpPr>
          <p:sp>
            <p:nvSpPr>
              <p:cNvPr id="341072" name="Text Box 105"/>
              <p:cNvSpPr txBox="1">
                <a:spLocks noChangeArrowheads="1"/>
              </p:cNvSpPr>
              <p:nvPr/>
            </p:nvSpPr>
            <p:spPr bwMode="auto">
              <a:xfrm>
                <a:off x="1554" y="3582"/>
                <a:ext cx="1815" cy="233"/>
              </a:xfrm>
              <a:prstGeom prst="rect">
                <a:avLst/>
              </a:prstGeom>
              <a:noFill/>
              <a:ln w="9525">
                <a:noFill/>
                <a:miter lim="800000"/>
                <a:headEnd/>
                <a:tailEnd/>
              </a:ln>
            </p:spPr>
            <p:txBody>
              <a:bodyPr>
                <a:spAutoFit/>
              </a:bodyPr>
              <a:lstStyle/>
              <a:p>
                <a:pPr algn="ctr"/>
                <a:r>
                  <a:rPr lang="en-US">
                    <a:solidFill>
                      <a:srgbClr val="984807"/>
                    </a:solidFill>
                    <a:latin typeface="Times New Roman" pitchFamily="18" charset="0"/>
                  </a:rPr>
                  <a:t>Phonological Processing</a:t>
                </a:r>
              </a:p>
            </p:txBody>
          </p:sp>
          <p:sp>
            <p:nvSpPr>
              <p:cNvPr id="341073" name="Oval 106"/>
              <p:cNvSpPr>
                <a:spLocks noChangeArrowheads="1"/>
              </p:cNvSpPr>
              <p:nvPr/>
            </p:nvSpPr>
            <p:spPr bwMode="auto">
              <a:xfrm>
                <a:off x="1541" y="3562"/>
                <a:ext cx="1794" cy="275"/>
              </a:xfrm>
              <a:prstGeom prst="ellipse">
                <a:avLst/>
              </a:prstGeom>
              <a:noFill/>
              <a:ln w="38100">
                <a:solidFill>
                  <a:schemeClr val="tx1"/>
                </a:solidFill>
                <a:prstDash val="dash"/>
                <a:miter lim="800000"/>
                <a:headEnd/>
                <a:tailEnd/>
              </a:ln>
            </p:spPr>
            <p:txBody>
              <a:bodyPr wrap="none" anchor="ctr"/>
              <a:lstStyle/>
              <a:p>
                <a:endParaRPr lang="en-US">
                  <a:solidFill>
                    <a:srgbClr val="984807"/>
                  </a:solidFill>
                  <a:latin typeface="Calibri" pitchFamily="34" charset="0"/>
                </a:endParaRPr>
              </a:p>
            </p:txBody>
          </p:sp>
        </p:grpSp>
        <p:grpSp>
          <p:nvGrpSpPr>
            <p:cNvPr id="16" name="Group 112"/>
            <p:cNvGrpSpPr>
              <a:grpSpLocks/>
            </p:cNvGrpSpPr>
            <p:nvPr/>
          </p:nvGrpSpPr>
          <p:grpSpPr bwMode="auto">
            <a:xfrm>
              <a:off x="1901" y="3507"/>
              <a:ext cx="1592" cy="274"/>
              <a:chOff x="2707" y="3868"/>
              <a:chExt cx="1592" cy="274"/>
            </a:xfrm>
          </p:grpSpPr>
          <p:sp>
            <p:nvSpPr>
              <p:cNvPr id="341070" name="Text Box 113"/>
              <p:cNvSpPr txBox="1">
                <a:spLocks noChangeArrowheads="1"/>
              </p:cNvSpPr>
              <p:nvPr/>
            </p:nvSpPr>
            <p:spPr bwMode="auto">
              <a:xfrm>
                <a:off x="2752" y="3888"/>
                <a:ext cx="1501" cy="233"/>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Visuospatial Processing</a:t>
                </a:r>
              </a:p>
            </p:txBody>
          </p:sp>
          <p:sp>
            <p:nvSpPr>
              <p:cNvPr id="341071" name="Oval 114"/>
              <p:cNvSpPr>
                <a:spLocks noChangeArrowheads="1"/>
              </p:cNvSpPr>
              <p:nvPr/>
            </p:nvSpPr>
            <p:spPr bwMode="auto">
              <a:xfrm>
                <a:off x="2707" y="3868"/>
                <a:ext cx="1592" cy="274"/>
              </a:xfrm>
              <a:prstGeom prst="ellipse">
                <a:avLst/>
              </a:prstGeom>
              <a:noFill/>
              <a:ln w="38100">
                <a:solidFill>
                  <a:schemeClr val="tx1"/>
                </a:solidFill>
                <a:prstDash val="dash"/>
                <a:miter lim="800000"/>
                <a:headEnd/>
                <a:tailEnd/>
              </a:ln>
            </p:spPr>
            <p:txBody>
              <a:bodyPr wrap="none" anchor="ctr"/>
              <a:lstStyle/>
              <a:p>
                <a:endParaRPr lang="en-US">
                  <a:solidFill>
                    <a:srgbClr val="984807"/>
                  </a:solidFill>
                  <a:latin typeface="Calibri" pitchFamily="34" charset="0"/>
                </a:endParaRPr>
              </a:p>
            </p:txBody>
          </p:sp>
        </p:grpSp>
      </p:grpSp>
      <p:grpSp>
        <p:nvGrpSpPr>
          <p:cNvPr id="17" name="Group 122"/>
          <p:cNvGrpSpPr>
            <a:grpSpLocks/>
          </p:cNvGrpSpPr>
          <p:nvPr/>
        </p:nvGrpSpPr>
        <p:grpSpPr bwMode="auto">
          <a:xfrm>
            <a:off x="4017963" y="2098675"/>
            <a:ext cx="1665287" cy="369888"/>
            <a:chOff x="2609" y="1322"/>
            <a:chExt cx="1049" cy="233"/>
          </a:xfrm>
        </p:grpSpPr>
        <p:sp>
          <p:nvSpPr>
            <p:cNvPr id="341064" name="Text Box 117"/>
            <p:cNvSpPr txBox="1">
              <a:spLocks noChangeArrowheads="1"/>
            </p:cNvSpPr>
            <p:nvPr/>
          </p:nvSpPr>
          <p:spPr bwMode="auto">
            <a:xfrm>
              <a:off x="2609" y="1322"/>
              <a:ext cx="1049" cy="233"/>
            </a:xfrm>
            <a:prstGeom prst="rect">
              <a:avLst/>
            </a:prstGeom>
            <a:noFill/>
            <a:ln w="9525">
              <a:noFill/>
              <a:miter lim="800000"/>
              <a:headEnd/>
              <a:tailEnd/>
            </a:ln>
          </p:spPr>
          <p:txBody>
            <a:bodyPr wrap="none">
              <a:spAutoFit/>
            </a:bodyPr>
            <a:lstStyle/>
            <a:p>
              <a:pPr algn="ctr"/>
              <a:r>
                <a:rPr lang="en-US">
                  <a:solidFill>
                    <a:srgbClr val="984807"/>
                  </a:solidFill>
                  <a:latin typeface="Times New Roman" pitchFamily="18" charset="0"/>
                </a:rPr>
                <a:t>Idea Generation</a:t>
              </a:r>
            </a:p>
          </p:txBody>
        </p:sp>
        <p:sp>
          <p:nvSpPr>
            <p:cNvPr id="341065" name="Rectangle 118"/>
            <p:cNvSpPr>
              <a:spLocks noChangeArrowheads="1"/>
            </p:cNvSpPr>
            <p:nvPr/>
          </p:nvSpPr>
          <p:spPr bwMode="auto">
            <a:xfrm>
              <a:off x="2638" y="1336"/>
              <a:ext cx="984" cy="217"/>
            </a:xfrm>
            <a:prstGeom prst="rect">
              <a:avLst/>
            </a:prstGeom>
            <a:noFill/>
            <a:ln w="38100">
              <a:solidFill>
                <a:schemeClr val="tx1"/>
              </a:solidFill>
              <a:miter lim="800000"/>
              <a:headEnd/>
              <a:tailEnd/>
            </a:ln>
          </p:spPr>
          <p:txBody>
            <a:bodyPr wrap="none" anchor="ctr"/>
            <a:lstStyle/>
            <a:p>
              <a:endParaRPr lang="en-US">
                <a:solidFill>
                  <a:srgbClr val="984807"/>
                </a:solidFill>
                <a:latin typeface="Calibri" pitchFamily="34" charset="0"/>
              </a:endParaRPr>
            </a:p>
          </p:txBody>
        </p:sp>
      </p:grpSp>
      <p:grpSp>
        <p:nvGrpSpPr>
          <p:cNvPr id="18" name="Group 136"/>
          <p:cNvGrpSpPr>
            <a:grpSpLocks/>
          </p:cNvGrpSpPr>
          <p:nvPr/>
        </p:nvGrpSpPr>
        <p:grpSpPr bwMode="auto">
          <a:xfrm>
            <a:off x="1941513" y="2940050"/>
            <a:ext cx="5278437" cy="2338388"/>
            <a:chOff x="1223" y="1852"/>
            <a:chExt cx="3325" cy="1473"/>
          </a:xfrm>
        </p:grpSpPr>
        <p:grpSp>
          <p:nvGrpSpPr>
            <p:cNvPr id="19" name="Group 135"/>
            <p:cNvGrpSpPr>
              <a:grpSpLocks/>
            </p:cNvGrpSpPr>
            <p:nvPr/>
          </p:nvGrpSpPr>
          <p:grpSpPr bwMode="auto">
            <a:xfrm>
              <a:off x="4112" y="1852"/>
              <a:ext cx="436" cy="1473"/>
              <a:chOff x="4106" y="1852"/>
              <a:chExt cx="436" cy="1473"/>
            </a:xfrm>
          </p:grpSpPr>
          <p:sp>
            <p:nvSpPr>
              <p:cNvPr id="341060" name="Line 57"/>
              <p:cNvSpPr>
                <a:spLocks noChangeShapeType="1"/>
              </p:cNvSpPr>
              <p:nvPr/>
            </p:nvSpPr>
            <p:spPr bwMode="auto">
              <a:xfrm flipH="1">
                <a:off x="4106" y="3325"/>
                <a:ext cx="247" cy="0"/>
              </a:xfrm>
              <a:prstGeom prst="line">
                <a:avLst/>
              </a:prstGeom>
              <a:noFill/>
              <a:ln w="38100" cap="rnd">
                <a:solidFill>
                  <a:srgbClr val="F72534"/>
                </a:solidFill>
                <a:prstDash val="sysDot"/>
                <a:round/>
                <a:headEnd/>
                <a:tailEnd type="triangle" w="med" len="med"/>
              </a:ln>
            </p:spPr>
            <p:txBody>
              <a:bodyPr/>
              <a:lstStyle/>
              <a:p>
                <a:endParaRPr lang="en-US">
                  <a:solidFill>
                    <a:srgbClr val="984807"/>
                  </a:solidFill>
                </a:endParaRPr>
              </a:p>
            </p:txBody>
          </p:sp>
          <p:sp>
            <p:nvSpPr>
              <p:cNvPr id="341061" name="Line 58"/>
              <p:cNvSpPr>
                <a:spLocks noChangeShapeType="1"/>
              </p:cNvSpPr>
              <p:nvPr/>
            </p:nvSpPr>
            <p:spPr bwMode="auto">
              <a:xfrm flipH="1">
                <a:off x="4106" y="1852"/>
                <a:ext cx="247" cy="0"/>
              </a:xfrm>
              <a:prstGeom prst="line">
                <a:avLst/>
              </a:prstGeom>
              <a:noFill/>
              <a:ln w="38100" cap="rnd">
                <a:solidFill>
                  <a:srgbClr val="F72534"/>
                </a:solidFill>
                <a:prstDash val="sysDot"/>
                <a:round/>
                <a:headEnd/>
                <a:tailEnd type="triangle" w="med" len="med"/>
              </a:ln>
            </p:spPr>
            <p:txBody>
              <a:bodyPr/>
              <a:lstStyle/>
              <a:p>
                <a:endParaRPr lang="en-US">
                  <a:solidFill>
                    <a:srgbClr val="984807"/>
                  </a:solidFill>
                </a:endParaRPr>
              </a:p>
            </p:txBody>
          </p:sp>
          <p:sp>
            <p:nvSpPr>
              <p:cNvPr id="341062" name="Line 59"/>
              <p:cNvSpPr>
                <a:spLocks noChangeShapeType="1"/>
              </p:cNvSpPr>
              <p:nvPr/>
            </p:nvSpPr>
            <p:spPr bwMode="auto">
              <a:xfrm>
                <a:off x="4355" y="2542"/>
                <a:ext cx="187" cy="6"/>
              </a:xfrm>
              <a:prstGeom prst="line">
                <a:avLst/>
              </a:prstGeom>
              <a:noFill/>
              <a:ln w="57150" cap="rnd">
                <a:solidFill>
                  <a:srgbClr val="F72534"/>
                </a:solidFill>
                <a:prstDash val="sysDot"/>
                <a:round/>
                <a:headEnd/>
                <a:tailEnd/>
              </a:ln>
            </p:spPr>
            <p:txBody>
              <a:bodyPr/>
              <a:lstStyle/>
              <a:p>
                <a:endParaRPr lang="en-US">
                  <a:solidFill>
                    <a:srgbClr val="984807"/>
                  </a:solidFill>
                </a:endParaRPr>
              </a:p>
            </p:txBody>
          </p:sp>
          <p:sp>
            <p:nvSpPr>
              <p:cNvPr id="341063" name="Line 70"/>
              <p:cNvSpPr>
                <a:spLocks noChangeShapeType="1"/>
              </p:cNvSpPr>
              <p:nvPr/>
            </p:nvSpPr>
            <p:spPr bwMode="auto">
              <a:xfrm flipV="1">
                <a:off x="4341" y="1852"/>
                <a:ext cx="0" cy="1473"/>
              </a:xfrm>
              <a:prstGeom prst="line">
                <a:avLst/>
              </a:prstGeom>
              <a:noFill/>
              <a:ln w="38100" cap="rnd">
                <a:solidFill>
                  <a:srgbClr val="F72534"/>
                </a:solidFill>
                <a:prstDash val="sysDot"/>
                <a:round/>
                <a:headEnd/>
                <a:tailEnd/>
              </a:ln>
            </p:spPr>
            <p:txBody>
              <a:bodyPr/>
              <a:lstStyle/>
              <a:p>
                <a:endParaRPr lang="en-US">
                  <a:solidFill>
                    <a:srgbClr val="984807"/>
                  </a:solidFill>
                </a:endParaRPr>
              </a:p>
            </p:txBody>
          </p:sp>
        </p:grpSp>
        <p:sp>
          <p:nvSpPr>
            <p:cNvPr id="341054" name="Line 71"/>
            <p:cNvSpPr>
              <a:spLocks noChangeShapeType="1"/>
            </p:cNvSpPr>
            <p:nvPr/>
          </p:nvSpPr>
          <p:spPr bwMode="auto">
            <a:xfrm flipV="1">
              <a:off x="2713" y="2196"/>
              <a:ext cx="184" cy="260"/>
            </a:xfrm>
            <a:prstGeom prst="line">
              <a:avLst/>
            </a:prstGeom>
            <a:noFill/>
            <a:ln w="3810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55" name="Line 72"/>
            <p:cNvSpPr>
              <a:spLocks noChangeShapeType="1"/>
            </p:cNvSpPr>
            <p:nvPr/>
          </p:nvSpPr>
          <p:spPr bwMode="auto">
            <a:xfrm flipH="1" flipV="1">
              <a:off x="3222" y="2186"/>
              <a:ext cx="147" cy="280"/>
            </a:xfrm>
            <a:prstGeom prst="line">
              <a:avLst/>
            </a:prstGeom>
            <a:noFill/>
            <a:ln w="3810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56" name="Line 73"/>
            <p:cNvSpPr>
              <a:spLocks noChangeShapeType="1"/>
            </p:cNvSpPr>
            <p:nvPr/>
          </p:nvSpPr>
          <p:spPr bwMode="auto">
            <a:xfrm>
              <a:off x="2802" y="2794"/>
              <a:ext cx="455" cy="0"/>
            </a:xfrm>
            <a:prstGeom prst="line">
              <a:avLst/>
            </a:prstGeom>
            <a:noFill/>
            <a:ln w="3810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57" name="Line 84"/>
            <p:cNvSpPr>
              <a:spLocks noChangeShapeType="1"/>
            </p:cNvSpPr>
            <p:nvPr/>
          </p:nvSpPr>
          <p:spPr bwMode="auto">
            <a:xfrm flipV="1">
              <a:off x="1223" y="2175"/>
              <a:ext cx="681" cy="1"/>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1058" name="Line 85"/>
            <p:cNvSpPr>
              <a:spLocks noChangeShapeType="1"/>
            </p:cNvSpPr>
            <p:nvPr/>
          </p:nvSpPr>
          <p:spPr bwMode="auto">
            <a:xfrm>
              <a:off x="1338" y="2276"/>
              <a:ext cx="470"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1059" name="Line 86"/>
            <p:cNvSpPr>
              <a:spLocks noChangeShapeType="1"/>
            </p:cNvSpPr>
            <p:nvPr/>
          </p:nvSpPr>
          <p:spPr bwMode="auto">
            <a:xfrm>
              <a:off x="1476" y="2431"/>
              <a:ext cx="173"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grpSp>
      <p:grpSp>
        <p:nvGrpSpPr>
          <p:cNvPr id="20" name="Group 133"/>
          <p:cNvGrpSpPr>
            <a:grpSpLocks/>
          </p:cNvGrpSpPr>
          <p:nvPr/>
        </p:nvGrpSpPr>
        <p:grpSpPr bwMode="auto">
          <a:xfrm>
            <a:off x="3067050" y="1414463"/>
            <a:ext cx="5507038" cy="1028700"/>
            <a:chOff x="1932" y="891"/>
            <a:chExt cx="3469" cy="648"/>
          </a:xfrm>
        </p:grpSpPr>
        <p:sp>
          <p:nvSpPr>
            <p:cNvPr id="341041" name="Line 61"/>
            <p:cNvSpPr>
              <a:spLocks noChangeShapeType="1"/>
            </p:cNvSpPr>
            <p:nvPr/>
          </p:nvSpPr>
          <p:spPr bwMode="auto">
            <a:xfrm rot="-2138894" flipH="1" flipV="1">
              <a:off x="4625" y="1355"/>
              <a:ext cx="249" cy="180"/>
            </a:xfrm>
            <a:prstGeom prst="line">
              <a:avLst/>
            </a:prstGeom>
            <a:noFill/>
            <a:ln w="57150">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2" name="Line 62"/>
            <p:cNvSpPr>
              <a:spLocks noChangeShapeType="1"/>
            </p:cNvSpPr>
            <p:nvPr/>
          </p:nvSpPr>
          <p:spPr bwMode="auto">
            <a:xfrm rot="-2138894" flipH="1" flipV="1">
              <a:off x="2259" y="1352"/>
              <a:ext cx="249"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3" name="Line 63"/>
            <p:cNvSpPr>
              <a:spLocks noChangeShapeType="1"/>
            </p:cNvSpPr>
            <p:nvPr/>
          </p:nvSpPr>
          <p:spPr bwMode="auto">
            <a:xfrm>
              <a:off x="3324" y="891"/>
              <a:ext cx="302" cy="0"/>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4" name="Line 64"/>
            <p:cNvSpPr>
              <a:spLocks noChangeShapeType="1"/>
            </p:cNvSpPr>
            <p:nvPr/>
          </p:nvSpPr>
          <p:spPr bwMode="auto">
            <a:xfrm flipH="1">
              <a:off x="1932" y="1131"/>
              <a:ext cx="183" cy="156"/>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5" name="Line 65"/>
            <p:cNvSpPr>
              <a:spLocks noChangeShapeType="1"/>
            </p:cNvSpPr>
            <p:nvPr/>
          </p:nvSpPr>
          <p:spPr bwMode="auto">
            <a:xfrm>
              <a:off x="2756" y="1089"/>
              <a:ext cx="252" cy="214"/>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6" name="Line 66"/>
            <p:cNvSpPr>
              <a:spLocks noChangeShapeType="1"/>
            </p:cNvSpPr>
            <p:nvPr/>
          </p:nvSpPr>
          <p:spPr bwMode="auto">
            <a:xfrm>
              <a:off x="3217" y="1035"/>
              <a:ext cx="1952" cy="269"/>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7" name="Line 67"/>
            <p:cNvSpPr>
              <a:spLocks noChangeShapeType="1"/>
            </p:cNvSpPr>
            <p:nvPr/>
          </p:nvSpPr>
          <p:spPr bwMode="auto">
            <a:xfrm flipH="1">
              <a:off x="2202" y="1035"/>
              <a:ext cx="1420" cy="266"/>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8" name="Line 68"/>
            <p:cNvSpPr>
              <a:spLocks noChangeShapeType="1"/>
            </p:cNvSpPr>
            <p:nvPr/>
          </p:nvSpPr>
          <p:spPr bwMode="auto">
            <a:xfrm flipH="1">
              <a:off x="4073" y="1101"/>
              <a:ext cx="211" cy="210"/>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9" name="Line 69"/>
            <p:cNvSpPr>
              <a:spLocks noChangeShapeType="1"/>
            </p:cNvSpPr>
            <p:nvPr/>
          </p:nvSpPr>
          <p:spPr bwMode="auto">
            <a:xfrm>
              <a:off x="5189" y="1131"/>
              <a:ext cx="212" cy="164"/>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50" name="Line 120"/>
            <p:cNvSpPr>
              <a:spLocks noChangeShapeType="1"/>
            </p:cNvSpPr>
            <p:nvPr/>
          </p:nvSpPr>
          <p:spPr bwMode="auto">
            <a:xfrm flipH="1">
              <a:off x="3294" y="1119"/>
              <a:ext cx="424" cy="176"/>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51" name="Line 121"/>
            <p:cNvSpPr>
              <a:spLocks noChangeShapeType="1"/>
            </p:cNvSpPr>
            <p:nvPr/>
          </p:nvSpPr>
          <p:spPr bwMode="auto">
            <a:xfrm flipH="1" flipV="1">
              <a:off x="3030" y="1121"/>
              <a:ext cx="880" cy="196"/>
            </a:xfrm>
            <a:prstGeom prst="line">
              <a:avLst/>
            </a:prstGeom>
            <a:noFill/>
            <a:ln w="28575"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52" name="Line 123"/>
            <p:cNvSpPr>
              <a:spLocks noChangeShapeType="1"/>
            </p:cNvSpPr>
            <p:nvPr/>
          </p:nvSpPr>
          <p:spPr bwMode="auto">
            <a:xfrm rot="-2138894" flipH="1" flipV="1">
              <a:off x="3597" y="1358"/>
              <a:ext cx="249"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grpSp>
      <p:grpSp>
        <p:nvGrpSpPr>
          <p:cNvPr id="21" name="Group 137"/>
          <p:cNvGrpSpPr>
            <a:grpSpLocks/>
          </p:cNvGrpSpPr>
          <p:nvPr/>
        </p:nvGrpSpPr>
        <p:grpSpPr bwMode="auto">
          <a:xfrm>
            <a:off x="2884488" y="2438400"/>
            <a:ext cx="5459412" cy="403225"/>
            <a:chOff x="1817" y="1536"/>
            <a:chExt cx="3439" cy="254"/>
          </a:xfrm>
        </p:grpSpPr>
        <p:sp>
          <p:nvSpPr>
            <p:cNvPr id="341037" name="Line 76"/>
            <p:cNvSpPr>
              <a:spLocks noChangeShapeType="1"/>
            </p:cNvSpPr>
            <p:nvPr/>
          </p:nvSpPr>
          <p:spPr bwMode="auto">
            <a:xfrm rot="3261106" flipH="1" flipV="1">
              <a:off x="4144" y="1569"/>
              <a:ext cx="248"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38" name="Line 77"/>
            <p:cNvSpPr>
              <a:spLocks noChangeShapeType="1"/>
            </p:cNvSpPr>
            <p:nvPr/>
          </p:nvSpPr>
          <p:spPr bwMode="auto">
            <a:xfrm rot="3261106" flipH="1" flipV="1">
              <a:off x="1783" y="1570"/>
              <a:ext cx="249"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39" name="Line 81"/>
            <p:cNvSpPr>
              <a:spLocks noChangeShapeType="1"/>
            </p:cNvSpPr>
            <p:nvPr/>
          </p:nvSpPr>
          <p:spPr bwMode="auto">
            <a:xfrm rot="3261106" flipH="1" flipV="1">
              <a:off x="5042" y="1575"/>
              <a:ext cx="248"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40" name="Line 124"/>
            <p:cNvSpPr>
              <a:spLocks noChangeShapeType="1"/>
            </p:cNvSpPr>
            <p:nvPr/>
          </p:nvSpPr>
          <p:spPr bwMode="auto">
            <a:xfrm rot="3261106" flipH="1" flipV="1">
              <a:off x="2938" y="1569"/>
              <a:ext cx="248"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grpSp>
      <p:grpSp>
        <p:nvGrpSpPr>
          <p:cNvPr id="22" name="Group 134"/>
          <p:cNvGrpSpPr>
            <a:grpSpLocks/>
          </p:cNvGrpSpPr>
          <p:nvPr/>
        </p:nvGrpSpPr>
        <p:grpSpPr bwMode="auto">
          <a:xfrm>
            <a:off x="1911350" y="5227638"/>
            <a:ext cx="6778625" cy="1244600"/>
            <a:chOff x="1204" y="3293"/>
            <a:chExt cx="4270" cy="784"/>
          </a:xfrm>
        </p:grpSpPr>
        <p:sp>
          <p:nvSpPr>
            <p:cNvPr id="341028" name="Line 74"/>
            <p:cNvSpPr>
              <a:spLocks noChangeShapeType="1"/>
            </p:cNvSpPr>
            <p:nvPr/>
          </p:nvSpPr>
          <p:spPr bwMode="auto">
            <a:xfrm rot="3261106" flipH="1" flipV="1">
              <a:off x="2551" y="3340"/>
              <a:ext cx="249"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29" name="Line 75"/>
            <p:cNvSpPr>
              <a:spLocks noChangeShapeType="1"/>
            </p:cNvSpPr>
            <p:nvPr/>
          </p:nvSpPr>
          <p:spPr bwMode="auto">
            <a:xfrm rot="3261106" flipH="1" flipV="1">
              <a:off x="4509" y="3326"/>
              <a:ext cx="248" cy="181"/>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30" name="Line 78"/>
            <p:cNvSpPr>
              <a:spLocks noChangeShapeType="1"/>
            </p:cNvSpPr>
            <p:nvPr/>
          </p:nvSpPr>
          <p:spPr bwMode="auto">
            <a:xfrm flipV="1">
              <a:off x="3509" y="3677"/>
              <a:ext cx="403" cy="272"/>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31" name="Line 80"/>
            <p:cNvSpPr>
              <a:spLocks noChangeShapeType="1"/>
            </p:cNvSpPr>
            <p:nvPr/>
          </p:nvSpPr>
          <p:spPr bwMode="auto">
            <a:xfrm flipH="1" flipV="1">
              <a:off x="5471" y="3783"/>
              <a:ext cx="3" cy="178"/>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32" name="Line 87"/>
            <p:cNvSpPr>
              <a:spLocks noChangeShapeType="1"/>
            </p:cNvSpPr>
            <p:nvPr/>
          </p:nvSpPr>
          <p:spPr bwMode="auto">
            <a:xfrm flipV="1">
              <a:off x="1204" y="4076"/>
              <a:ext cx="541" cy="1"/>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1033" name="Line 88"/>
            <p:cNvSpPr>
              <a:spLocks noChangeShapeType="1"/>
            </p:cNvSpPr>
            <p:nvPr/>
          </p:nvSpPr>
          <p:spPr bwMode="auto">
            <a:xfrm>
              <a:off x="1324" y="3968"/>
              <a:ext cx="422"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1034" name="Line 89"/>
            <p:cNvSpPr>
              <a:spLocks noChangeShapeType="1"/>
            </p:cNvSpPr>
            <p:nvPr/>
          </p:nvSpPr>
          <p:spPr bwMode="auto">
            <a:xfrm>
              <a:off x="1445" y="3828"/>
              <a:ext cx="211"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1035" name="Line 125"/>
            <p:cNvSpPr>
              <a:spLocks noChangeShapeType="1"/>
            </p:cNvSpPr>
            <p:nvPr/>
          </p:nvSpPr>
          <p:spPr bwMode="auto">
            <a:xfrm>
              <a:off x="3509" y="3693"/>
              <a:ext cx="403" cy="248"/>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sp>
          <p:nvSpPr>
            <p:cNvPr id="341036" name="Line 126"/>
            <p:cNvSpPr>
              <a:spLocks noChangeShapeType="1"/>
            </p:cNvSpPr>
            <p:nvPr/>
          </p:nvSpPr>
          <p:spPr bwMode="auto">
            <a:xfrm flipH="1" flipV="1">
              <a:off x="2007" y="3759"/>
              <a:ext cx="3" cy="178"/>
            </a:xfrm>
            <a:prstGeom prst="line">
              <a:avLst/>
            </a:prstGeom>
            <a:noFill/>
            <a:ln w="57150" cap="rnd">
              <a:solidFill>
                <a:srgbClr val="F72534"/>
              </a:solidFill>
              <a:prstDash val="sysDot"/>
              <a:round/>
              <a:headEnd type="triangle" w="med" len="med"/>
              <a:tailEnd type="triangle" w="med" len="med"/>
            </a:ln>
          </p:spPr>
          <p:txBody>
            <a:bodyPr/>
            <a:lstStyle/>
            <a:p>
              <a:endParaRPr lang="en-US">
                <a:solidFill>
                  <a:srgbClr val="984807"/>
                </a:solidFill>
              </a:endParaRPr>
            </a:p>
          </p:txBody>
        </p:sp>
      </p:grpSp>
      <p:grpSp>
        <p:nvGrpSpPr>
          <p:cNvPr id="23" name="Group 132"/>
          <p:cNvGrpSpPr>
            <a:grpSpLocks/>
          </p:cNvGrpSpPr>
          <p:nvPr/>
        </p:nvGrpSpPr>
        <p:grpSpPr bwMode="auto">
          <a:xfrm>
            <a:off x="1933575" y="1744663"/>
            <a:ext cx="727075" cy="568325"/>
            <a:chOff x="1218" y="1099"/>
            <a:chExt cx="458" cy="358"/>
          </a:xfrm>
        </p:grpSpPr>
        <p:sp>
          <p:nvSpPr>
            <p:cNvPr id="341025" name="Line 82"/>
            <p:cNvSpPr>
              <a:spLocks noChangeShapeType="1"/>
            </p:cNvSpPr>
            <p:nvPr/>
          </p:nvSpPr>
          <p:spPr bwMode="auto">
            <a:xfrm>
              <a:off x="1218" y="1099"/>
              <a:ext cx="380" cy="1"/>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1026" name="Line 83"/>
            <p:cNvSpPr>
              <a:spLocks noChangeShapeType="1"/>
            </p:cNvSpPr>
            <p:nvPr/>
          </p:nvSpPr>
          <p:spPr bwMode="auto">
            <a:xfrm>
              <a:off x="1361" y="1457"/>
              <a:ext cx="116"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sp>
          <p:nvSpPr>
            <p:cNvPr id="341027" name="Line 131"/>
            <p:cNvSpPr>
              <a:spLocks noChangeShapeType="1"/>
            </p:cNvSpPr>
            <p:nvPr/>
          </p:nvSpPr>
          <p:spPr bwMode="auto">
            <a:xfrm>
              <a:off x="1443" y="1265"/>
              <a:ext cx="233" cy="0"/>
            </a:xfrm>
            <a:prstGeom prst="line">
              <a:avLst/>
            </a:prstGeom>
            <a:noFill/>
            <a:ln w="28575" cap="rnd">
              <a:solidFill>
                <a:srgbClr val="F72534"/>
              </a:solidFill>
              <a:prstDash val="sysDot"/>
              <a:round/>
              <a:headEnd/>
              <a:tailEnd type="triangle" w="med" len="med"/>
            </a:ln>
          </p:spPr>
          <p:txBody>
            <a:bodyPr/>
            <a:lstStyle/>
            <a:p>
              <a:endParaRPr lang="en-US">
                <a:solidFill>
                  <a:srgbClr val="984807"/>
                </a:solidFill>
              </a:endParaRPr>
            </a:p>
          </p:txBody>
        </p:sp>
      </p:grpSp>
      <p:sp>
        <p:nvSpPr>
          <p:cNvPr id="107" name="Rectangle 106"/>
          <p:cNvSpPr/>
          <p:nvPr/>
        </p:nvSpPr>
        <p:spPr>
          <a:xfrm>
            <a:off x="579894" y="20365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2382"/>
                                        </p:tgtEl>
                                        <p:attrNameLst>
                                          <p:attrName>style.visibility</p:attrName>
                                        </p:attrNameLst>
                                      </p:cBhvr>
                                      <p:to>
                                        <p:strVal val="visible"/>
                                      </p:to>
                                    </p:set>
                                    <p:animEffect transition="in" filter="blinds(horizontal)">
                                      <p:cBhvr>
                                        <p:cTn id="7" dur="500"/>
                                        <p:tgtEl>
                                          <p:spTgt spid="14238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2357"/>
                                        </p:tgtEl>
                                        <p:attrNameLst>
                                          <p:attrName>style.visibility</p:attrName>
                                        </p:attrNameLst>
                                      </p:cBhvr>
                                      <p:to>
                                        <p:strVal val="visible"/>
                                      </p:to>
                                    </p:set>
                                    <p:animEffect transition="in" filter="blinds(horizontal)">
                                      <p:cBhvr>
                                        <p:cTn id="12" dur="500"/>
                                        <p:tgtEl>
                                          <p:spTgt spid="14235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linds(horizontal)">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2384"/>
                                        </p:tgtEl>
                                        <p:attrNameLst>
                                          <p:attrName>style.visibility</p:attrName>
                                        </p:attrNameLst>
                                      </p:cBhvr>
                                      <p:to>
                                        <p:strVal val="visible"/>
                                      </p:to>
                                    </p:set>
                                    <p:animEffect transition="in" filter="blinds(horizontal)">
                                      <p:cBhvr>
                                        <p:cTn id="27" dur="500"/>
                                        <p:tgtEl>
                                          <p:spTgt spid="14238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42355"/>
                                        </p:tgtEl>
                                        <p:attrNameLst>
                                          <p:attrName>style.visibility</p:attrName>
                                        </p:attrNameLst>
                                      </p:cBhvr>
                                      <p:to>
                                        <p:strVal val="visible"/>
                                      </p:to>
                                    </p:set>
                                    <p:animEffect transition="in" filter="blinds(horizontal)">
                                      <p:cBhvr>
                                        <p:cTn id="32" dur="500"/>
                                        <p:tgtEl>
                                          <p:spTgt spid="142355"/>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linds(horizont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blinds(horizontal)">
                                      <p:cBhvr>
                                        <p:cTn id="47" dur="500"/>
                                        <p:tgtEl>
                                          <p:spTgt spid="2"/>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blinds(horizontal)">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42383"/>
                                        </p:tgtEl>
                                        <p:attrNameLst>
                                          <p:attrName>style.visibility</p:attrName>
                                        </p:attrNameLst>
                                      </p:cBhvr>
                                      <p:to>
                                        <p:strVal val="visible"/>
                                      </p:to>
                                    </p:set>
                                    <p:animEffect transition="in" filter="blinds(horizontal)">
                                      <p:cBhvr>
                                        <p:cTn id="57" dur="500"/>
                                        <p:tgtEl>
                                          <p:spTgt spid="142383"/>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blinds(horizontal)">
                                      <p:cBhvr>
                                        <p:cTn id="62" dur="500"/>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42358"/>
                                        </p:tgtEl>
                                        <p:attrNameLst>
                                          <p:attrName>style.visibility</p:attrName>
                                        </p:attrNameLst>
                                      </p:cBhvr>
                                      <p:to>
                                        <p:strVal val="visible"/>
                                      </p:to>
                                    </p:set>
                                    <p:animEffect transition="in" filter="blinds(horizontal)">
                                      <p:cBhvr>
                                        <p:cTn id="67" dur="500"/>
                                        <p:tgtEl>
                                          <p:spTgt spid="142358"/>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blinds(horizontal)">
                                      <p:cBhvr>
                                        <p:cTn id="72" dur="500"/>
                                        <p:tgtEl>
                                          <p:spTgt spid="5"/>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blinds(horizontal)">
                                      <p:cBhvr>
                                        <p:cTn id="77" dur="500"/>
                                        <p:tgtEl>
                                          <p:spTgt spid="8"/>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blinds(horizontal)">
                                      <p:cBhvr>
                                        <p:cTn id="82" dur="500"/>
                                        <p:tgtEl>
                                          <p:spTgt spid="9"/>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blinds(horizontal)">
                                      <p:cBhvr>
                                        <p:cTn id="87" dur="500"/>
                                        <p:tgtEl>
                                          <p:spTgt spid="6"/>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nodeType="click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blinds(horizontal)">
                                      <p:cBhvr>
                                        <p:cTn id="92" dur="500"/>
                                        <p:tgtEl>
                                          <p:spTgt spid="7"/>
                                        </p:tgtEl>
                                      </p:cBhvr>
                                    </p:animEffect>
                                  </p:childTnLst>
                                </p:cTn>
                              </p:par>
                            </p:childTnLst>
                          </p:cTn>
                        </p:par>
                      </p:childTnLst>
                    </p:cTn>
                  </p:par>
                  <p:par>
                    <p:cTn id="93" fill="hold">
                      <p:stCondLst>
                        <p:cond delay="indefinite"/>
                      </p:stCondLst>
                      <p:childTnLst>
                        <p:par>
                          <p:cTn id="94" fill="hold">
                            <p:stCondLst>
                              <p:cond delay="0"/>
                            </p:stCondLst>
                            <p:childTnLst>
                              <p:par>
                                <p:cTn id="95" presetID="3" presetClass="entr" presetSubtype="10" fill="hold" nodeType="click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blinds(horizontal)">
                                      <p:cBhvr>
                                        <p:cTn id="97" dur="500"/>
                                        <p:tgtEl>
                                          <p:spTgt spid="23"/>
                                        </p:tgtEl>
                                      </p:cBhvr>
                                    </p:animEffect>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nodeType="click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blinds(horizontal)">
                                      <p:cBhvr>
                                        <p:cTn id="102" dur="500"/>
                                        <p:tgtEl>
                                          <p:spTgt spid="20"/>
                                        </p:tgtEl>
                                      </p:cBhvr>
                                    </p:animEffect>
                                  </p:childTnLst>
                                </p:cTn>
                              </p:par>
                            </p:childTnLst>
                          </p:cTn>
                        </p:par>
                      </p:childTnLst>
                    </p:cTn>
                  </p:par>
                  <p:par>
                    <p:cTn id="103" fill="hold">
                      <p:stCondLst>
                        <p:cond delay="indefinite"/>
                      </p:stCondLst>
                      <p:childTnLst>
                        <p:par>
                          <p:cTn id="104" fill="hold">
                            <p:stCondLst>
                              <p:cond delay="0"/>
                            </p:stCondLst>
                            <p:childTnLst>
                              <p:par>
                                <p:cTn id="105" presetID="3" presetClass="entr" presetSubtype="10" fill="hold" nodeType="click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blinds(horizontal)">
                                      <p:cBhvr>
                                        <p:cTn id="107" dur="500"/>
                                        <p:tgtEl>
                                          <p:spTgt spid="22"/>
                                        </p:tgtEl>
                                      </p:cBhvr>
                                    </p:animEffect>
                                  </p:childTnLst>
                                </p:cTn>
                              </p:par>
                            </p:childTnLst>
                          </p:cTn>
                        </p:par>
                      </p:childTnLst>
                    </p:cTn>
                  </p:par>
                  <p:par>
                    <p:cTn id="108" fill="hold">
                      <p:stCondLst>
                        <p:cond delay="indefinite"/>
                      </p:stCondLst>
                      <p:childTnLst>
                        <p:par>
                          <p:cTn id="109" fill="hold">
                            <p:stCondLst>
                              <p:cond delay="0"/>
                            </p:stCondLst>
                            <p:childTnLst>
                              <p:par>
                                <p:cTn id="110" presetID="3" presetClass="entr" presetSubtype="10" fill="hold" nodeType="click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blinds(horizontal)">
                                      <p:cBhvr>
                                        <p:cTn id="112" dur="500"/>
                                        <p:tgtEl>
                                          <p:spTgt spid="18"/>
                                        </p:tgtEl>
                                      </p:cBhvr>
                                    </p:animEffect>
                                  </p:childTnLst>
                                </p:cTn>
                              </p:par>
                            </p:childTnLst>
                          </p:cTn>
                        </p:par>
                      </p:childTnLst>
                    </p:cTn>
                  </p:par>
                  <p:par>
                    <p:cTn id="113" fill="hold">
                      <p:stCondLst>
                        <p:cond delay="indefinite"/>
                      </p:stCondLst>
                      <p:childTnLst>
                        <p:par>
                          <p:cTn id="114" fill="hold">
                            <p:stCondLst>
                              <p:cond delay="0"/>
                            </p:stCondLst>
                            <p:childTnLst>
                              <p:par>
                                <p:cTn id="115" presetID="3" presetClass="entr" presetSubtype="10" fill="hold" nodeType="click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blinds(horizontal)">
                                      <p:cBhvr>
                                        <p:cTn id="1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55" grpId="0" animBg="1"/>
      <p:bldP spid="142358" grpId="0" animBg="1"/>
      <p:bldP spid="142357" grpId="0" animBg="1"/>
      <p:bldP spid="142382" grpId="0" animBg="1"/>
      <p:bldP spid="142383" grpId="0" animBg="1"/>
      <p:bldP spid="14238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type="body" idx="1"/>
          </p:nvPr>
        </p:nvSpPr>
        <p:spPr>
          <a:xfrm>
            <a:off x="371998" y="1265534"/>
            <a:ext cx="8406242" cy="4972706"/>
          </a:xfrm>
        </p:spPr>
        <p:txBody>
          <a:bodyPr/>
          <a:lstStyle/>
          <a:p>
            <a:pPr marL="0" indent="0" eaLnBrk="1" hangingPunct="1">
              <a:buNone/>
            </a:pPr>
            <a:r>
              <a:rPr lang="en-US" dirty="0" smtClean="0"/>
              <a:t>Frequently referred to as “the CEO of the Brain” or the “Conductor of the Orchestra</a:t>
            </a:r>
          </a:p>
          <a:p>
            <a:pPr marL="0" indent="0" eaLnBrk="1" hangingPunct="1">
              <a:buNone/>
            </a:pPr>
            <a:r>
              <a:rPr lang="en-US" dirty="0" smtClean="0"/>
              <a:t>These metaphors </a:t>
            </a:r>
          </a:p>
          <a:p>
            <a:pPr lvl="1" eaLnBrk="1" hangingPunct="1">
              <a:buFont typeface="Wingdings" panose="05000000000000000000" pitchFamily="2" charset="2"/>
              <a:buChar char="§"/>
            </a:pPr>
            <a:r>
              <a:rPr lang="en-US" sz="3600" dirty="0" smtClean="0"/>
              <a:t>hint at the nature of EFs, but are far too general for effective understanding of the concept</a:t>
            </a:r>
          </a:p>
          <a:p>
            <a:pPr lvl="1" eaLnBrk="1" hangingPunct="1">
              <a:buFont typeface="Wingdings" panose="05000000000000000000" pitchFamily="2" charset="2"/>
              <a:buChar char="§"/>
            </a:pPr>
            <a:r>
              <a:rPr lang="en-US" sz="3600" dirty="0" smtClean="0"/>
              <a:t>create the impression of a central control center or a singular control capacity</a:t>
            </a:r>
          </a:p>
          <a:p>
            <a:pPr eaLnBrk="1" hangingPunct="1">
              <a:buFont typeface="Wingdings" panose="05000000000000000000" pitchFamily="2" charset="2"/>
              <a:buChar char="§"/>
            </a:pPr>
            <a:endParaRPr lang="en-US" dirty="0" smtClean="0"/>
          </a:p>
        </p:txBody>
      </p:sp>
      <p:sp>
        <p:nvSpPr>
          <p:cNvPr id="9" name="Rectangle 8"/>
          <p:cNvSpPr/>
          <p:nvPr/>
        </p:nvSpPr>
        <p:spPr>
          <a:xfrm>
            <a:off x="129951" y="1455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626282" y="112117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4338" name="Rectangle 2"/>
          <p:cNvSpPr>
            <a:spLocks noGrp="1" noChangeArrowheads="1"/>
          </p:cNvSpPr>
          <p:nvPr>
            <p:ph type="title"/>
          </p:nvPr>
        </p:nvSpPr>
        <p:spPr>
          <a:xfrm>
            <a:off x="258207" y="97661"/>
            <a:ext cx="8630761" cy="757238"/>
          </a:xfrm>
        </p:spPr>
        <p:txBody>
          <a:bodyPr/>
          <a:lstStyle/>
          <a:p>
            <a:pPr algn="l" eaLnBrk="1" hangingPunct="1"/>
            <a:r>
              <a:rPr lang="en-US" sz="3200" dirty="0" smtClean="0"/>
              <a:t>Executive Functions Are Not a Unitary Trait</a:t>
            </a:r>
          </a:p>
        </p:txBody>
      </p:sp>
    </p:spTree>
    <p:extLst>
      <p:ext uri="{BB962C8B-B14F-4D97-AF65-F5344CB8AC3E}">
        <p14:creationId xmlns:p14="http://schemas.microsoft.com/office/powerpoint/2010/main" val="3013450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1139">
                                            <p:txEl>
                                              <p:pRg st="2" end="2"/>
                                            </p:txEl>
                                          </p:spTgt>
                                        </p:tgtEl>
                                        <p:attrNameLst>
                                          <p:attrName>style.visibility</p:attrName>
                                        </p:attrNameLst>
                                      </p:cBhvr>
                                      <p:to>
                                        <p:strVal val="visible"/>
                                      </p:to>
                                    </p:set>
                                    <p:animEffect transition="in" filter="blinds(horizontal)">
                                      <p:cBhvr>
                                        <p:cTn id="7" dur="500"/>
                                        <p:tgtEl>
                                          <p:spTgt spid="9113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1139">
                                            <p:txEl>
                                              <p:pRg st="3" end="3"/>
                                            </p:txEl>
                                          </p:spTgt>
                                        </p:tgtEl>
                                        <p:attrNameLst>
                                          <p:attrName>style.visibility</p:attrName>
                                        </p:attrNameLst>
                                      </p:cBhvr>
                                      <p:to>
                                        <p:strVal val="visible"/>
                                      </p:to>
                                    </p:set>
                                    <p:animEffect transition="in" filter="blinds(horizontal)">
                                      <p:cBhvr>
                                        <p:cTn id="12" dur="500"/>
                                        <p:tgtEl>
                                          <p:spTgt spid="911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115888" y="1146175"/>
            <a:ext cx="8491537" cy="571182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PLAN</a:t>
            </a:r>
          </a:p>
        </p:txBody>
      </p:sp>
      <p:sp>
        <p:nvSpPr>
          <p:cNvPr id="29" name="Rectangle 28"/>
          <p:cNvSpPr/>
          <p:nvPr/>
        </p:nvSpPr>
        <p:spPr>
          <a:xfrm>
            <a:off x="434975" y="1190625"/>
            <a:ext cx="8709025" cy="5667375"/>
          </a:xfrm>
          <a:prstGeom prst="rect">
            <a:avLst/>
          </a:prstGeom>
          <a:solidFill>
            <a:srgbClr val="CC66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4821" name="Rectangle 6"/>
          <p:cNvSpPr>
            <a:spLocks noGrp="1" noChangeArrowheads="1"/>
          </p:cNvSpPr>
          <p:nvPr>
            <p:ph type="title"/>
          </p:nvPr>
        </p:nvSpPr>
        <p:spPr>
          <a:xfrm>
            <a:off x="1087438" y="39688"/>
            <a:ext cx="7519987" cy="1077912"/>
          </a:xfrm>
        </p:spPr>
        <p:txBody>
          <a:bodyPr rtlCol="0">
            <a:noAutofit/>
          </a:bodyPr>
          <a:lstStyle/>
          <a:p>
            <a:pPr algn="l" fontAlgn="auto">
              <a:spcAft>
                <a:spcPts val="0"/>
              </a:spcAft>
              <a:defRPr/>
            </a:pPr>
            <a:r>
              <a:rPr lang="en-US" sz="3600" dirty="0" smtClean="0"/>
              <a:t>Writing as a </a:t>
            </a:r>
            <a:r>
              <a:rPr lang="en-US" sz="3600" dirty="0" err="1" smtClean="0"/>
              <a:t>Holarchically</a:t>
            </a:r>
            <a:r>
              <a:rPr lang="en-US" sz="3600" dirty="0" smtClean="0"/>
              <a:t> Organized Process</a:t>
            </a:r>
          </a:p>
        </p:txBody>
      </p:sp>
      <p:sp>
        <p:nvSpPr>
          <p:cNvPr id="34820" name="Slide Number Placeholder 5"/>
          <p:cNvSpPr>
            <a:spLocks noGrp="1"/>
          </p:cNvSpPr>
          <p:nvPr>
            <p:ph type="sldNum" sz="quarter" idx="12"/>
          </p:nvPr>
        </p:nvSpPr>
        <p:spPr/>
        <p:txBody>
          <a:bodyPr/>
          <a:lstStyle/>
          <a:p>
            <a:pPr>
              <a:defRPr/>
            </a:pPr>
            <a:fld id="{FC8D419C-185B-4D84-BCA8-A64666D14BE0}" type="slidenum">
              <a:rPr lang="en-US">
                <a:latin typeface="Trebuchet MS" pitchFamily="34" charset="0"/>
              </a:rPr>
              <a:pPr>
                <a:defRPr/>
              </a:pPr>
              <a:t>120</a:t>
            </a:fld>
            <a:endParaRPr lang="en-US">
              <a:latin typeface="Trebuchet MS" pitchFamily="34" charset="0"/>
            </a:endParaRPr>
          </a:p>
        </p:txBody>
      </p:sp>
      <p:sp>
        <p:nvSpPr>
          <p:cNvPr id="28" name="TextBox 27"/>
          <p:cNvSpPr txBox="1">
            <a:spLocks noChangeArrowheads="1"/>
          </p:cNvSpPr>
          <p:nvPr/>
        </p:nvSpPr>
        <p:spPr bwMode="auto">
          <a:xfrm>
            <a:off x="144463" y="1233488"/>
            <a:ext cx="1163637" cy="523875"/>
          </a:xfrm>
          <a:prstGeom prst="rect">
            <a:avLst/>
          </a:prstGeom>
          <a:noFill/>
          <a:ln w="9525">
            <a:noFill/>
            <a:miter lim="800000"/>
            <a:headEnd/>
            <a:tailEnd/>
          </a:ln>
        </p:spPr>
        <p:txBody>
          <a:bodyPr wrap="none">
            <a:spAutoFit/>
          </a:bodyPr>
          <a:lstStyle/>
          <a:p>
            <a:r>
              <a:rPr lang="en-US" sz="2800" b="1">
                <a:solidFill>
                  <a:srgbClr val="482400"/>
                </a:solidFill>
              </a:rPr>
              <a:t>PLAN</a:t>
            </a:r>
          </a:p>
        </p:txBody>
      </p:sp>
      <p:sp>
        <p:nvSpPr>
          <p:cNvPr id="30" name="TextBox 29"/>
          <p:cNvSpPr txBox="1">
            <a:spLocks noChangeArrowheads="1"/>
          </p:cNvSpPr>
          <p:nvPr/>
        </p:nvSpPr>
        <p:spPr bwMode="auto">
          <a:xfrm>
            <a:off x="6880225" y="1320800"/>
            <a:ext cx="2079625" cy="523875"/>
          </a:xfrm>
          <a:prstGeom prst="rect">
            <a:avLst/>
          </a:prstGeom>
          <a:noFill/>
          <a:ln w="9525">
            <a:noFill/>
            <a:miter lim="800000"/>
            <a:headEnd/>
            <a:tailEnd/>
          </a:ln>
        </p:spPr>
        <p:txBody>
          <a:bodyPr wrap="none">
            <a:spAutoFit/>
          </a:bodyPr>
          <a:lstStyle/>
          <a:p>
            <a:r>
              <a:rPr lang="en-US" sz="2800" b="1">
                <a:solidFill>
                  <a:srgbClr val="482400"/>
                </a:solidFill>
              </a:rPr>
              <a:t>ORGANIZE</a:t>
            </a:r>
          </a:p>
        </p:txBody>
      </p:sp>
      <p:grpSp>
        <p:nvGrpSpPr>
          <p:cNvPr id="2" name="Group 15"/>
          <p:cNvGrpSpPr>
            <a:grpSpLocks/>
          </p:cNvGrpSpPr>
          <p:nvPr/>
        </p:nvGrpSpPr>
        <p:grpSpPr bwMode="auto">
          <a:xfrm>
            <a:off x="2628900" y="5840413"/>
            <a:ext cx="4057650" cy="836612"/>
            <a:chOff x="1656" y="3432"/>
            <a:chExt cx="2556" cy="527"/>
          </a:xfrm>
        </p:grpSpPr>
        <p:sp>
          <p:nvSpPr>
            <p:cNvPr id="17438" name="Text Box 5"/>
            <p:cNvSpPr txBox="1">
              <a:spLocks noChangeArrowheads="1"/>
            </p:cNvSpPr>
            <p:nvPr/>
          </p:nvSpPr>
          <p:spPr bwMode="auto">
            <a:xfrm>
              <a:off x="1783" y="3516"/>
              <a:ext cx="2425" cy="365"/>
            </a:xfrm>
            <a:prstGeom prst="rect">
              <a:avLst/>
            </a:prstGeom>
            <a:noFill/>
            <a:ln w="9525">
              <a:noFill/>
              <a:miter lim="800000"/>
              <a:headEnd/>
              <a:tailEnd/>
            </a:ln>
          </p:spPr>
          <p:txBody>
            <a:bodyPr>
              <a:spAutoFit/>
            </a:bodyPr>
            <a:lstStyle/>
            <a:p>
              <a:pPr algn="ctr"/>
              <a:r>
                <a:rPr lang="en-US" sz="3200" b="1">
                  <a:solidFill>
                    <a:srgbClr val="482400"/>
                  </a:solidFill>
                </a:rPr>
                <a:t>Idea Generation</a:t>
              </a:r>
            </a:p>
          </p:txBody>
        </p:sp>
        <p:sp>
          <p:nvSpPr>
            <p:cNvPr id="34847" name="Oval 10"/>
            <p:cNvSpPr>
              <a:spLocks noChangeArrowheads="1"/>
            </p:cNvSpPr>
            <p:nvPr/>
          </p:nvSpPr>
          <p:spPr bwMode="auto">
            <a:xfrm>
              <a:off x="1656" y="3432"/>
              <a:ext cx="2556" cy="527"/>
            </a:xfrm>
            <a:prstGeom prst="ellipse">
              <a:avLst/>
            </a:prstGeom>
            <a:noFill/>
            <a:ln w="38100">
              <a:solidFill>
                <a:schemeClr val="accent6">
                  <a:lumMod val="50000"/>
                </a:schemeClr>
              </a:solidFill>
              <a:round/>
              <a:headEnd/>
              <a:tailEnd/>
            </a:ln>
          </p:spPr>
          <p:txBody>
            <a:bodyPr wrap="none" anchor="ctr"/>
            <a:lstStyle/>
            <a:p>
              <a:pPr>
                <a:defRPr/>
              </a:pPr>
              <a:endParaRPr lang="en-US"/>
            </a:p>
          </p:txBody>
        </p:sp>
      </p:grpSp>
      <p:grpSp>
        <p:nvGrpSpPr>
          <p:cNvPr id="3" name="Group 16"/>
          <p:cNvGrpSpPr>
            <a:grpSpLocks/>
          </p:cNvGrpSpPr>
          <p:nvPr/>
        </p:nvGrpSpPr>
        <p:grpSpPr bwMode="auto">
          <a:xfrm>
            <a:off x="1504950" y="4716463"/>
            <a:ext cx="6207125" cy="1938337"/>
            <a:chOff x="948" y="2724"/>
            <a:chExt cx="3910" cy="1221"/>
          </a:xfrm>
        </p:grpSpPr>
        <p:sp>
          <p:nvSpPr>
            <p:cNvPr id="17436" name="Text Box 6"/>
            <p:cNvSpPr txBox="1">
              <a:spLocks noChangeArrowheads="1"/>
            </p:cNvSpPr>
            <p:nvPr/>
          </p:nvSpPr>
          <p:spPr bwMode="auto">
            <a:xfrm>
              <a:off x="1286" y="2904"/>
              <a:ext cx="3296" cy="365"/>
            </a:xfrm>
            <a:prstGeom prst="rect">
              <a:avLst/>
            </a:prstGeom>
            <a:noFill/>
            <a:ln w="9525">
              <a:noFill/>
              <a:miter lim="800000"/>
              <a:headEnd/>
              <a:tailEnd/>
            </a:ln>
          </p:spPr>
          <p:txBody>
            <a:bodyPr>
              <a:spAutoFit/>
            </a:bodyPr>
            <a:lstStyle/>
            <a:p>
              <a:pPr algn="ctr"/>
              <a:r>
                <a:rPr lang="en-US" sz="3200" b="1">
                  <a:solidFill>
                    <a:srgbClr val="482400"/>
                  </a:solidFill>
                </a:rPr>
                <a:t>Language Representation</a:t>
              </a:r>
            </a:p>
          </p:txBody>
        </p:sp>
        <p:sp>
          <p:nvSpPr>
            <p:cNvPr id="34845" name="Oval 11"/>
            <p:cNvSpPr>
              <a:spLocks noChangeArrowheads="1"/>
            </p:cNvSpPr>
            <p:nvPr/>
          </p:nvSpPr>
          <p:spPr bwMode="auto">
            <a:xfrm>
              <a:off x="948" y="2724"/>
              <a:ext cx="3910" cy="1221"/>
            </a:xfrm>
            <a:prstGeom prst="ellipse">
              <a:avLst/>
            </a:prstGeom>
            <a:noFill/>
            <a:ln w="38100">
              <a:solidFill>
                <a:schemeClr val="accent6">
                  <a:lumMod val="50000"/>
                </a:schemeClr>
              </a:solidFill>
              <a:round/>
              <a:headEnd/>
              <a:tailEnd/>
            </a:ln>
          </p:spPr>
          <p:txBody>
            <a:bodyPr wrap="none" anchor="ctr"/>
            <a:lstStyle/>
            <a:p>
              <a:pPr>
                <a:defRPr/>
              </a:pPr>
              <a:endParaRPr lang="en-US"/>
            </a:p>
          </p:txBody>
        </p:sp>
      </p:grpSp>
      <p:grpSp>
        <p:nvGrpSpPr>
          <p:cNvPr id="4" name="Group 17"/>
          <p:cNvGrpSpPr>
            <a:grpSpLocks/>
          </p:cNvGrpSpPr>
          <p:nvPr/>
        </p:nvGrpSpPr>
        <p:grpSpPr bwMode="auto">
          <a:xfrm>
            <a:off x="1047750" y="3706813"/>
            <a:ext cx="7167563" cy="2936875"/>
            <a:chOff x="660" y="2088"/>
            <a:chExt cx="4515" cy="1850"/>
          </a:xfrm>
        </p:grpSpPr>
        <p:sp>
          <p:nvSpPr>
            <p:cNvPr id="17434" name="Text Box 7"/>
            <p:cNvSpPr txBox="1">
              <a:spLocks noChangeArrowheads="1"/>
            </p:cNvSpPr>
            <p:nvPr/>
          </p:nvSpPr>
          <p:spPr bwMode="auto">
            <a:xfrm>
              <a:off x="1690" y="2268"/>
              <a:ext cx="2541" cy="365"/>
            </a:xfrm>
            <a:prstGeom prst="rect">
              <a:avLst/>
            </a:prstGeom>
            <a:noFill/>
            <a:ln w="9525">
              <a:noFill/>
              <a:miter lim="800000"/>
              <a:headEnd/>
              <a:tailEnd/>
            </a:ln>
          </p:spPr>
          <p:txBody>
            <a:bodyPr>
              <a:spAutoFit/>
            </a:bodyPr>
            <a:lstStyle/>
            <a:p>
              <a:pPr algn="ctr"/>
              <a:r>
                <a:rPr lang="en-US" sz="3200" b="1">
                  <a:solidFill>
                    <a:srgbClr val="482400"/>
                  </a:solidFill>
                </a:rPr>
                <a:t>Text Transcription</a:t>
              </a:r>
            </a:p>
          </p:txBody>
        </p:sp>
        <p:sp>
          <p:nvSpPr>
            <p:cNvPr id="34843" name="Oval 12"/>
            <p:cNvSpPr>
              <a:spLocks noChangeArrowheads="1"/>
            </p:cNvSpPr>
            <p:nvPr/>
          </p:nvSpPr>
          <p:spPr bwMode="auto">
            <a:xfrm>
              <a:off x="660" y="2088"/>
              <a:ext cx="4515" cy="1850"/>
            </a:xfrm>
            <a:prstGeom prst="ellipse">
              <a:avLst/>
            </a:prstGeom>
            <a:noFill/>
            <a:ln w="38100">
              <a:solidFill>
                <a:schemeClr val="accent6">
                  <a:lumMod val="50000"/>
                </a:schemeClr>
              </a:solidFill>
              <a:round/>
              <a:headEnd/>
              <a:tailEnd/>
            </a:ln>
          </p:spPr>
          <p:txBody>
            <a:bodyPr wrap="none" anchor="ctr"/>
            <a:lstStyle/>
            <a:p>
              <a:pPr>
                <a:defRPr/>
              </a:pPr>
              <a:endParaRPr lang="en-US"/>
            </a:p>
          </p:txBody>
        </p:sp>
      </p:grpSp>
      <p:grpSp>
        <p:nvGrpSpPr>
          <p:cNvPr id="5" name="Group 18"/>
          <p:cNvGrpSpPr>
            <a:grpSpLocks/>
          </p:cNvGrpSpPr>
          <p:nvPr/>
        </p:nvGrpSpPr>
        <p:grpSpPr bwMode="auto">
          <a:xfrm>
            <a:off x="571500" y="2582863"/>
            <a:ext cx="7961313" cy="4121150"/>
            <a:chOff x="360" y="1380"/>
            <a:chExt cx="5015" cy="2596"/>
          </a:xfrm>
        </p:grpSpPr>
        <p:sp>
          <p:nvSpPr>
            <p:cNvPr id="17432" name="Text Box 8"/>
            <p:cNvSpPr txBox="1">
              <a:spLocks noChangeArrowheads="1"/>
            </p:cNvSpPr>
            <p:nvPr/>
          </p:nvSpPr>
          <p:spPr bwMode="auto">
            <a:xfrm>
              <a:off x="1698" y="1572"/>
              <a:ext cx="2569" cy="365"/>
            </a:xfrm>
            <a:prstGeom prst="rect">
              <a:avLst/>
            </a:prstGeom>
            <a:noFill/>
            <a:ln w="9525">
              <a:noFill/>
              <a:miter lim="800000"/>
              <a:headEnd/>
              <a:tailEnd/>
            </a:ln>
          </p:spPr>
          <p:txBody>
            <a:bodyPr>
              <a:spAutoFit/>
            </a:bodyPr>
            <a:lstStyle/>
            <a:p>
              <a:pPr algn="ctr"/>
              <a:r>
                <a:rPr lang="en-US" sz="3200" b="1">
                  <a:solidFill>
                    <a:srgbClr val="482400"/>
                  </a:solidFill>
                </a:rPr>
                <a:t>Text Generation</a:t>
              </a:r>
            </a:p>
          </p:txBody>
        </p:sp>
        <p:sp>
          <p:nvSpPr>
            <p:cNvPr id="34841" name="Oval 13"/>
            <p:cNvSpPr>
              <a:spLocks noChangeArrowheads="1"/>
            </p:cNvSpPr>
            <p:nvPr/>
          </p:nvSpPr>
          <p:spPr bwMode="auto">
            <a:xfrm>
              <a:off x="360" y="1380"/>
              <a:ext cx="5015" cy="2596"/>
            </a:xfrm>
            <a:prstGeom prst="ellipse">
              <a:avLst/>
            </a:prstGeom>
            <a:noFill/>
            <a:ln w="38100">
              <a:solidFill>
                <a:schemeClr val="accent6">
                  <a:lumMod val="50000"/>
                </a:schemeClr>
              </a:solidFill>
              <a:round/>
              <a:headEnd/>
              <a:tailEnd/>
            </a:ln>
          </p:spPr>
          <p:txBody>
            <a:bodyPr wrap="none" anchor="ctr"/>
            <a:lstStyle/>
            <a:p>
              <a:pPr>
                <a:defRPr/>
              </a:pPr>
              <a:endParaRPr lang="en-US"/>
            </a:p>
          </p:txBody>
        </p:sp>
      </p:grpSp>
      <p:grpSp>
        <p:nvGrpSpPr>
          <p:cNvPr id="6" name="Group 19"/>
          <p:cNvGrpSpPr>
            <a:grpSpLocks/>
          </p:cNvGrpSpPr>
          <p:nvPr/>
        </p:nvGrpSpPr>
        <p:grpSpPr bwMode="auto">
          <a:xfrm>
            <a:off x="152400" y="1668463"/>
            <a:ext cx="8782050" cy="4991100"/>
            <a:chOff x="96" y="804"/>
            <a:chExt cx="5532" cy="3144"/>
          </a:xfrm>
        </p:grpSpPr>
        <p:sp>
          <p:nvSpPr>
            <p:cNvPr id="17430" name="Text Box 9"/>
            <p:cNvSpPr txBox="1">
              <a:spLocks noChangeArrowheads="1"/>
            </p:cNvSpPr>
            <p:nvPr/>
          </p:nvSpPr>
          <p:spPr bwMode="auto">
            <a:xfrm>
              <a:off x="1493" y="912"/>
              <a:ext cx="2915" cy="365"/>
            </a:xfrm>
            <a:prstGeom prst="rect">
              <a:avLst/>
            </a:prstGeom>
            <a:noFill/>
            <a:ln w="9525">
              <a:noFill/>
              <a:miter lim="800000"/>
              <a:headEnd/>
              <a:tailEnd/>
            </a:ln>
          </p:spPr>
          <p:txBody>
            <a:bodyPr>
              <a:spAutoFit/>
            </a:bodyPr>
            <a:lstStyle/>
            <a:p>
              <a:pPr algn="ctr"/>
              <a:r>
                <a:rPr lang="en-US" sz="3200" b="1">
                  <a:solidFill>
                    <a:srgbClr val="482400"/>
                  </a:solidFill>
                </a:rPr>
                <a:t>Reviewing/Revising</a:t>
              </a:r>
            </a:p>
          </p:txBody>
        </p:sp>
        <p:sp>
          <p:nvSpPr>
            <p:cNvPr id="34839" name="Oval 14"/>
            <p:cNvSpPr>
              <a:spLocks noChangeArrowheads="1"/>
            </p:cNvSpPr>
            <p:nvPr/>
          </p:nvSpPr>
          <p:spPr bwMode="auto">
            <a:xfrm>
              <a:off x="96" y="804"/>
              <a:ext cx="5532" cy="3144"/>
            </a:xfrm>
            <a:prstGeom prst="ellipse">
              <a:avLst/>
            </a:prstGeom>
            <a:noFill/>
            <a:ln w="38100">
              <a:solidFill>
                <a:schemeClr val="accent6">
                  <a:lumMod val="50000"/>
                </a:schemeClr>
              </a:solidFill>
              <a:round/>
              <a:headEnd/>
              <a:tailEnd/>
            </a:ln>
          </p:spPr>
          <p:txBody>
            <a:bodyPr wrap="none" anchor="ctr"/>
            <a:lstStyle/>
            <a:p>
              <a:pPr>
                <a:defRPr/>
              </a:pPr>
              <a:endParaRPr lang="en-US"/>
            </a:p>
          </p:txBody>
        </p:sp>
      </p:grpSp>
      <p:sp>
        <p:nvSpPr>
          <p:cNvPr id="42" name="AutoShape 20"/>
          <p:cNvSpPr>
            <a:spLocks noChangeArrowheads="1"/>
          </p:cNvSpPr>
          <p:nvPr/>
        </p:nvSpPr>
        <p:spPr bwMode="auto">
          <a:xfrm flipV="1">
            <a:off x="2159000" y="5703888"/>
            <a:ext cx="835025" cy="625475"/>
          </a:xfrm>
          <a:prstGeom prst="curvedRightArrow">
            <a:avLst>
              <a:gd name="adj1" fmla="val 20000"/>
              <a:gd name="adj2" fmla="val 40000"/>
              <a:gd name="adj3" fmla="val 44501"/>
            </a:avLst>
          </a:prstGeom>
          <a:solidFill>
            <a:srgbClr val="C00000"/>
          </a:solidFill>
          <a:ln w="9525">
            <a:solidFill>
              <a:schemeClr val="tx1"/>
            </a:solidFill>
            <a:miter lim="800000"/>
            <a:headEnd/>
            <a:tailEnd/>
          </a:ln>
        </p:spPr>
        <p:txBody>
          <a:bodyPr wrap="none" anchor="ctr"/>
          <a:lstStyle/>
          <a:p>
            <a:endParaRPr lang="en-US"/>
          </a:p>
        </p:txBody>
      </p:sp>
      <p:sp>
        <p:nvSpPr>
          <p:cNvPr id="43" name="AutoShape 21"/>
          <p:cNvSpPr>
            <a:spLocks noChangeArrowheads="1"/>
          </p:cNvSpPr>
          <p:nvPr/>
        </p:nvSpPr>
        <p:spPr bwMode="auto">
          <a:xfrm flipV="1">
            <a:off x="1258888" y="4903788"/>
            <a:ext cx="835025" cy="625475"/>
          </a:xfrm>
          <a:prstGeom prst="curvedRightArrow">
            <a:avLst>
              <a:gd name="adj1" fmla="val 20000"/>
              <a:gd name="adj2" fmla="val 40000"/>
              <a:gd name="adj3" fmla="val 44501"/>
            </a:avLst>
          </a:prstGeom>
          <a:solidFill>
            <a:srgbClr val="C00000"/>
          </a:solidFill>
          <a:ln w="9525">
            <a:solidFill>
              <a:schemeClr val="tx1"/>
            </a:solidFill>
            <a:miter lim="800000"/>
            <a:headEnd/>
            <a:tailEnd/>
          </a:ln>
        </p:spPr>
        <p:txBody>
          <a:bodyPr wrap="none" anchor="ctr"/>
          <a:lstStyle/>
          <a:p>
            <a:endParaRPr lang="en-US"/>
          </a:p>
        </p:txBody>
      </p:sp>
      <p:sp>
        <p:nvSpPr>
          <p:cNvPr id="44" name="AutoShape 22"/>
          <p:cNvSpPr>
            <a:spLocks noChangeArrowheads="1"/>
          </p:cNvSpPr>
          <p:nvPr/>
        </p:nvSpPr>
        <p:spPr bwMode="auto">
          <a:xfrm flipV="1">
            <a:off x="1130300" y="3946525"/>
            <a:ext cx="835025" cy="625475"/>
          </a:xfrm>
          <a:prstGeom prst="curvedRightArrow">
            <a:avLst>
              <a:gd name="adj1" fmla="val 20000"/>
              <a:gd name="adj2" fmla="val 40000"/>
              <a:gd name="adj3" fmla="val 44501"/>
            </a:avLst>
          </a:prstGeom>
          <a:solidFill>
            <a:srgbClr val="C00000"/>
          </a:solidFill>
          <a:ln w="9525">
            <a:solidFill>
              <a:schemeClr val="tx1"/>
            </a:solidFill>
            <a:miter lim="800000"/>
            <a:headEnd/>
            <a:tailEnd/>
          </a:ln>
        </p:spPr>
        <p:txBody>
          <a:bodyPr wrap="none" anchor="ctr"/>
          <a:lstStyle/>
          <a:p>
            <a:endParaRPr lang="en-US"/>
          </a:p>
        </p:txBody>
      </p:sp>
      <p:sp>
        <p:nvSpPr>
          <p:cNvPr id="45" name="AutoShape 23"/>
          <p:cNvSpPr>
            <a:spLocks noChangeArrowheads="1"/>
          </p:cNvSpPr>
          <p:nvPr/>
        </p:nvSpPr>
        <p:spPr bwMode="auto">
          <a:xfrm flipV="1">
            <a:off x="787400" y="3089275"/>
            <a:ext cx="835025" cy="625475"/>
          </a:xfrm>
          <a:prstGeom prst="curvedRightArrow">
            <a:avLst>
              <a:gd name="adj1" fmla="val 20000"/>
              <a:gd name="adj2" fmla="val 40000"/>
              <a:gd name="adj3" fmla="val 44501"/>
            </a:avLst>
          </a:prstGeom>
          <a:solidFill>
            <a:srgbClr val="C00000"/>
          </a:solidFill>
          <a:ln w="9525">
            <a:solidFill>
              <a:schemeClr val="tx1"/>
            </a:solidFill>
            <a:miter lim="800000"/>
            <a:headEnd/>
            <a:tailEnd/>
          </a:ln>
        </p:spPr>
        <p:txBody>
          <a:bodyPr wrap="none" anchor="ctr"/>
          <a:lstStyle/>
          <a:p>
            <a:endParaRPr lang="en-US"/>
          </a:p>
        </p:txBody>
      </p:sp>
      <p:sp>
        <p:nvSpPr>
          <p:cNvPr id="46" name="AutoShape 24"/>
          <p:cNvSpPr>
            <a:spLocks noChangeArrowheads="1"/>
          </p:cNvSpPr>
          <p:nvPr/>
        </p:nvSpPr>
        <p:spPr bwMode="auto">
          <a:xfrm flipH="1" flipV="1">
            <a:off x="6269038" y="5713413"/>
            <a:ext cx="835025" cy="625475"/>
          </a:xfrm>
          <a:prstGeom prst="curvedRightArrow">
            <a:avLst>
              <a:gd name="adj1" fmla="val 20000"/>
              <a:gd name="adj2" fmla="val 40000"/>
              <a:gd name="adj3" fmla="val 44501"/>
            </a:avLst>
          </a:prstGeom>
          <a:solidFill>
            <a:srgbClr val="C00000"/>
          </a:solidFill>
          <a:ln w="9525">
            <a:solidFill>
              <a:schemeClr val="tx1"/>
            </a:solidFill>
            <a:miter lim="800000"/>
            <a:headEnd/>
            <a:tailEnd/>
          </a:ln>
        </p:spPr>
        <p:txBody>
          <a:bodyPr wrap="none" anchor="ctr"/>
          <a:lstStyle/>
          <a:p>
            <a:endParaRPr lang="en-US"/>
          </a:p>
        </p:txBody>
      </p:sp>
      <p:sp>
        <p:nvSpPr>
          <p:cNvPr id="47" name="AutoShape 25"/>
          <p:cNvSpPr>
            <a:spLocks noChangeArrowheads="1"/>
          </p:cNvSpPr>
          <p:nvPr/>
        </p:nvSpPr>
        <p:spPr bwMode="auto">
          <a:xfrm flipH="1" flipV="1">
            <a:off x="7169150" y="4941888"/>
            <a:ext cx="835025" cy="625475"/>
          </a:xfrm>
          <a:prstGeom prst="curvedRightArrow">
            <a:avLst>
              <a:gd name="adj1" fmla="val 20000"/>
              <a:gd name="adj2" fmla="val 40000"/>
              <a:gd name="adj3" fmla="val 44501"/>
            </a:avLst>
          </a:prstGeom>
          <a:solidFill>
            <a:srgbClr val="C00000"/>
          </a:solidFill>
          <a:ln w="9525">
            <a:solidFill>
              <a:schemeClr val="tx1"/>
            </a:solidFill>
            <a:miter lim="800000"/>
            <a:headEnd/>
            <a:tailEnd/>
          </a:ln>
        </p:spPr>
        <p:txBody>
          <a:bodyPr wrap="none" anchor="ctr"/>
          <a:lstStyle/>
          <a:p>
            <a:endParaRPr lang="en-US"/>
          </a:p>
        </p:txBody>
      </p:sp>
      <p:sp>
        <p:nvSpPr>
          <p:cNvPr id="48" name="AutoShape 26"/>
          <p:cNvSpPr>
            <a:spLocks noChangeArrowheads="1"/>
          </p:cNvSpPr>
          <p:nvPr/>
        </p:nvSpPr>
        <p:spPr bwMode="auto">
          <a:xfrm flipH="1" flipV="1">
            <a:off x="7286625" y="4043363"/>
            <a:ext cx="835025" cy="625475"/>
          </a:xfrm>
          <a:prstGeom prst="curvedRightArrow">
            <a:avLst>
              <a:gd name="adj1" fmla="val 20000"/>
              <a:gd name="adj2" fmla="val 40000"/>
              <a:gd name="adj3" fmla="val 44501"/>
            </a:avLst>
          </a:prstGeom>
          <a:solidFill>
            <a:srgbClr val="C00000"/>
          </a:solidFill>
          <a:ln w="9525">
            <a:solidFill>
              <a:schemeClr val="tx1"/>
            </a:solidFill>
            <a:miter lim="800000"/>
            <a:headEnd/>
            <a:tailEnd/>
          </a:ln>
        </p:spPr>
        <p:txBody>
          <a:bodyPr wrap="none" anchor="ctr"/>
          <a:lstStyle/>
          <a:p>
            <a:endParaRPr lang="en-US"/>
          </a:p>
        </p:txBody>
      </p:sp>
      <p:sp>
        <p:nvSpPr>
          <p:cNvPr id="49" name="AutoShape 27"/>
          <p:cNvSpPr>
            <a:spLocks noChangeArrowheads="1"/>
          </p:cNvSpPr>
          <p:nvPr/>
        </p:nvSpPr>
        <p:spPr bwMode="auto">
          <a:xfrm flipH="1" flipV="1">
            <a:off x="7426325" y="3098800"/>
            <a:ext cx="835025" cy="625475"/>
          </a:xfrm>
          <a:prstGeom prst="curvedRightArrow">
            <a:avLst>
              <a:gd name="adj1" fmla="val 20000"/>
              <a:gd name="adj2" fmla="val 40000"/>
              <a:gd name="adj3" fmla="val 44501"/>
            </a:avLst>
          </a:prstGeom>
          <a:solidFill>
            <a:srgbClr val="C00000"/>
          </a:solidFill>
          <a:ln w="9525">
            <a:solidFill>
              <a:schemeClr val="tx1"/>
            </a:solidFill>
            <a:miter lim="800000"/>
            <a:headEnd/>
            <a:tailEnd/>
          </a:ln>
        </p:spPr>
        <p:txBody>
          <a:bodyPr wrap="none" anchor="ctr"/>
          <a:lstStyle/>
          <a:p>
            <a:endParaRPr lang="en-US"/>
          </a:p>
        </p:txBody>
      </p:sp>
      <p:sp>
        <p:nvSpPr>
          <p:cNvPr id="34" name="Rectangle 33"/>
          <p:cNvSpPr/>
          <p:nvPr/>
        </p:nvSpPr>
        <p:spPr>
          <a:xfrm>
            <a:off x="144463" y="13176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blinds(horizontal)">
                                      <p:cBhvr>
                                        <p:cTn id="32" dur="500"/>
                                        <p:tgtEl>
                                          <p:spTgt spid="46"/>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blinds(horizontal)">
                                      <p:cBhvr>
                                        <p:cTn id="35" dur="500"/>
                                        <p:tgtEl>
                                          <p:spTgt spid="42"/>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blinds(horizontal)">
                                      <p:cBhvr>
                                        <p:cTn id="40" dur="500"/>
                                        <p:tgtEl>
                                          <p:spTgt spid="43"/>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blinds(horizontal)">
                                      <p:cBhvr>
                                        <p:cTn id="43" dur="500"/>
                                        <p:tgtEl>
                                          <p:spTgt spid="47"/>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blinds(horizontal)">
                                      <p:cBhvr>
                                        <p:cTn id="48" dur="500"/>
                                        <p:tgtEl>
                                          <p:spTgt spid="44"/>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blinds(horizontal)">
                                      <p:cBhvr>
                                        <p:cTn id="51" dur="500"/>
                                        <p:tgtEl>
                                          <p:spTgt spid="48"/>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blinds(horizontal)">
                                      <p:cBhvr>
                                        <p:cTn id="56" dur="500"/>
                                        <p:tgtEl>
                                          <p:spTgt spid="45"/>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blinds(horizontal)">
                                      <p:cBhvr>
                                        <p:cTn id="59" dur="500"/>
                                        <p:tgtEl>
                                          <p:spTgt spid="49"/>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27"/>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28"/>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9"/>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28" grpId="0"/>
      <p:bldP spid="30" grpId="0"/>
      <p:bldP spid="42" grpId="0" animBg="1"/>
      <p:bldP spid="43" grpId="0" animBg="1"/>
      <p:bldP spid="44" grpId="0" animBg="1"/>
      <p:bldP spid="45" grpId="0" animBg="1"/>
      <p:bldP spid="46" grpId="0" animBg="1"/>
      <p:bldP spid="47" grpId="0" animBg="1"/>
      <p:bldP spid="48" grpId="0" animBg="1"/>
      <p:bldP spid="49"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body" idx="1"/>
          </p:nvPr>
        </p:nvSpPr>
        <p:spPr>
          <a:xfrm>
            <a:off x="1219200" y="1577975"/>
            <a:ext cx="6983413" cy="3570288"/>
          </a:xfrm>
        </p:spPr>
        <p:txBody>
          <a:bodyPr/>
          <a:lstStyle/>
          <a:p>
            <a:pPr eaLnBrk="1" hangingPunct="1">
              <a:lnSpc>
                <a:spcPct val="90000"/>
              </a:lnSpc>
            </a:pPr>
            <a:r>
              <a:rPr lang="en-US" sz="3600" smtClean="0"/>
              <a:t>What Evan wrote for me:</a:t>
            </a:r>
          </a:p>
          <a:p>
            <a:pPr eaLnBrk="1" hangingPunct="1">
              <a:lnSpc>
                <a:spcPct val="90000"/>
              </a:lnSpc>
              <a:buFont typeface="Wingdings" pitchFamily="2" charset="2"/>
              <a:buNone/>
            </a:pPr>
            <a:endParaRPr lang="en-US" sz="1800" smtClean="0"/>
          </a:p>
          <a:p>
            <a:pPr eaLnBrk="1" hangingPunct="1">
              <a:lnSpc>
                <a:spcPct val="90000"/>
              </a:lnSpc>
              <a:buFont typeface="Wingdings" pitchFamily="2" charset="2"/>
              <a:buNone/>
            </a:pPr>
            <a:r>
              <a:rPr lang="en-US" smtClean="0"/>
              <a:t>          My favorite game is …  “mabul </a:t>
            </a:r>
          </a:p>
          <a:p>
            <a:pPr eaLnBrk="1" hangingPunct="1">
              <a:lnSpc>
                <a:spcPct val="90000"/>
              </a:lnSpc>
              <a:buFont typeface="Wingdings" pitchFamily="2" charset="2"/>
              <a:buNone/>
            </a:pPr>
            <a:r>
              <a:rPr lang="en-US" smtClean="0"/>
              <a:t>         	roling        it    is</a:t>
            </a:r>
          </a:p>
          <a:p>
            <a:pPr eaLnBrk="1" hangingPunct="1">
              <a:lnSpc>
                <a:spcPct val="90000"/>
              </a:lnSpc>
              <a:buFont typeface="Wingdings" pitchFamily="2" charset="2"/>
              <a:buNone/>
            </a:pPr>
            <a:r>
              <a:rPr lang="en-US" smtClean="0"/>
              <a:t>		fun.      I like      making</a:t>
            </a:r>
          </a:p>
          <a:p>
            <a:pPr eaLnBrk="1" hangingPunct="1">
              <a:lnSpc>
                <a:spcPct val="90000"/>
              </a:lnSpc>
              <a:buFont typeface="Wingdings" pitchFamily="2" charset="2"/>
              <a:buNone/>
            </a:pPr>
            <a:r>
              <a:rPr lang="en-US" smtClean="0"/>
              <a:t>		the  box  to  role  in</a:t>
            </a:r>
          </a:p>
          <a:p>
            <a:pPr eaLnBrk="1" hangingPunct="1">
              <a:lnSpc>
                <a:spcPct val="90000"/>
              </a:lnSpc>
              <a:buFont typeface="Wingdings" pitchFamily="2" charset="2"/>
              <a:buNone/>
            </a:pPr>
            <a:r>
              <a:rPr lang="en-US" smtClean="0"/>
              <a:t>		to.  Iam   prety  gode as</a:t>
            </a:r>
          </a:p>
          <a:p>
            <a:pPr eaLnBrk="1" hangingPunct="1">
              <a:lnSpc>
                <a:spcPct val="90000"/>
              </a:lnSpc>
              <a:buFont typeface="Wingdings" pitchFamily="2" charset="2"/>
              <a:buNone/>
            </a:pPr>
            <a:r>
              <a:rPr lang="en-US" smtClean="0"/>
              <a:t>		well.   It    is   rell   inters</a:t>
            </a:r>
          </a:p>
          <a:p>
            <a:pPr eaLnBrk="1" hangingPunct="1">
              <a:lnSpc>
                <a:spcPct val="90000"/>
              </a:lnSpc>
              <a:buFont typeface="Wingdings" pitchFamily="2" charset="2"/>
              <a:buNone/>
            </a:pPr>
            <a:r>
              <a:rPr lang="en-US" smtClean="0"/>
              <a:t>		ing.   It is   so   fun</a:t>
            </a:r>
          </a:p>
        </p:txBody>
      </p:sp>
      <p:sp>
        <p:nvSpPr>
          <p:cNvPr id="158723" name="Rectangle 13"/>
          <p:cNvSpPr>
            <a:spLocks noGrp="1" noChangeArrowheads="1"/>
          </p:cNvSpPr>
          <p:nvPr>
            <p:ph type="title"/>
          </p:nvPr>
        </p:nvSpPr>
        <p:spPr>
          <a:xfrm>
            <a:off x="943426" y="42638"/>
            <a:ext cx="8650513" cy="871764"/>
          </a:xfrm>
          <a:noFill/>
        </p:spPr>
        <p:txBody>
          <a:bodyPr anchor="b"/>
          <a:lstStyle/>
          <a:p>
            <a:pPr algn="l" eaLnBrk="1" hangingPunct="1"/>
            <a:r>
              <a:rPr lang="en-US" sz="4000" dirty="0" smtClean="0"/>
              <a:t>Executive Functions and Writing</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07474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8002">
                                            <p:txEl>
                                              <p:pRg st="2" end="2"/>
                                            </p:txEl>
                                          </p:spTgt>
                                        </p:tgtEl>
                                        <p:attrNameLst>
                                          <p:attrName>style.visibility</p:attrName>
                                        </p:attrNameLst>
                                      </p:cBhvr>
                                      <p:to>
                                        <p:strVal val="visible"/>
                                      </p:to>
                                    </p:set>
                                    <p:animEffect transition="in" filter="blinds(horizontal)">
                                      <p:cBhvr>
                                        <p:cTn id="7" dur="500"/>
                                        <p:tgtEl>
                                          <p:spTgt spid="128002">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28002">
                                            <p:txEl>
                                              <p:pRg st="3" end="3"/>
                                            </p:txEl>
                                          </p:spTgt>
                                        </p:tgtEl>
                                        <p:attrNameLst>
                                          <p:attrName>style.visibility</p:attrName>
                                        </p:attrNameLst>
                                      </p:cBhvr>
                                      <p:to>
                                        <p:strVal val="visible"/>
                                      </p:to>
                                    </p:set>
                                    <p:animEffect transition="in" filter="blinds(horizontal)">
                                      <p:cBhvr>
                                        <p:cTn id="10" dur="500"/>
                                        <p:tgtEl>
                                          <p:spTgt spid="128002">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28002">
                                            <p:txEl>
                                              <p:pRg st="4" end="4"/>
                                            </p:txEl>
                                          </p:spTgt>
                                        </p:tgtEl>
                                        <p:attrNameLst>
                                          <p:attrName>style.visibility</p:attrName>
                                        </p:attrNameLst>
                                      </p:cBhvr>
                                      <p:to>
                                        <p:strVal val="visible"/>
                                      </p:to>
                                    </p:set>
                                    <p:animEffect transition="in" filter="blinds(horizontal)">
                                      <p:cBhvr>
                                        <p:cTn id="13" dur="500"/>
                                        <p:tgtEl>
                                          <p:spTgt spid="128002">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128002">
                                            <p:txEl>
                                              <p:pRg st="5" end="5"/>
                                            </p:txEl>
                                          </p:spTgt>
                                        </p:tgtEl>
                                        <p:attrNameLst>
                                          <p:attrName>style.visibility</p:attrName>
                                        </p:attrNameLst>
                                      </p:cBhvr>
                                      <p:to>
                                        <p:strVal val="visible"/>
                                      </p:to>
                                    </p:set>
                                    <p:animEffect transition="in" filter="blinds(horizontal)">
                                      <p:cBhvr>
                                        <p:cTn id="16" dur="500"/>
                                        <p:tgtEl>
                                          <p:spTgt spid="128002">
                                            <p:txEl>
                                              <p:pRg st="5" end="5"/>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128002">
                                            <p:txEl>
                                              <p:pRg st="6" end="6"/>
                                            </p:txEl>
                                          </p:spTgt>
                                        </p:tgtEl>
                                        <p:attrNameLst>
                                          <p:attrName>style.visibility</p:attrName>
                                        </p:attrNameLst>
                                      </p:cBhvr>
                                      <p:to>
                                        <p:strVal val="visible"/>
                                      </p:to>
                                    </p:set>
                                    <p:animEffect transition="in" filter="blinds(horizontal)">
                                      <p:cBhvr>
                                        <p:cTn id="19" dur="500"/>
                                        <p:tgtEl>
                                          <p:spTgt spid="128002">
                                            <p:txEl>
                                              <p:pRg st="6" end="6"/>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128002">
                                            <p:txEl>
                                              <p:pRg st="7" end="7"/>
                                            </p:txEl>
                                          </p:spTgt>
                                        </p:tgtEl>
                                        <p:attrNameLst>
                                          <p:attrName>style.visibility</p:attrName>
                                        </p:attrNameLst>
                                      </p:cBhvr>
                                      <p:to>
                                        <p:strVal val="visible"/>
                                      </p:to>
                                    </p:set>
                                    <p:animEffect transition="in" filter="blinds(horizontal)">
                                      <p:cBhvr>
                                        <p:cTn id="22" dur="500"/>
                                        <p:tgtEl>
                                          <p:spTgt spid="128002">
                                            <p:txEl>
                                              <p:pRg st="7" end="7"/>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128002">
                                            <p:txEl>
                                              <p:pRg st="8" end="8"/>
                                            </p:txEl>
                                          </p:spTgt>
                                        </p:tgtEl>
                                        <p:attrNameLst>
                                          <p:attrName>style.visibility</p:attrName>
                                        </p:attrNameLst>
                                      </p:cBhvr>
                                      <p:to>
                                        <p:strVal val="visible"/>
                                      </p:to>
                                    </p:set>
                                    <p:animEffect transition="in" filter="blinds(horizontal)">
                                      <p:cBhvr>
                                        <p:cTn id="25" dur="500"/>
                                        <p:tgtEl>
                                          <p:spTgt spid="12800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body" idx="1"/>
          </p:nvPr>
        </p:nvSpPr>
        <p:spPr>
          <a:xfrm>
            <a:off x="392113" y="1557338"/>
            <a:ext cx="8304212" cy="4497387"/>
          </a:xfrm>
        </p:spPr>
        <p:txBody>
          <a:bodyPr/>
          <a:lstStyle/>
          <a:p>
            <a:pPr eaLnBrk="1" hangingPunct="1">
              <a:lnSpc>
                <a:spcPct val="90000"/>
              </a:lnSpc>
            </a:pPr>
            <a:r>
              <a:rPr lang="en-US" sz="3600" smtClean="0"/>
              <a:t>What Evan told me:</a:t>
            </a:r>
          </a:p>
          <a:p>
            <a:pPr eaLnBrk="1" hangingPunct="1">
              <a:lnSpc>
                <a:spcPct val="90000"/>
              </a:lnSpc>
              <a:buFont typeface="Wingdings" pitchFamily="2" charset="2"/>
              <a:buNone/>
            </a:pPr>
            <a:r>
              <a:rPr lang="en-US" sz="4400" smtClean="0"/>
              <a:t>    </a:t>
            </a:r>
            <a:r>
              <a:rPr lang="en-US" smtClean="0"/>
              <a:t>“My favorite game is rolling marbles.  I think it is fun.  I just learned it yesterday.  It can be pretty hard at times.  It can be fun and it’s interesting if you make it challenging.  I like making the boxes to roll the marbles into.  You probably need to be pretty skilled with eye hand coordination to do it.  To get up the ramp you need to roll it really fast.”</a:t>
            </a:r>
          </a:p>
        </p:txBody>
      </p:sp>
      <p:sp>
        <p:nvSpPr>
          <p:cNvPr id="159747" name="Rectangle 3"/>
          <p:cNvSpPr>
            <a:spLocks noGrp="1" noChangeArrowheads="1"/>
          </p:cNvSpPr>
          <p:nvPr>
            <p:ph type="title"/>
          </p:nvPr>
        </p:nvSpPr>
        <p:spPr>
          <a:xfrm>
            <a:off x="1503363" y="115888"/>
            <a:ext cx="6862762" cy="1182687"/>
          </a:xfrm>
        </p:spPr>
        <p:txBody>
          <a:bodyPr/>
          <a:lstStyle/>
          <a:p>
            <a:pPr eaLnBrk="1" hangingPunct="1"/>
            <a:r>
              <a:rPr lang="en-US" sz="4000" smtClean="0"/>
              <a:t>Executive Functions </a:t>
            </a:r>
            <a:br>
              <a:rPr lang="en-US" sz="4000" smtClean="0"/>
            </a:br>
            <a:r>
              <a:rPr lang="en-US" sz="4000" smtClean="0"/>
              <a:t>				and Writing</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698625" y="1335988"/>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6978">
                                            <p:txEl>
                                              <p:pRg st="1" end="1"/>
                                            </p:txEl>
                                          </p:spTgt>
                                        </p:tgtEl>
                                        <p:attrNameLst>
                                          <p:attrName>style.visibility</p:attrName>
                                        </p:attrNameLst>
                                      </p:cBhvr>
                                      <p:to>
                                        <p:strVal val="visible"/>
                                      </p:to>
                                    </p:set>
                                    <p:animEffect transition="in" filter="blinds(horizontal)">
                                      <p:cBhvr>
                                        <p:cTn id="7" dur="500"/>
                                        <p:tgtEl>
                                          <p:spTgt spid="12697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1774825" y="-58738"/>
            <a:ext cx="7747000" cy="2743201"/>
          </a:xfrm>
        </p:spPr>
        <p:txBody>
          <a:bodyPr/>
          <a:lstStyle/>
          <a:p>
            <a:pPr eaLnBrk="1" hangingPunct="1">
              <a:defRPr/>
            </a:pPr>
            <a:r>
              <a:rPr lang="en-US" dirty="0">
                <a:latin typeface="+mn-lt"/>
              </a:rPr>
              <a:t>Cascading </a:t>
            </a:r>
            <a:br>
              <a:rPr lang="en-US" dirty="0">
                <a:latin typeface="+mn-lt"/>
              </a:rPr>
            </a:br>
            <a:r>
              <a:rPr lang="en-US" dirty="0">
                <a:latin typeface="+mn-lt"/>
              </a:rPr>
              <a:t>		  Production </a:t>
            </a:r>
            <a:br>
              <a:rPr lang="en-US" dirty="0">
                <a:latin typeface="+mn-lt"/>
              </a:rPr>
            </a:br>
            <a:r>
              <a:rPr lang="en-US" dirty="0">
                <a:latin typeface="+mn-lt"/>
              </a:rPr>
              <a:t>				   Decrement</a:t>
            </a:r>
          </a:p>
        </p:txBody>
      </p:sp>
      <p:sp>
        <p:nvSpPr>
          <p:cNvPr id="381955" name="Line 3"/>
          <p:cNvSpPr>
            <a:spLocks noChangeShapeType="1"/>
          </p:cNvSpPr>
          <p:nvPr/>
        </p:nvSpPr>
        <p:spPr bwMode="auto">
          <a:xfrm>
            <a:off x="3594100" y="2879725"/>
            <a:ext cx="4763" cy="1604963"/>
          </a:xfrm>
          <a:prstGeom prst="line">
            <a:avLst/>
          </a:prstGeom>
          <a:noFill/>
          <a:ln w="57150">
            <a:solidFill>
              <a:schemeClr val="tx1"/>
            </a:solidFill>
            <a:round/>
            <a:headEnd/>
            <a:tailEnd/>
          </a:ln>
          <a:effectLst/>
        </p:spPr>
        <p:txBody>
          <a:bodyPr/>
          <a:lstStyle/>
          <a:p>
            <a:pPr>
              <a:defRPr/>
            </a:pPr>
            <a:endParaRPr lang="en-US" dirty="0">
              <a:solidFill>
                <a:srgbClr val="CC6600"/>
              </a:solidFill>
              <a:latin typeface="+mn-lt"/>
            </a:endParaRPr>
          </a:p>
        </p:txBody>
      </p:sp>
      <p:sp>
        <p:nvSpPr>
          <p:cNvPr id="381958" name="Line 6"/>
          <p:cNvSpPr>
            <a:spLocks noChangeShapeType="1"/>
          </p:cNvSpPr>
          <p:nvPr/>
        </p:nvSpPr>
        <p:spPr bwMode="auto">
          <a:xfrm>
            <a:off x="5965825" y="4498975"/>
            <a:ext cx="42863" cy="2105025"/>
          </a:xfrm>
          <a:prstGeom prst="line">
            <a:avLst/>
          </a:prstGeom>
          <a:noFill/>
          <a:ln w="57150">
            <a:solidFill>
              <a:schemeClr val="tx1"/>
            </a:solidFill>
            <a:round/>
            <a:headEnd/>
            <a:tailEnd/>
          </a:ln>
          <a:effectLst/>
        </p:spPr>
        <p:txBody>
          <a:bodyPr/>
          <a:lstStyle/>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a:p>
            <a:pPr>
              <a:defRPr/>
            </a:pPr>
            <a:endParaRPr lang="en-US" dirty="0">
              <a:solidFill>
                <a:srgbClr val="CC6600"/>
              </a:solidFill>
              <a:latin typeface="+mn-lt"/>
            </a:endParaRPr>
          </a:p>
        </p:txBody>
      </p:sp>
      <p:sp>
        <p:nvSpPr>
          <p:cNvPr id="381959" name="Line 7"/>
          <p:cNvSpPr>
            <a:spLocks noChangeShapeType="1"/>
          </p:cNvSpPr>
          <p:nvPr/>
        </p:nvSpPr>
        <p:spPr bwMode="auto">
          <a:xfrm flipV="1">
            <a:off x="6007100" y="6604000"/>
            <a:ext cx="1554163" cy="6350"/>
          </a:xfrm>
          <a:prstGeom prst="line">
            <a:avLst/>
          </a:prstGeom>
          <a:noFill/>
          <a:ln w="57150">
            <a:solidFill>
              <a:schemeClr val="tx1"/>
            </a:solidFill>
            <a:round/>
            <a:headEnd/>
            <a:tailEnd/>
          </a:ln>
          <a:effectLst/>
        </p:spPr>
        <p:txBody>
          <a:bodyPr/>
          <a:lstStyle/>
          <a:p>
            <a:pPr>
              <a:defRPr/>
            </a:pPr>
            <a:endParaRPr lang="en-US" dirty="0">
              <a:solidFill>
                <a:srgbClr val="CC6600"/>
              </a:solidFill>
              <a:latin typeface="+mn-lt"/>
            </a:endParaRPr>
          </a:p>
        </p:txBody>
      </p:sp>
      <p:sp>
        <p:nvSpPr>
          <p:cNvPr id="381960" name="Line 8"/>
          <p:cNvSpPr>
            <a:spLocks noChangeShapeType="1"/>
          </p:cNvSpPr>
          <p:nvPr/>
        </p:nvSpPr>
        <p:spPr bwMode="auto">
          <a:xfrm>
            <a:off x="3570288" y="4514850"/>
            <a:ext cx="2365375" cy="0"/>
          </a:xfrm>
          <a:prstGeom prst="line">
            <a:avLst/>
          </a:prstGeom>
          <a:noFill/>
          <a:ln w="57150">
            <a:solidFill>
              <a:schemeClr val="tx1"/>
            </a:solidFill>
            <a:round/>
            <a:headEnd/>
            <a:tailEnd/>
          </a:ln>
          <a:effectLst/>
        </p:spPr>
        <p:txBody>
          <a:bodyPr/>
          <a:lstStyle/>
          <a:p>
            <a:pPr>
              <a:defRPr/>
            </a:pPr>
            <a:endParaRPr lang="en-US" dirty="0">
              <a:solidFill>
                <a:srgbClr val="CC6600"/>
              </a:solidFill>
              <a:latin typeface="+mn-lt"/>
            </a:endParaRPr>
          </a:p>
        </p:txBody>
      </p:sp>
      <p:sp>
        <p:nvSpPr>
          <p:cNvPr id="381961" name="Line 9"/>
          <p:cNvSpPr>
            <a:spLocks noChangeShapeType="1"/>
          </p:cNvSpPr>
          <p:nvPr/>
        </p:nvSpPr>
        <p:spPr bwMode="auto">
          <a:xfrm flipV="1">
            <a:off x="989013" y="2844800"/>
            <a:ext cx="2609850" cy="20638"/>
          </a:xfrm>
          <a:prstGeom prst="line">
            <a:avLst/>
          </a:prstGeom>
          <a:noFill/>
          <a:ln w="57150">
            <a:solidFill>
              <a:schemeClr val="tx1"/>
            </a:solidFill>
            <a:round/>
            <a:headEnd/>
            <a:tailEnd/>
          </a:ln>
          <a:effectLst/>
        </p:spPr>
        <p:txBody>
          <a:bodyPr/>
          <a:lstStyle/>
          <a:p>
            <a:pPr>
              <a:defRPr/>
            </a:pPr>
            <a:endParaRPr lang="en-US" dirty="0">
              <a:solidFill>
                <a:srgbClr val="CC6600"/>
              </a:solidFill>
              <a:latin typeface="+mn-lt"/>
            </a:endParaRPr>
          </a:p>
        </p:txBody>
      </p:sp>
      <p:sp>
        <p:nvSpPr>
          <p:cNvPr id="381962" name="Text Box 10"/>
          <p:cNvSpPr txBox="1">
            <a:spLocks noChangeArrowheads="1"/>
          </p:cNvSpPr>
          <p:nvPr/>
        </p:nvSpPr>
        <p:spPr bwMode="auto">
          <a:xfrm>
            <a:off x="517525" y="1430338"/>
            <a:ext cx="2979738" cy="1384300"/>
          </a:xfrm>
          <a:prstGeom prst="rect">
            <a:avLst/>
          </a:prstGeom>
          <a:noFill/>
          <a:ln w="9525">
            <a:noFill/>
            <a:miter lim="800000"/>
            <a:headEnd/>
            <a:tailEnd/>
          </a:ln>
          <a:effectLst/>
        </p:spPr>
        <p:txBody>
          <a:bodyPr>
            <a:spAutoFit/>
          </a:bodyPr>
          <a:lstStyle/>
          <a:p>
            <a:pPr>
              <a:defRPr/>
            </a:pPr>
            <a:r>
              <a:rPr lang="en-US" sz="2800" b="1" dirty="0">
                <a:solidFill>
                  <a:srgbClr val="CC6600"/>
                </a:solidFill>
                <a:latin typeface="+mn-lt"/>
              </a:rPr>
              <a:t>PAL-II Alphabet</a:t>
            </a:r>
          </a:p>
          <a:p>
            <a:pPr>
              <a:defRPr/>
            </a:pPr>
            <a:r>
              <a:rPr lang="en-US" sz="2800" b="1" dirty="0">
                <a:solidFill>
                  <a:srgbClr val="CC6600"/>
                </a:solidFill>
                <a:latin typeface="+mn-lt"/>
              </a:rPr>
              <a:t>Writing &amp; PAL-II </a:t>
            </a:r>
          </a:p>
          <a:p>
            <a:pPr>
              <a:defRPr/>
            </a:pPr>
            <a:r>
              <a:rPr lang="en-US" sz="2800" b="1" dirty="0">
                <a:solidFill>
                  <a:srgbClr val="CC6600"/>
                </a:solidFill>
                <a:latin typeface="+mn-lt"/>
              </a:rPr>
              <a:t>Copying A &amp; B</a:t>
            </a:r>
          </a:p>
        </p:txBody>
      </p:sp>
      <p:sp>
        <p:nvSpPr>
          <p:cNvPr id="381964" name="Text Box 12"/>
          <p:cNvSpPr txBox="1">
            <a:spLocks noChangeArrowheads="1"/>
          </p:cNvSpPr>
          <p:nvPr/>
        </p:nvSpPr>
        <p:spPr bwMode="auto">
          <a:xfrm>
            <a:off x="3730625" y="3063875"/>
            <a:ext cx="4354513" cy="1384300"/>
          </a:xfrm>
          <a:prstGeom prst="rect">
            <a:avLst/>
          </a:prstGeom>
          <a:noFill/>
          <a:ln w="9525">
            <a:noFill/>
            <a:miter lim="800000"/>
            <a:headEnd/>
            <a:tailEnd/>
          </a:ln>
          <a:effectLst/>
        </p:spPr>
        <p:txBody>
          <a:bodyPr>
            <a:spAutoFit/>
          </a:bodyPr>
          <a:lstStyle/>
          <a:p>
            <a:pPr>
              <a:defRPr/>
            </a:pPr>
            <a:r>
              <a:rPr lang="en-US" sz="2800" b="1" dirty="0">
                <a:solidFill>
                  <a:srgbClr val="CC6600"/>
                </a:solidFill>
                <a:latin typeface="+mn-lt"/>
              </a:rPr>
              <a:t>WIAT-III Sentence Composition and/or</a:t>
            </a:r>
          </a:p>
          <a:p>
            <a:pPr>
              <a:defRPr/>
            </a:pPr>
            <a:r>
              <a:rPr lang="en-US" sz="2800" b="1" dirty="0">
                <a:solidFill>
                  <a:srgbClr val="CC6600"/>
                </a:solidFill>
                <a:latin typeface="+mn-lt"/>
              </a:rPr>
              <a:t>PAL-II Sentence Writing</a:t>
            </a:r>
          </a:p>
        </p:txBody>
      </p:sp>
      <p:sp>
        <p:nvSpPr>
          <p:cNvPr id="381965" name="Text Box 13"/>
          <p:cNvSpPr txBox="1">
            <a:spLocks noChangeArrowheads="1"/>
          </p:cNvSpPr>
          <p:nvPr/>
        </p:nvSpPr>
        <p:spPr bwMode="auto">
          <a:xfrm>
            <a:off x="6143625" y="5022850"/>
            <a:ext cx="2073003" cy="1384995"/>
          </a:xfrm>
          <a:prstGeom prst="rect">
            <a:avLst/>
          </a:prstGeom>
          <a:noFill/>
          <a:ln w="9525">
            <a:noFill/>
            <a:miter lim="800000"/>
            <a:headEnd/>
            <a:tailEnd/>
          </a:ln>
          <a:effectLst/>
        </p:spPr>
        <p:txBody>
          <a:bodyPr wrap="none">
            <a:spAutoFit/>
          </a:bodyPr>
          <a:lstStyle/>
          <a:p>
            <a:pPr>
              <a:defRPr/>
            </a:pPr>
            <a:r>
              <a:rPr lang="en-US" sz="2800" b="1" dirty="0">
                <a:solidFill>
                  <a:srgbClr val="CC6600"/>
                </a:solidFill>
                <a:latin typeface="+mn-lt"/>
              </a:rPr>
              <a:t>WIAT-III</a:t>
            </a:r>
          </a:p>
          <a:p>
            <a:pPr>
              <a:defRPr/>
            </a:pPr>
            <a:r>
              <a:rPr lang="en-US" sz="2800" b="1" dirty="0">
                <a:solidFill>
                  <a:srgbClr val="CC6600"/>
                </a:solidFill>
                <a:latin typeface="+mn-lt"/>
              </a:rPr>
              <a:t>Essay</a:t>
            </a:r>
          </a:p>
          <a:p>
            <a:pPr>
              <a:defRPr/>
            </a:pPr>
            <a:r>
              <a:rPr lang="en-US" sz="2800" b="1" dirty="0">
                <a:solidFill>
                  <a:srgbClr val="CC6600"/>
                </a:solidFill>
                <a:latin typeface="+mn-lt"/>
              </a:rPr>
              <a:t>Composition</a:t>
            </a:r>
          </a:p>
        </p:txBody>
      </p:sp>
      <p:sp>
        <p:nvSpPr>
          <p:cNvPr id="381966" name="Text Box 14"/>
          <p:cNvSpPr txBox="1">
            <a:spLocks noChangeArrowheads="1"/>
          </p:cNvSpPr>
          <p:nvPr/>
        </p:nvSpPr>
        <p:spPr bwMode="auto">
          <a:xfrm>
            <a:off x="282575" y="3568700"/>
            <a:ext cx="4187825" cy="3108543"/>
          </a:xfrm>
          <a:prstGeom prst="rect">
            <a:avLst/>
          </a:prstGeom>
          <a:noFill/>
          <a:ln w="9525">
            <a:noFill/>
            <a:miter lim="800000"/>
            <a:headEnd/>
            <a:tailEnd/>
          </a:ln>
          <a:effectLst/>
        </p:spPr>
        <p:txBody>
          <a:bodyPr>
            <a:spAutoFit/>
          </a:bodyPr>
          <a:lstStyle/>
          <a:p>
            <a:pPr>
              <a:defRPr/>
            </a:pPr>
            <a:r>
              <a:rPr lang="en-US" sz="2800" b="1" dirty="0">
                <a:solidFill>
                  <a:srgbClr val="CC6600"/>
                </a:solidFill>
                <a:latin typeface="+mn-lt"/>
              </a:rPr>
              <a:t>Progressive </a:t>
            </a:r>
            <a:endParaRPr lang="en-US" sz="2800" b="1" dirty="0" smtClean="0">
              <a:solidFill>
                <a:srgbClr val="CC6600"/>
              </a:solidFill>
              <a:latin typeface="+mn-lt"/>
            </a:endParaRPr>
          </a:p>
          <a:p>
            <a:pPr>
              <a:defRPr/>
            </a:pPr>
            <a:r>
              <a:rPr lang="en-US" sz="2800" b="1" dirty="0" smtClean="0">
                <a:solidFill>
                  <a:srgbClr val="CC6600"/>
                </a:solidFill>
                <a:latin typeface="+mn-lt"/>
              </a:rPr>
              <a:t>deterioration </a:t>
            </a:r>
            <a:endParaRPr lang="en-US" sz="2800" b="1" dirty="0">
              <a:solidFill>
                <a:srgbClr val="CC6600"/>
              </a:solidFill>
              <a:latin typeface="+mn-lt"/>
            </a:endParaRPr>
          </a:p>
          <a:p>
            <a:pPr>
              <a:defRPr/>
            </a:pPr>
            <a:r>
              <a:rPr lang="en-US" sz="2800" b="1" dirty="0">
                <a:solidFill>
                  <a:srgbClr val="CC6600"/>
                </a:solidFill>
                <a:latin typeface="+mn-lt"/>
              </a:rPr>
              <a:t>of performance is observed </a:t>
            </a:r>
          </a:p>
          <a:p>
            <a:pPr>
              <a:defRPr/>
            </a:pPr>
            <a:r>
              <a:rPr lang="en-US" sz="2800" b="1" dirty="0">
                <a:solidFill>
                  <a:srgbClr val="CC6600"/>
                </a:solidFill>
                <a:latin typeface="+mn-lt"/>
              </a:rPr>
              <a:t>as executive function demands (+ EF) become greater.</a:t>
            </a:r>
          </a:p>
        </p:txBody>
      </p:sp>
      <p:sp>
        <p:nvSpPr>
          <p:cNvPr id="381972" name="Line 20"/>
          <p:cNvSpPr>
            <a:spLocks noChangeShapeType="1"/>
          </p:cNvSpPr>
          <p:nvPr/>
        </p:nvSpPr>
        <p:spPr bwMode="auto">
          <a:xfrm>
            <a:off x="3132138" y="1436688"/>
            <a:ext cx="5591175" cy="2584450"/>
          </a:xfrm>
          <a:prstGeom prst="line">
            <a:avLst/>
          </a:prstGeom>
          <a:noFill/>
          <a:ln w="38100">
            <a:solidFill>
              <a:schemeClr val="tx1"/>
            </a:solidFill>
            <a:round/>
            <a:headEnd/>
            <a:tailEnd type="triangle" w="med" len="med"/>
          </a:ln>
          <a:effectLst/>
        </p:spPr>
        <p:txBody>
          <a:bodyPr/>
          <a:lstStyle/>
          <a:p>
            <a:pPr>
              <a:defRPr/>
            </a:pPr>
            <a:endParaRPr lang="en-US" dirty="0">
              <a:solidFill>
                <a:srgbClr val="CC6600"/>
              </a:solidFill>
              <a:latin typeface="+mn-lt"/>
            </a:endParaRPr>
          </a:p>
        </p:txBody>
      </p:sp>
      <p:sp>
        <p:nvSpPr>
          <p:cNvPr id="16" name="Rectangle 15"/>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6"/>
          <p:cNvSpPr>
            <a:spLocks noGrp="1" noChangeArrowheads="1"/>
          </p:cNvSpPr>
          <p:nvPr>
            <p:ph type="title"/>
          </p:nvPr>
        </p:nvSpPr>
        <p:spPr>
          <a:xfrm>
            <a:off x="1146629" y="232229"/>
            <a:ext cx="7819571" cy="928234"/>
          </a:xfrm>
        </p:spPr>
        <p:txBody>
          <a:bodyPr rtlCol="0" anchor="b">
            <a:normAutofit fontScale="90000"/>
          </a:bodyPr>
          <a:lstStyle/>
          <a:p>
            <a:pPr algn="l" eaLnBrk="1" fontAlgn="auto" hangingPunct="1">
              <a:spcAft>
                <a:spcPts val="0"/>
              </a:spcAft>
              <a:defRPr/>
            </a:pPr>
            <a:r>
              <a:rPr lang="en-US" sz="4000" dirty="0" smtClean="0"/>
              <a:t>Process Approach to </a:t>
            </a:r>
            <a:br>
              <a:rPr lang="en-US" sz="4000" dirty="0" smtClean="0"/>
            </a:br>
            <a:r>
              <a:rPr lang="en-US" sz="4000" dirty="0" smtClean="0"/>
              <a:t>               Cognitive Assessment</a:t>
            </a:r>
          </a:p>
        </p:txBody>
      </p:sp>
      <p:sp>
        <p:nvSpPr>
          <p:cNvPr id="121859" name="Rectangle 7"/>
          <p:cNvSpPr>
            <a:spLocks noGrp="1" noChangeArrowheads="1"/>
          </p:cNvSpPr>
          <p:nvPr>
            <p:ph idx="1"/>
          </p:nvPr>
        </p:nvSpPr>
        <p:spPr>
          <a:xfrm>
            <a:off x="381000" y="1320800"/>
            <a:ext cx="8305800" cy="4724400"/>
          </a:xfrm>
        </p:spPr>
        <p:txBody>
          <a:bodyPr/>
          <a:lstStyle/>
          <a:p>
            <a:pPr eaLnBrk="1" hangingPunct="1">
              <a:buFontTx/>
              <a:buNone/>
            </a:pPr>
            <a:r>
              <a:rPr lang="en-US" sz="4800" dirty="0" smtClean="0"/>
              <a:t>  The Process Approach can be applied effectively to assess a client’s use of executive functions when performing individually-administered symbol system measures. </a:t>
            </a:r>
          </a:p>
        </p:txBody>
      </p:sp>
      <p:sp>
        <p:nvSpPr>
          <p:cNvPr id="121860" name="Slide Number Placeholder 4"/>
          <p:cNvSpPr>
            <a:spLocks noGrp="1"/>
          </p:cNvSpPr>
          <p:nvPr>
            <p:ph type="sldNum" sz="quarter" idx="12"/>
          </p:nvPr>
        </p:nvSpPr>
        <p:spPr>
          <a:noFill/>
        </p:spPr>
        <p:txBody>
          <a:bodyPr/>
          <a:lstStyle/>
          <a:p>
            <a:fld id="{82DA7893-4FC9-4233-9CA6-C6FF8517B299}" type="slidenum">
              <a:rPr lang="en-US" smtClean="0"/>
              <a:pPr/>
              <a:t>124</a:t>
            </a:fld>
            <a:endParaRPr lang="en-US" smtClean="0"/>
          </a:p>
        </p:txBody>
      </p:sp>
      <p:sp>
        <p:nvSpPr>
          <p:cNvPr id="14" name="Rectangle 13"/>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5" name="Straight Connector 14"/>
          <p:cNvCxnSpPr/>
          <p:nvPr/>
        </p:nvCxnSpPr>
        <p:spPr>
          <a:xfrm>
            <a:off x="1727654" y="1248913"/>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6"/>
          <p:cNvSpPr>
            <a:spLocks noGrp="1" noChangeArrowheads="1"/>
          </p:cNvSpPr>
          <p:nvPr>
            <p:ph type="title"/>
          </p:nvPr>
        </p:nvSpPr>
        <p:spPr>
          <a:xfrm>
            <a:off x="1161143" y="246743"/>
            <a:ext cx="7805057" cy="913720"/>
          </a:xfrm>
        </p:spPr>
        <p:txBody>
          <a:bodyPr rtlCol="0" anchor="b">
            <a:normAutofit fontScale="90000"/>
          </a:bodyPr>
          <a:lstStyle/>
          <a:p>
            <a:pPr algn="l" eaLnBrk="1" fontAlgn="auto" hangingPunct="1">
              <a:spcAft>
                <a:spcPts val="0"/>
              </a:spcAft>
              <a:defRPr/>
            </a:pPr>
            <a:r>
              <a:rPr lang="en-US" sz="4000" dirty="0" smtClean="0"/>
              <a:t>Process Approach to </a:t>
            </a:r>
            <a:br>
              <a:rPr lang="en-US" sz="4000" dirty="0" smtClean="0"/>
            </a:br>
            <a:r>
              <a:rPr lang="en-US" sz="4000" dirty="0" smtClean="0"/>
              <a:t>               Cognitive Assessment</a:t>
            </a:r>
          </a:p>
        </p:txBody>
      </p:sp>
      <p:sp>
        <p:nvSpPr>
          <p:cNvPr id="122883" name="Rectangle 7"/>
          <p:cNvSpPr>
            <a:spLocks noGrp="1" noChangeArrowheads="1"/>
          </p:cNvSpPr>
          <p:nvPr>
            <p:ph idx="1"/>
          </p:nvPr>
        </p:nvSpPr>
        <p:spPr>
          <a:xfrm>
            <a:off x="725700" y="1378858"/>
            <a:ext cx="8374743" cy="5007429"/>
          </a:xfrm>
        </p:spPr>
        <p:txBody>
          <a:bodyPr/>
          <a:lstStyle/>
          <a:p>
            <a:pPr marL="0" indent="0" eaLnBrk="1" hangingPunct="1">
              <a:buFontTx/>
              <a:buNone/>
            </a:pPr>
            <a:r>
              <a:rPr lang="en-US" sz="4800" dirty="0" smtClean="0"/>
              <a:t>The basic principles of the Process Approach can be applied effectively at the subtest, item and task construct levels of the Interpretive Levels Framework.</a:t>
            </a:r>
          </a:p>
        </p:txBody>
      </p:sp>
      <p:sp>
        <p:nvSpPr>
          <p:cNvPr id="122884" name="Slide Number Placeholder 4"/>
          <p:cNvSpPr>
            <a:spLocks noGrp="1"/>
          </p:cNvSpPr>
          <p:nvPr>
            <p:ph type="sldNum" sz="quarter" idx="12"/>
          </p:nvPr>
        </p:nvSpPr>
        <p:spPr>
          <a:noFill/>
        </p:spPr>
        <p:txBody>
          <a:bodyPr/>
          <a:lstStyle/>
          <a:p>
            <a:fld id="{F527513B-29E4-4B6E-811E-3CEF92726448}" type="slidenum">
              <a:rPr lang="en-US" smtClean="0"/>
              <a:pPr/>
              <a:t>125</a:t>
            </a:fld>
            <a:endParaRPr lang="en-US" smtClean="0"/>
          </a:p>
        </p:txBody>
      </p:sp>
      <p:sp>
        <p:nvSpPr>
          <p:cNvPr id="14" name="Rectangle 13"/>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5" name="Straight Connector 14"/>
          <p:cNvCxnSpPr/>
          <p:nvPr/>
        </p:nvCxnSpPr>
        <p:spPr>
          <a:xfrm>
            <a:off x="1727654" y="121988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5"/>
          <p:cNvSpPr>
            <a:spLocks noGrp="1" noChangeArrowheads="1"/>
          </p:cNvSpPr>
          <p:nvPr>
            <p:ph type="title"/>
          </p:nvPr>
        </p:nvSpPr>
        <p:spPr>
          <a:xfrm>
            <a:off x="1295400" y="0"/>
            <a:ext cx="8077200" cy="1295400"/>
          </a:xfrm>
          <a:noFill/>
        </p:spPr>
        <p:txBody>
          <a:bodyPr/>
          <a:lstStyle/>
          <a:p>
            <a:pPr algn="l" eaLnBrk="1" hangingPunct="1"/>
            <a:r>
              <a:rPr lang="en-US" sz="3600" dirty="0" smtClean="0"/>
              <a:t>Process Approach to </a:t>
            </a:r>
            <a:br>
              <a:rPr lang="en-US" sz="3600" dirty="0" smtClean="0"/>
            </a:br>
            <a:r>
              <a:rPr lang="en-US" sz="3600" dirty="0" smtClean="0"/>
              <a:t>		Cognitive Assessment</a:t>
            </a:r>
          </a:p>
        </p:txBody>
      </p:sp>
      <p:sp>
        <p:nvSpPr>
          <p:cNvPr id="123907" name="Rectangle 3"/>
          <p:cNvSpPr>
            <a:spLocks noGrp="1" noChangeArrowheads="1"/>
          </p:cNvSpPr>
          <p:nvPr>
            <p:ph idx="1"/>
          </p:nvPr>
        </p:nvSpPr>
        <p:spPr>
          <a:xfrm>
            <a:off x="381000" y="1485900"/>
            <a:ext cx="8305800" cy="5067300"/>
          </a:xfrm>
        </p:spPr>
        <p:txBody>
          <a:bodyPr/>
          <a:lstStyle/>
          <a:p>
            <a:pPr eaLnBrk="1" hangingPunct="1">
              <a:spcBef>
                <a:spcPct val="0"/>
              </a:spcBef>
              <a:buFont typeface="Arial" charset="0"/>
              <a:buNone/>
            </a:pPr>
            <a:r>
              <a:rPr lang="en-US" sz="4000" dirty="0" smtClean="0"/>
              <a:t>The Process Approach to cognitive</a:t>
            </a:r>
          </a:p>
          <a:p>
            <a:pPr eaLnBrk="1" hangingPunct="1">
              <a:spcBef>
                <a:spcPct val="0"/>
              </a:spcBef>
              <a:buFont typeface="Arial" charset="0"/>
              <a:buNone/>
            </a:pPr>
            <a:r>
              <a:rPr lang="en-US" sz="4000" dirty="0" smtClean="0"/>
              <a:t>assessment requires a clear</a:t>
            </a:r>
          </a:p>
          <a:p>
            <a:pPr eaLnBrk="1" hangingPunct="1">
              <a:spcBef>
                <a:spcPct val="0"/>
              </a:spcBef>
              <a:buFont typeface="Arial" charset="0"/>
              <a:buNone/>
            </a:pPr>
            <a:r>
              <a:rPr lang="en-US" sz="4000" dirty="0" smtClean="0"/>
              <a:t>understanding of what a cognitive</a:t>
            </a:r>
          </a:p>
          <a:p>
            <a:pPr eaLnBrk="1" hangingPunct="1">
              <a:spcBef>
                <a:spcPct val="0"/>
              </a:spcBef>
              <a:buFont typeface="Arial" charset="0"/>
              <a:buNone/>
            </a:pPr>
            <a:r>
              <a:rPr lang="en-US" sz="4000" dirty="0" smtClean="0"/>
              <a:t>task measures so that performance</a:t>
            </a:r>
          </a:p>
          <a:p>
            <a:pPr eaLnBrk="1" hangingPunct="1">
              <a:spcBef>
                <a:spcPct val="0"/>
              </a:spcBef>
              <a:buFont typeface="Arial" charset="0"/>
              <a:buNone/>
            </a:pPr>
            <a:r>
              <a:rPr lang="en-US" sz="4000" dirty="0" smtClean="0"/>
              <a:t>can be effectively task analyzed to</a:t>
            </a:r>
          </a:p>
          <a:p>
            <a:pPr eaLnBrk="1" hangingPunct="1">
              <a:spcBef>
                <a:spcPct val="0"/>
              </a:spcBef>
              <a:buFont typeface="Arial" charset="0"/>
              <a:buNone/>
            </a:pPr>
            <a:r>
              <a:rPr lang="en-US" sz="4000" dirty="0" smtClean="0"/>
              <a:t>characterize a child’s cognitive</a:t>
            </a:r>
          </a:p>
          <a:p>
            <a:pPr marL="0" indent="0" eaLnBrk="1" hangingPunct="1">
              <a:spcBef>
                <a:spcPct val="0"/>
              </a:spcBef>
              <a:buFont typeface="Arial" charset="0"/>
              <a:buNone/>
            </a:pPr>
            <a:r>
              <a:rPr lang="en-US" sz="4000" dirty="0" smtClean="0"/>
              <a:t>capacities as accurately as possible.</a:t>
            </a:r>
          </a:p>
        </p:txBody>
      </p:sp>
      <p:sp>
        <p:nvSpPr>
          <p:cNvPr id="123908" name="Slide Number Placeholder 5"/>
          <p:cNvSpPr>
            <a:spLocks noGrp="1"/>
          </p:cNvSpPr>
          <p:nvPr>
            <p:ph type="sldNum" sz="quarter" idx="12"/>
          </p:nvPr>
        </p:nvSpPr>
        <p:spPr>
          <a:noFill/>
        </p:spPr>
        <p:txBody>
          <a:bodyPr/>
          <a:lstStyle/>
          <a:p>
            <a:fld id="{307F4446-08BB-47F7-B831-61B318EA975E}" type="slidenum">
              <a:rPr lang="en-US" smtClean="0"/>
              <a:pPr/>
              <a:t>126</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727654" y="1350511"/>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3"/>
          <p:cNvSpPr>
            <a:spLocks noGrp="1" noChangeArrowheads="1"/>
          </p:cNvSpPr>
          <p:nvPr>
            <p:ph type="title"/>
          </p:nvPr>
        </p:nvSpPr>
        <p:spPr>
          <a:xfrm>
            <a:off x="961578" y="65316"/>
            <a:ext cx="8280400" cy="952500"/>
          </a:xfrm>
          <a:noFill/>
        </p:spPr>
        <p:txBody>
          <a:bodyPr/>
          <a:lstStyle/>
          <a:p>
            <a:pPr algn="l" eaLnBrk="1" hangingPunct="1"/>
            <a:r>
              <a:rPr lang="en-US" sz="3600" dirty="0" smtClean="0"/>
              <a:t>Process Approach to Assessment</a:t>
            </a:r>
          </a:p>
        </p:txBody>
      </p:sp>
      <p:sp>
        <p:nvSpPr>
          <p:cNvPr id="124931" name="Rectangle 2"/>
          <p:cNvSpPr>
            <a:spLocks noGrp="1" noChangeArrowheads="1"/>
          </p:cNvSpPr>
          <p:nvPr>
            <p:ph idx="1"/>
          </p:nvPr>
        </p:nvSpPr>
        <p:spPr>
          <a:xfrm>
            <a:off x="381000" y="1240974"/>
            <a:ext cx="8382000" cy="5029200"/>
          </a:xfrm>
        </p:spPr>
        <p:txBody>
          <a:bodyPr/>
          <a:lstStyle/>
          <a:p>
            <a:pPr marL="0" indent="0" eaLnBrk="1" hangingPunct="1">
              <a:buFont typeface="Wingdings" pitchFamily="2" charset="2"/>
              <a:buNone/>
            </a:pPr>
            <a:r>
              <a:rPr lang="en-US" sz="4800" dirty="0" smtClean="0"/>
              <a:t>The Process Approach to assessment represents a different way of thinking about test content, assessment procedures, test session behavior, and test performance interpretation.</a:t>
            </a:r>
          </a:p>
        </p:txBody>
      </p:sp>
      <p:sp>
        <p:nvSpPr>
          <p:cNvPr id="124932" name="Slide Number Placeholder 5"/>
          <p:cNvSpPr>
            <a:spLocks noGrp="1"/>
          </p:cNvSpPr>
          <p:nvPr>
            <p:ph type="sldNum" sz="quarter" idx="12"/>
          </p:nvPr>
        </p:nvSpPr>
        <p:spPr>
          <a:xfrm>
            <a:off x="6477000" y="6324600"/>
            <a:ext cx="2133600" cy="365125"/>
          </a:xfrm>
          <a:noFill/>
        </p:spPr>
        <p:txBody>
          <a:bodyPr/>
          <a:lstStyle/>
          <a:p>
            <a:fld id="{D66EDF8C-31DB-4421-93FB-96BD466D9044}" type="slidenum">
              <a:rPr lang="en-US" smtClean="0"/>
              <a:pPr/>
              <a:t>127</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727654" y="107474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3"/>
          <p:cNvSpPr>
            <a:spLocks noGrp="1" noChangeArrowheads="1"/>
          </p:cNvSpPr>
          <p:nvPr>
            <p:ph type="title"/>
          </p:nvPr>
        </p:nvSpPr>
        <p:spPr>
          <a:xfrm>
            <a:off x="1001719" y="94344"/>
            <a:ext cx="8280400" cy="952500"/>
          </a:xfrm>
          <a:noFill/>
        </p:spPr>
        <p:txBody>
          <a:bodyPr/>
          <a:lstStyle/>
          <a:p>
            <a:pPr algn="l" eaLnBrk="1" hangingPunct="1"/>
            <a:r>
              <a:rPr lang="en-US" sz="3600" dirty="0" smtClean="0"/>
              <a:t>Process Approach to Assessment</a:t>
            </a:r>
          </a:p>
        </p:txBody>
      </p:sp>
      <p:sp>
        <p:nvSpPr>
          <p:cNvPr id="125955" name="Text Box 2"/>
          <p:cNvSpPr>
            <a:spLocks noGrp="1" noChangeArrowheads="1"/>
          </p:cNvSpPr>
          <p:nvPr>
            <p:ph idx="1"/>
          </p:nvPr>
        </p:nvSpPr>
        <p:spPr>
          <a:xfrm>
            <a:off x="634991" y="1125538"/>
            <a:ext cx="8639629" cy="5275262"/>
          </a:xfrm>
        </p:spPr>
        <p:txBody>
          <a:bodyPr/>
          <a:lstStyle/>
          <a:p>
            <a:pPr marL="0" indent="0" eaLnBrk="1" hangingPunct="1">
              <a:spcBef>
                <a:spcPct val="0"/>
              </a:spcBef>
              <a:buClr>
                <a:schemeClr val="bg1"/>
              </a:buClr>
              <a:buFontTx/>
              <a:buNone/>
            </a:pPr>
            <a:r>
              <a:rPr lang="en-US" sz="4000" dirty="0" smtClean="0"/>
              <a:t>Accurate and effective characterization of a child’s cognitive capacities almost always requires effective application of a process approach to test administration and interpretation employed by a clinician skilled in process-oriented testing techniques.</a:t>
            </a:r>
          </a:p>
        </p:txBody>
      </p:sp>
      <p:sp>
        <p:nvSpPr>
          <p:cNvPr id="125956" name="Slide Number Placeholder 5"/>
          <p:cNvSpPr>
            <a:spLocks noGrp="1"/>
          </p:cNvSpPr>
          <p:nvPr>
            <p:ph type="sldNum" sz="quarter" idx="12"/>
          </p:nvPr>
        </p:nvSpPr>
        <p:spPr>
          <a:noFill/>
        </p:spPr>
        <p:txBody>
          <a:bodyPr/>
          <a:lstStyle/>
          <a:p>
            <a:fld id="{B4399103-1B3E-4B54-95DF-27898DB6BAEE}" type="slidenum">
              <a:rPr lang="en-US" smtClean="0"/>
              <a:pPr/>
              <a:t>128</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597028" y="1031203"/>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3"/>
          <p:cNvSpPr>
            <a:spLocks noGrp="1" noChangeArrowheads="1"/>
          </p:cNvSpPr>
          <p:nvPr>
            <p:ph type="title"/>
          </p:nvPr>
        </p:nvSpPr>
        <p:spPr>
          <a:xfrm>
            <a:off x="1045034" y="76200"/>
            <a:ext cx="8280400" cy="952500"/>
          </a:xfrm>
          <a:noFill/>
        </p:spPr>
        <p:txBody>
          <a:bodyPr/>
          <a:lstStyle/>
          <a:p>
            <a:pPr algn="l" eaLnBrk="1" hangingPunct="1"/>
            <a:r>
              <a:rPr lang="en-US" sz="3600" dirty="0" smtClean="0"/>
              <a:t>Process Approach to Assessment</a:t>
            </a:r>
          </a:p>
        </p:txBody>
      </p:sp>
      <p:sp>
        <p:nvSpPr>
          <p:cNvPr id="126979" name="Rectangle 2"/>
          <p:cNvSpPr>
            <a:spLocks noGrp="1" noChangeArrowheads="1"/>
          </p:cNvSpPr>
          <p:nvPr>
            <p:ph idx="1"/>
          </p:nvPr>
        </p:nvSpPr>
        <p:spPr>
          <a:xfrm>
            <a:off x="348340" y="1251858"/>
            <a:ext cx="8636000" cy="4648200"/>
          </a:xfrm>
        </p:spPr>
        <p:txBody>
          <a:bodyPr/>
          <a:lstStyle/>
          <a:p>
            <a:pPr marL="0" indent="0" eaLnBrk="1" hangingPunct="1">
              <a:buFont typeface="Wingdings" pitchFamily="2" charset="2"/>
              <a:buNone/>
            </a:pPr>
            <a:r>
              <a:rPr lang="en-US" sz="4400" dirty="0" smtClean="0"/>
              <a:t>Complex, multi-faceted tasks, such as those represented by subtests from Cognitive and Academic assessments, must be process-analyzed to identify how underlying task component processes might be affecting performance.</a:t>
            </a:r>
          </a:p>
        </p:txBody>
      </p:sp>
      <p:sp>
        <p:nvSpPr>
          <p:cNvPr id="126980" name="Slide Number Placeholder 5"/>
          <p:cNvSpPr>
            <a:spLocks noGrp="1"/>
          </p:cNvSpPr>
          <p:nvPr>
            <p:ph type="sldNum" sz="quarter" idx="12"/>
          </p:nvPr>
        </p:nvSpPr>
        <p:spPr>
          <a:noFill/>
        </p:spPr>
        <p:txBody>
          <a:bodyPr/>
          <a:lstStyle/>
          <a:p>
            <a:fld id="{D61C5EFE-08BA-496A-9C1F-BBDA84EF359B}" type="slidenum">
              <a:rPr lang="en-US" smtClean="0"/>
              <a:pPr/>
              <a:t>129</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727654" y="107474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4" name="Line 4"/>
          <p:cNvSpPr>
            <a:spLocks noChangeShapeType="1"/>
          </p:cNvSpPr>
          <p:nvPr/>
        </p:nvSpPr>
        <p:spPr bwMode="auto">
          <a:xfrm>
            <a:off x="3559175" y="2457450"/>
            <a:ext cx="1588" cy="1588"/>
          </a:xfrm>
          <a:prstGeom prst="line">
            <a:avLst/>
          </a:prstGeom>
          <a:noFill/>
          <a:ln w="57150">
            <a:solidFill>
              <a:srgbClr val="984807"/>
            </a:solidFill>
            <a:round/>
            <a:headEnd/>
            <a:tailEnd/>
          </a:ln>
        </p:spPr>
        <p:txBody>
          <a:bodyPr/>
          <a:lstStyle/>
          <a:p>
            <a:endParaRPr lang="en-US"/>
          </a:p>
        </p:txBody>
      </p:sp>
      <p:grpSp>
        <p:nvGrpSpPr>
          <p:cNvPr id="2" name="Group 5"/>
          <p:cNvGrpSpPr>
            <a:grpSpLocks/>
          </p:cNvGrpSpPr>
          <p:nvPr/>
        </p:nvGrpSpPr>
        <p:grpSpPr bwMode="auto">
          <a:xfrm>
            <a:off x="3302000" y="1574800"/>
            <a:ext cx="1493838" cy="882650"/>
            <a:chOff x="2302" y="749"/>
            <a:chExt cx="941" cy="556"/>
          </a:xfrm>
          <a:solidFill>
            <a:srgbClr val="FFC000"/>
          </a:solidFill>
        </p:grpSpPr>
        <p:sp>
          <p:nvSpPr>
            <p:cNvPr id="15383" name="Oval 6"/>
            <p:cNvSpPr>
              <a:spLocks noChangeArrowheads="1"/>
            </p:cNvSpPr>
            <p:nvPr/>
          </p:nvSpPr>
          <p:spPr bwMode="auto">
            <a:xfrm>
              <a:off x="2302" y="749"/>
              <a:ext cx="941" cy="556"/>
            </a:xfrm>
            <a:prstGeom prst="ellipse">
              <a:avLst/>
            </a:prstGeom>
            <a:grpFill/>
            <a:ln w="57150">
              <a:solidFill>
                <a:srgbClr val="FFC000"/>
              </a:solidFill>
              <a:round/>
              <a:headEnd/>
              <a:tailEnd/>
            </a:ln>
          </p:spPr>
          <p:txBody>
            <a:bodyPr wrap="none" anchor="ctr"/>
            <a:lstStyle/>
            <a:p>
              <a:endParaRPr lang="en-US"/>
            </a:p>
          </p:txBody>
        </p:sp>
        <p:sp>
          <p:nvSpPr>
            <p:cNvPr id="15384" name="Text Box 7"/>
            <p:cNvSpPr txBox="1">
              <a:spLocks noChangeArrowheads="1"/>
            </p:cNvSpPr>
            <p:nvPr/>
          </p:nvSpPr>
          <p:spPr bwMode="auto">
            <a:xfrm>
              <a:off x="2547" y="837"/>
              <a:ext cx="443" cy="365"/>
            </a:xfrm>
            <a:prstGeom prst="rect">
              <a:avLst/>
            </a:prstGeom>
            <a:grpFill/>
            <a:ln w="9525">
              <a:solidFill>
                <a:srgbClr val="FFC000"/>
              </a:solidFill>
              <a:miter lim="800000"/>
              <a:headEnd/>
              <a:tailEnd/>
            </a:ln>
          </p:spPr>
          <p:txBody>
            <a:bodyPr wrap="none">
              <a:spAutoFit/>
            </a:bodyPr>
            <a:lstStyle/>
            <a:p>
              <a:r>
                <a:rPr lang="en-US" sz="3200" b="1" dirty="0">
                  <a:solidFill>
                    <a:srgbClr val="984807"/>
                  </a:solidFill>
                  <a:latin typeface="Times New Roman" pitchFamily="18" charset="0"/>
                </a:rPr>
                <a:t>EF</a:t>
              </a:r>
            </a:p>
          </p:txBody>
        </p:sp>
      </p:grpSp>
      <p:grpSp>
        <p:nvGrpSpPr>
          <p:cNvPr id="3" name="Group 8"/>
          <p:cNvGrpSpPr>
            <a:grpSpLocks/>
          </p:cNvGrpSpPr>
          <p:nvPr/>
        </p:nvGrpSpPr>
        <p:grpSpPr bwMode="auto">
          <a:xfrm>
            <a:off x="1173163" y="2203450"/>
            <a:ext cx="2176462" cy="2795588"/>
            <a:chOff x="961" y="1145"/>
            <a:chExt cx="1371" cy="1761"/>
          </a:xfrm>
          <a:solidFill>
            <a:srgbClr val="984807"/>
          </a:solidFill>
        </p:grpSpPr>
        <p:sp>
          <p:nvSpPr>
            <p:cNvPr id="15381" name="Line 9"/>
            <p:cNvSpPr>
              <a:spLocks noChangeShapeType="1"/>
            </p:cNvSpPr>
            <p:nvPr/>
          </p:nvSpPr>
          <p:spPr bwMode="auto">
            <a:xfrm flipH="1">
              <a:off x="1259" y="1145"/>
              <a:ext cx="1073" cy="1283"/>
            </a:xfrm>
            <a:prstGeom prst="line">
              <a:avLst/>
            </a:prstGeom>
            <a:grpFill/>
            <a:ln w="57150">
              <a:solidFill>
                <a:srgbClr val="984807"/>
              </a:solidFill>
              <a:round/>
              <a:headEnd/>
              <a:tailEnd/>
            </a:ln>
          </p:spPr>
          <p:txBody>
            <a:bodyPr/>
            <a:lstStyle/>
            <a:p>
              <a:endParaRPr lang="en-US"/>
            </a:p>
          </p:txBody>
        </p:sp>
        <p:sp>
          <p:nvSpPr>
            <p:cNvPr id="15382" name="Rectangle 10"/>
            <p:cNvSpPr>
              <a:spLocks noChangeArrowheads="1"/>
            </p:cNvSpPr>
            <p:nvPr/>
          </p:nvSpPr>
          <p:spPr bwMode="auto">
            <a:xfrm>
              <a:off x="961" y="2428"/>
              <a:ext cx="594" cy="478"/>
            </a:xfrm>
            <a:prstGeom prst="rect">
              <a:avLst/>
            </a:prstGeom>
            <a:grpFill/>
            <a:ln w="57150">
              <a:solidFill>
                <a:srgbClr val="984807"/>
              </a:solidFill>
              <a:miter lim="800000"/>
              <a:headEnd/>
              <a:tailEnd/>
            </a:ln>
          </p:spPr>
          <p:txBody>
            <a:bodyPr wrap="none" anchor="ctr"/>
            <a:lstStyle/>
            <a:p>
              <a:endParaRPr lang="en-US"/>
            </a:p>
          </p:txBody>
        </p:sp>
      </p:grpSp>
      <p:grpSp>
        <p:nvGrpSpPr>
          <p:cNvPr id="4" name="Group 11"/>
          <p:cNvGrpSpPr>
            <a:grpSpLocks/>
          </p:cNvGrpSpPr>
          <p:nvPr/>
        </p:nvGrpSpPr>
        <p:grpSpPr bwMode="auto">
          <a:xfrm>
            <a:off x="2266950" y="2417763"/>
            <a:ext cx="1460500" cy="3794125"/>
            <a:chOff x="1650" y="1280"/>
            <a:chExt cx="920" cy="2390"/>
          </a:xfrm>
          <a:solidFill>
            <a:srgbClr val="984807"/>
          </a:solidFill>
        </p:grpSpPr>
        <p:sp>
          <p:nvSpPr>
            <p:cNvPr id="15379" name="Line 12"/>
            <p:cNvSpPr>
              <a:spLocks noChangeShapeType="1"/>
            </p:cNvSpPr>
            <p:nvPr/>
          </p:nvSpPr>
          <p:spPr bwMode="auto">
            <a:xfrm flipH="1">
              <a:off x="1947" y="1280"/>
              <a:ext cx="623" cy="1912"/>
            </a:xfrm>
            <a:prstGeom prst="line">
              <a:avLst/>
            </a:prstGeom>
            <a:grpFill/>
            <a:ln w="57150">
              <a:solidFill>
                <a:srgbClr val="984807"/>
              </a:solidFill>
              <a:round/>
              <a:headEnd/>
              <a:tailEnd/>
            </a:ln>
          </p:spPr>
          <p:txBody>
            <a:bodyPr/>
            <a:lstStyle/>
            <a:p>
              <a:endParaRPr lang="en-US"/>
            </a:p>
          </p:txBody>
        </p:sp>
        <p:sp>
          <p:nvSpPr>
            <p:cNvPr id="15380" name="Rectangle 13"/>
            <p:cNvSpPr>
              <a:spLocks noChangeArrowheads="1"/>
            </p:cNvSpPr>
            <p:nvPr/>
          </p:nvSpPr>
          <p:spPr bwMode="auto">
            <a:xfrm>
              <a:off x="1650" y="3192"/>
              <a:ext cx="594" cy="478"/>
            </a:xfrm>
            <a:prstGeom prst="rect">
              <a:avLst/>
            </a:prstGeom>
            <a:grpFill/>
            <a:ln w="57150">
              <a:solidFill>
                <a:srgbClr val="984807"/>
              </a:solidFill>
              <a:miter lim="800000"/>
              <a:headEnd/>
              <a:tailEnd/>
            </a:ln>
          </p:spPr>
          <p:txBody>
            <a:bodyPr wrap="none" anchor="ctr"/>
            <a:lstStyle/>
            <a:p>
              <a:endParaRPr lang="en-US"/>
            </a:p>
          </p:txBody>
        </p:sp>
      </p:grpSp>
      <p:grpSp>
        <p:nvGrpSpPr>
          <p:cNvPr id="5" name="Group 14"/>
          <p:cNvGrpSpPr>
            <a:grpSpLocks/>
          </p:cNvGrpSpPr>
          <p:nvPr/>
        </p:nvGrpSpPr>
        <p:grpSpPr bwMode="auto">
          <a:xfrm>
            <a:off x="4473575" y="2392363"/>
            <a:ext cx="1498600" cy="3775075"/>
            <a:chOff x="3040" y="1264"/>
            <a:chExt cx="944" cy="2378"/>
          </a:xfrm>
          <a:solidFill>
            <a:srgbClr val="984807"/>
          </a:solidFill>
        </p:grpSpPr>
        <p:sp>
          <p:nvSpPr>
            <p:cNvPr id="15377" name="Line 15"/>
            <p:cNvSpPr>
              <a:spLocks noChangeShapeType="1"/>
            </p:cNvSpPr>
            <p:nvPr/>
          </p:nvSpPr>
          <p:spPr bwMode="auto">
            <a:xfrm>
              <a:off x="3040" y="1264"/>
              <a:ext cx="647" cy="1912"/>
            </a:xfrm>
            <a:prstGeom prst="line">
              <a:avLst/>
            </a:prstGeom>
            <a:grpFill/>
            <a:ln w="57150">
              <a:solidFill>
                <a:srgbClr val="984807"/>
              </a:solidFill>
              <a:round/>
              <a:headEnd/>
              <a:tailEnd/>
            </a:ln>
          </p:spPr>
          <p:txBody>
            <a:bodyPr/>
            <a:lstStyle/>
            <a:p>
              <a:endParaRPr lang="en-US"/>
            </a:p>
          </p:txBody>
        </p:sp>
        <p:sp>
          <p:nvSpPr>
            <p:cNvPr id="15378" name="Rectangle 16"/>
            <p:cNvSpPr>
              <a:spLocks noChangeArrowheads="1"/>
            </p:cNvSpPr>
            <p:nvPr/>
          </p:nvSpPr>
          <p:spPr bwMode="auto">
            <a:xfrm>
              <a:off x="3390" y="3164"/>
              <a:ext cx="594" cy="478"/>
            </a:xfrm>
            <a:prstGeom prst="rect">
              <a:avLst/>
            </a:prstGeom>
            <a:grpFill/>
            <a:ln w="57150">
              <a:solidFill>
                <a:srgbClr val="984807"/>
              </a:solidFill>
              <a:miter lim="800000"/>
              <a:headEnd/>
              <a:tailEnd/>
            </a:ln>
          </p:spPr>
          <p:txBody>
            <a:bodyPr wrap="none" anchor="ctr"/>
            <a:lstStyle/>
            <a:p>
              <a:endParaRPr lang="en-US"/>
            </a:p>
          </p:txBody>
        </p:sp>
      </p:grpSp>
      <p:grpSp>
        <p:nvGrpSpPr>
          <p:cNvPr id="6" name="Group 17"/>
          <p:cNvGrpSpPr>
            <a:grpSpLocks/>
          </p:cNvGrpSpPr>
          <p:nvPr/>
        </p:nvGrpSpPr>
        <p:grpSpPr bwMode="auto">
          <a:xfrm>
            <a:off x="3649663" y="2457450"/>
            <a:ext cx="944562" cy="2098675"/>
            <a:chOff x="2521" y="1305"/>
            <a:chExt cx="595" cy="1322"/>
          </a:xfrm>
          <a:solidFill>
            <a:srgbClr val="984807"/>
          </a:solidFill>
        </p:grpSpPr>
        <p:sp>
          <p:nvSpPr>
            <p:cNvPr id="15375" name="Line 18"/>
            <p:cNvSpPr>
              <a:spLocks noChangeShapeType="1"/>
            </p:cNvSpPr>
            <p:nvPr/>
          </p:nvSpPr>
          <p:spPr bwMode="auto">
            <a:xfrm>
              <a:off x="2814" y="1305"/>
              <a:ext cx="5" cy="845"/>
            </a:xfrm>
            <a:prstGeom prst="line">
              <a:avLst/>
            </a:prstGeom>
            <a:grpFill/>
            <a:ln w="57150">
              <a:solidFill>
                <a:srgbClr val="984807"/>
              </a:solidFill>
              <a:round/>
              <a:headEnd/>
              <a:tailEnd/>
            </a:ln>
          </p:spPr>
          <p:txBody>
            <a:bodyPr/>
            <a:lstStyle/>
            <a:p>
              <a:endParaRPr lang="en-US"/>
            </a:p>
          </p:txBody>
        </p:sp>
        <p:sp>
          <p:nvSpPr>
            <p:cNvPr id="15376" name="Rectangle 19"/>
            <p:cNvSpPr>
              <a:spLocks noChangeArrowheads="1"/>
            </p:cNvSpPr>
            <p:nvPr/>
          </p:nvSpPr>
          <p:spPr bwMode="auto">
            <a:xfrm>
              <a:off x="2521" y="2150"/>
              <a:ext cx="595" cy="477"/>
            </a:xfrm>
            <a:prstGeom prst="rect">
              <a:avLst/>
            </a:prstGeom>
            <a:grpFill/>
            <a:ln w="57150">
              <a:solidFill>
                <a:srgbClr val="984807"/>
              </a:solidFill>
              <a:miter lim="800000"/>
              <a:headEnd/>
              <a:tailEnd/>
            </a:ln>
          </p:spPr>
          <p:txBody>
            <a:bodyPr wrap="none" anchor="ctr"/>
            <a:lstStyle/>
            <a:p>
              <a:endParaRPr lang="en-US"/>
            </a:p>
          </p:txBody>
        </p:sp>
      </p:grpSp>
      <p:grpSp>
        <p:nvGrpSpPr>
          <p:cNvPr id="7" name="Group 20"/>
          <p:cNvGrpSpPr>
            <a:grpSpLocks/>
          </p:cNvGrpSpPr>
          <p:nvPr/>
        </p:nvGrpSpPr>
        <p:grpSpPr bwMode="auto">
          <a:xfrm>
            <a:off x="4713288" y="2203450"/>
            <a:ext cx="2433637" cy="2919413"/>
            <a:chOff x="3191" y="1145"/>
            <a:chExt cx="1533" cy="1839"/>
          </a:xfrm>
          <a:solidFill>
            <a:srgbClr val="984807"/>
          </a:solidFill>
        </p:grpSpPr>
        <p:sp>
          <p:nvSpPr>
            <p:cNvPr id="15373" name="Line 21"/>
            <p:cNvSpPr>
              <a:spLocks noChangeShapeType="1"/>
            </p:cNvSpPr>
            <p:nvPr/>
          </p:nvSpPr>
          <p:spPr bwMode="auto">
            <a:xfrm>
              <a:off x="3191" y="1145"/>
              <a:ext cx="1091" cy="1361"/>
            </a:xfrm>
            <a:prstGeom prst="line">
              <a:avLst/>
            </a:prstGeom>
            <a:grpFill/>
            <a:ln w="57150">
              <a:solidFill>
                <a:srgbClr val="984807"/>
              </a:solidFill>
              <a:round/>
              <a:headEnd/>
              <a:tailEnd/>
            </a:ln>
          </p:spPr>
          <p:txBody>
            <a:bodyPr/>
            <a:lstStyle/>
            <a:p>
              <a:endParaRPr lang="en-US"/>
            </a:p>
          </p:txBody>
        </p:sp>
        <p:sp>
          <p:nvSpPr>
            <p:cNvPr id="15374" name="Rectangle 22"/>
            <p:cNvSpPr>
              <a:spLocks noChangeArrowheads="1"/>
            </p:cNvSpPr>
            <p:nvPr/>
          </p:nvSpPr>
          <p:spPr bwMode="auto">
            <a:xfrm>
              <a:off x="4130" y="2506"/>
              <a:ext cx="594" cy="478"/>
            </a:xfrm>
            <a:prstGeom prst="rect">
              <a:avLst/>
            </a:prstGeom>
            <a:grpFill/>
            <a:ln w="57150">
              <a:solidFill>
                <a:srgbClr val="984807"/>
              </a:solidFill>
              <a:miter lim="800000"/>
              <a:headEnd/>
              <a:tailEnd/>
            </a:ln>
          </p:spPr>
          <p:txBody>
            <a:bodyPr wrap="none" anchor="ctr"/>
            <a:lstStyle/>
            <a:p>
              <a:endParaRPr lang="en-US"/>
            </a:p>
          </p:txBody>
        </p:sp>
      </p:grpSp>
      <p:sp>
        <p:nvSpPr>
          <p:cNvPr id="15371" name="Rectangle 23"/>
          <p:cNvSpPr>
            <a:spLocks noChangeArrowheads="1"/>
          </p:cNvSpPr>
          <p:nvPr/>
        </p:nvSpPr>
        <p:spPr bwMode="auto">
          <a:xfrm>
            <a:off x="5646738" y="1700213"/>
            <a:ext cx="750887" cy="563562"/>
          </a:xfrm>
          <a:prstGeom prst="rect">
            <a:avLst/>
          </a:prstGeom>
          <a:solidFill>
            <a:srgbClr val="984807"/>
          </a:solidFill>
          <a:ln w="57150">
            <a:solidFill>
              <a:srgbClr val="984807"/>
            </a:solidFill>
            <a:miter lim="800000"/>
            <a:headEnd/>
            <a:tailEnd/>
          </a:ln>
        </p:spPr>
        <p:txBody>
          <a:bodyPr wrap="none" anchor="ctr"/>
          <a:lstStyle/>
          <a:p>
            <a:endParaRPr lang="en-US"/>
          </a:p>
        </p:txBody>
      </p:sp>
      <p:sp>
        <p:nvSpPr>
          <p:cNvPr id="25" name="Rectangle 24"/>
          <p:cNvSpPr/>
          <p:nvPr/>
        </p:nvSpPr>
        <p:spPr>
          <a:xfrm>
            <a:off x="304119" y="21816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5363" name="Rectangle 3"/>
          <p:cNvSpPr>
            <a:spLocks noChangeArrowheads="1"/>
          </p:cNvSpPr>
          <p:nvPr/>
        </p:nvSpPr>
        <p:spPr bwMode="auto">
          <a:xfrm>
            <a:off x="304119" y="136525"/>
            <a:ext cx="7097712" cy="1119188"/>
          </a:xfrm>
          <a:prstGeom prst="rect">
            <a:avLst/>
          </a:prstGeom>
          <a:noFill/>
          <a:ln w="9525">
            <a:noFill/>
            <a:miter lim="800000"/>
            <a:headEnd/>
            <a:tailEnd/>
          </a:ln>
        </p:spPr>
        <p:txBody>
          <a:bodyPr anchor="ctr"/>
          <a:lstStyle/>
          <a:p>
            <a:pPr algn="ctr">
              <a:buFont typeface="Wingdings" pitchFamily="2" charset="2"/>
              <a:buNone/>
            </a:pPr>
            <a:r>
              <a:rPr lang="en-US" sz="3200" b="1" dirty="0">
                <a:solidFill>
                  <a:srgbClr val="642F04"/>
                </a:solidFill>
              </a:rPr>
              <a:t>EF as the Conductor of the Brain’s Orchestra  (i.e., EF as “g”)</a:t>
            </a:r>
          </a:p>
        </p:txBody>
      </p:sp>
    </p:spTree>
    <p:extLst>
      <p:ext uri="{BB962C8B-B14F-4D97-AF65-F5344CB8AC3E}">
        <p14:creationId xmlns:p14="http://schemas.microsoft.com/office/powerpoint/2010/main" val="3568920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linds(horizontal)">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title"/>
          </p:nvPr>
        </p:nvSpPr>
        <p:spPr>
          <a:xfrm>
            <a:off x="1035964" y="60778"/>
            <a:ext cx="8631238" cy="998538"/>
          </a:xfrm>
          <a:noFill/>
        </p:spPr>
        <p:txBody>
          <a:bodyPr/>
          <a:lstStyle/>
          <a:p>
            <a:pPr algn="l" eaLnBrk="1" hangingPunct="1"/>
            <a:r>
              <a:rPr lang="en-US" sz="3600" dirty="0" smtClean="0"/>
              <a:t>Process Approach to Assessment</a:t>
            </a:r>
          </a:p>
        </p:txBody>
      </p:sp>
      <p:sp>
        <p:nvSpPr>
          <p:cNvPr id="128003" name="Rectangle 2"/>
          <p:cNvSpPr>
            <a:spLocks noGrp="1" noChangeArrowheads="1"/>
          </p:cNvSpPr>
          <p:nvPr>
            <p:ph idx="1"/>
          </p:nvPr>
        </p:nvSpPr>
        <p:spPr>
          <a:xfrm>
            <a:off x="381000" y="1219200"/>
            <a:ext cx="8305800" cy="5105400"/>
          </a:xfrm>
        </p:spPr>
        <p:txBody>
          <a:bodyPr/>
          <a:lstStyle/>
          <a:p>
            <a:pPr eaLnBrk="1" hangingPunct="1">
              <a:buFont typeface="Wingdings" pitchFamily="2" charset="2"/>
              <a:buNone/>
            </a:pPr>
            <a:r>
              <a:rPr lang="en-US" sz="4400" dirty="0" smtClean="0"/>
              <a:t>  The input format, the internal processing demands, and the output requirements of a task all impact on performance and can produce highly variable results for any given child, even those from the “general” population.</a:t>
            </a:r>
          </a:p>
        </p:txBody>
      </p:sp>
      <p:sp>
        <p:nvSpPr>
          <p:cNvPr id="128004" name="Slide Number Placeholder 5"/>
          <p:cNvSpPr>
            <a:spLocks noGrp="1"/>
          </p:cNvSpPr>
          <p:nvPr>
            <p:ph type="sldNum" sz="quarter" idx="12"/>
          </p:nvPr>
        </p:nvSpPr>
        <p:spPr>
          <a:noFill/>
        </p:spPr>
        <p:txBody>
          <a:bodyPr/>
          <a:lstStyle/>
          <a:p>
            <a:fld id="{75421B5C-3FCA-499B-8737-2D1FAB915D14}" type="slidenum">
              <a:rPr lang="en-US" smtClean="0"/>
              <a:pPr/>
              <a:t>130</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727654" y="107474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3"/>
          <p:cNvSpPr>
            <a:spLocks noGrp="1" noChangeArrowheads="1"/>
          </p:cNvSpPr>
          <p:nvPr>
            <p:ph type="title"/>
          </p:nvPr>
        </p:nvSpPr>
        <p:spPr>
          <a:xfrm>
            <a:off x="948880" y="74613"/>
            <a:ext cx="8280400" cy="952500"/>
          </a:xfrm>
          <a:noFill/>
        </p:spPr>
        <p:txBody>
          <a:bodyPr/>
          <a:lstStyle/>
          <a:p>
            <a:pPr algn="l" eaLnBrk="1" hangingPunct="1"/>
            <a:r>
              <a:rPr lang="en-US" sz="3600" dirty="0" smtClean="0"/>
              <a:t>Process Approach to Assessment</a:t>
            </a:r>
          </a:p>
        </p:txBody>
      </p:sp>
      <p:sp>
        <p:nvSpPr>
          <p:cNvPr id="129027" name="Rectangle 2"/>
          <p:cNvSpPr>
            <a:spLocks noGrp="1" noChangeArrowheads="1"/>
          </p:cNvSpPr>
          <p:nvPr>
            <p:ph idx="1"/>
          </p:nvPr>
        </p:nvSpPr>
        <p:spPr>
          <a:xfrm>
            <a:off x="304800" y="1143000"/>
            <a:ext cx="8331200" cy="4762500"/>
          </a:xfrm>
        </p:spPr>
        <p:txBody>
          <a:bodyPr/>
          <a:lstStyle/>
          <a:p>
            <a:pPr marL="0" indent="0" eaLnBrk="1" hangingPunct="1">
              <a:buFont typeface="Wingdings" pitchFamily="2" charset="2"/>
              <a:buNone/>
            </a:pPr>
            <a:r>
              <a:rPr lang="en-US" sz="4000" dirty="0" smtClean="0"/>
              <a:t>The cognitive capacities required to perform a task can change:</a:t>
            </a:r>
          </a:p>
          <a:p>
            <a:pPr marL="855663" lvl="1" indent="-449263" eaLnBrk="1" hangingPunct="1">
              <a:buFont typeface="Wingdings" pitchFamily="2" charset="2"/>
              <a:buChar char="§"/>
            </a:pPr>
            <a:r>
              <a:rPr lang="en-US" sz="4000" dirty="0" smtClean="0"/>
              <a:t>across different items of the same task.</a:t>
            </a:r>
          </a:p>
          <a:p>
            <a:pPr marL="855663" lvl="1" indent="-449263" eaLnBrk="1" hangingPunct="1">
              <a:buFont typeface="Wingdings" pitchFamily="2" charset="2"/>
              <a:buChar char="§"/>
            </a:pPr>
            <a:r>
              <a:rPr lang="en-US" sz="4000" dirty="0" smtClean="0"/>
              <a:t>the age of the child attempting to perform the task.</a:t>
            </a:r>
          </a:p>
          <a:p>
            <a:pPr marL="855663" lvl="1" indent="-449263" eaLnBrk="1" hangingPunct="1">
              <a:buFont typeface="Wingdings" pitchFamily="2" charset="2"/>
              <a:buChar char="§"/>
            </a:pPr>
            <a:r>
              <a:rPr lang="en-US" sz="4000" dirty="0" smtClean="0"/>
              <a:t>the ability level of the child attempting to perform the task.</a:t>
            </a:r>
            <a:endParaRPr lang="en-US" sz="2400" dirty="0" smtClean="0"/>
          </a:p>
        </p:txBody>
      </p:sp>
      <p:sp>
        <p:nvSpPr>
          <p:cNvPr id="129028" name="Slide Number Placeholder 5"/>
          <p:cNvSpPr>
            <a:spLocks noGrp="1"/>
          </p:cNvSpPr>
          <p:nvPr>
            <p:ph type="sldNum" sz="quarter" idx="12"/>
          </p:nvPr>
        </p:nvSpPr>
        <p:spPr>
          <a:noFill/>
        </p:spPr>
        <p:txBody>
          <a:bodyPr/>
          <a:lstStyle/>
          <a:p>
            <a:fld id="{C278F28F-8ABB-4F62-A3A1-68BEDB5EAA0C}" type="slidenum">
              <a:rPr lang="en-US" smtClean="0"/>
              <a:pPr/>
              <a:t>131</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727654" y="107474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title"/>
          </p:nvPr>
        </p:nvSpPr>
        <p:spPr>
          <a:xfrm>
            <a:off x="1003306" y="74613"/>
            <a:ext cx="8280400" cy="952500"/>
          </a:xfrm>
          <a:noFill/>
        </p:spPr>
        <p:txBody>
          <a:bodyPr/>
          <a:lstStyle/>
          <a:p>
            <a:pPr algn="l" eaLnBrk="1" hangingPunct="1"/>
            <a:r>
              <a:rPr lang="en-US" sz="3600" dirty="0" smtClean="0"/>
              <a:t>Process Approach to Assessment</a:t>
            </a:r>
          </a:p>
        </p:txBody>
      </p:sp>
      <p:sp>
        <p:nvSpPr>
          <p:cNvPr id="130051" name="Rectangle 2"/>
          <p:cNvSpPr>
            <a:spLocks noGrp="1" noChangeArrowheads="1"/>
          </p:cNvSpPr>
          <p:nvPr>
            <p:ph idx="1"/>
          </p:nvPr>
        </p:nvSpPr>
        <p:spPr>
          <a:xfrm>
            <a:off x="-76200" y="1200150"/>
            <a:ext cx="8940800" cy="5124450"/>
          </a:xfrm>
        </p:spPr>
        <p:txBody>
          <a:bodyPr/>
          <a:lstStyle/>
          <a:p>
            <a:pPr marL="533400" indent="-533400" eaLnBrk="1" hangingPunct="1">
              <a:spcBef>
                <a:spcPct val="0"/>
              </a:spcBef>
              <a:buFont typeface="Wingdings" pitchFamily="2" charset="2"/>
              <a:buNone/>
            </a:pPr>
            <a:r>
              <a:rPr lang="en-US" sz="4000" smtClean="0"/>
              <a:t>	Careful, systematic observations of problem solving strategies (process) en route to a solution, whether correct or incorrect, can yield more useful information about cognitive functioning than simple right-wrong scoring of the final solution (product or achievement).</a:t>
            </a:r>
          </a:p>
        </p:txBody>
      </p:sp>
      <p:sp>
        <p:nvSpPr>
          <p:cNvPr id="130052" name="Slide Number Placeholder 5"/>
          <p:cNvSpPr>
            <a:spLocks noGrp="1"/>
          </p:cNvSpPr>
          <p:nvPr>
            <p:ph type="sldNum" sz="quarter" idx="12"/>
          </p:nvPr>
        </p:nvSpPr>
        <p:spPr>
          <a:noFill/>
        </p:spPr>
        <p:txBody>
          <a:bodyPr/>
          <a:lstStyle/>
          <a:p>
            <a:fld id="{DCC161B7-C254-4069-8EC4-38B0C06CA7F7}" type="slidenum">
              <a:rPr lang="en-US" smtClean="0"/>
              <a:pPr/>
              <a:t>132</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727654" y="107474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3"/>
          <p:cNvSpPr>
            <a:spLocks noGrp="1" noChangeArrowheads="1"/>
          </p:cNvSpPr>
          <p:nvPr>
            <p:ph type="title"/>
          </p:nvPr>
        </p:nvSpPr>
        <p:spPr>
          <a:xfrm>
            <a:off x="1019634" y="123372"/>
            <a:ext cx="8280400" cy="952500"/>
          </a:xfrm>
          <a:noFill/>
        </p:spPr>
        <p:txBody>
          <a:bodyPr/>
          <a:lstStyle/>
          <a:p>
            <a:pPr algn="l" eaLnBrk="1" hangingPunct="1"/>
            <a:r>
              <a:rPr lang="en-US" sz="3600" dirty="0" smtClean="0"/>
              <a:t>Process Approach to Assessment</a:t>
            </a:r>
          </a:p>
        </p:txBody>
      </p:sp>
      <p:sp>
        <p:nvSpPr>
          <p:cNvPr id="131075" name="Rectangle 2"/>
          <p:cNvSpPr>
            <a:spLocks noGrp="1" noChangeArrowheads="1"/>
          </p:cNvSpPr>
          <p:nvPr>
            <p:ph idx="1"/>
          </p:nvPr>
        </p:nvSpPr>
        <p:spPr>
          <a:xfrm>
            <a:off x="304800" y="1211263"/>
            <a:ext cx="8229600" cy="4648200"/>
          </a:xfrm>
        </p:spPr>
        <p:txBody>
          <a:bodyPr/>
          <a:lstStyle/>
          <a:p>
            <a:pPr eaLnBrk="1" hangingPunct="1">
              <a:buFont typeface="Wingdings" pitchFamily="2" charset="2"/>
              <a:buNone/>
            </a:pPr>
            <a:r>
              <a:rPr lang="en-US" sz="4400" smtClean="0"/>
              <a:t>  Knowing what an individual does wrong is as important as knowing what they do right; it is important to examine the nature of the particular errors made and the particular context in which they were made.</a:t>
            </a:r>
          </a:p>
        </p:txBody>
      </p:sp>
      <p:sp>
        <p:nvSpPr>
          <p:cNvPr id="131076" name="Slide Number Placeholder 5"/>
          <p:cNvSpPr>
            <a:spLocks noGrp="1"/>
          </p:cNvSpPr>
          <p:nvPr>
            <p:ph type="sldNum" sz="quarter" idx="12"/>
          </p:nvPr>
        </p:nvSpPr>
        <p:spPr>
          <a:noFill/>
        </p:spPr>
        <p:txBody>
          <a:bodyPr/>
          <a:lstStyle/>
          <a:p>
            <a:fld id="{D70D6CB7-C413-47FC-A692-3060C04F1F0B}" type="slidenum">
              <a:rPr lang="en-US" smtClean="0"/>
              <a:pPr/>
              <a:t>133</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727654" y="107474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3"/>
          <p:cNvSpPr>
            <a:spLocks noGrp="1" noChangeArrowheads="1"/>
          </p:cNvSpPr>
          <p:nvPr>
            <p:ph type="title"/>
          </p:nvPr>
        </p:nvSpPr>
        <p:spPr>
          <a:xfrm>
            <a:off x="1059095" y="116112"/>
            <a:ext cx="8280400" cy="952500"/>
          </a:xfrm>
          <a:noFill/>
        </p:spPr>
        <p:txBody>
          <a:bodyPr/>
          <a:lstStyle/>
          <a:p>
            <a:pPr eaLnBrk="1" hangingPunct="1"/>
            <a:r>
              <a:rPr lang="en-US" sz="3600" dirty="0" smtClean="0"/>
              <a:t>Process Approach to Assessment</a:t>
            </a:r>
          </a:p>
        </p:txBody>
      </p:sp>
      <p:sp>
        <p:nvSpPr>
          <p:cNvPr id="132099" name="Rectangle 2"/>
          <p:cNvSpPr>
            <a:spLocks noGrp="1" noChangeArrowheads="1"/>
          </p:cNvSpPr>
          <p:nvPr>
            <p:ph idx="1"/>
          </p:nvPr>
        </p:nvSpPr>
        <p:spPr>
          <a:xfrm>
            <a:off x="228600" y="1371600"/>
            <a:ext cx="8534400" cy="4038600"/>
          </a:xfrm>
        </p:spPr>
        <p:txBody>
          <a:bodyPr/>
          <a:lstStyle/>
          <a:p>
            <a:pPr eaLnBrk="1" hangingPunct="1">
              <a:spcBef>
                <a:spcPct val="0"/>
              </a:spcBef>
              <a:buFont typeface="Wingdings" pitchFamily="2" charset="2"/>
              <a:buNone/>
            </a:pPr>
            <a:r>
              <a:rPr lang="en-US" sz="5400" smtClean="0"/>
              <a:t>  Specific observations can lead to enhanced hypothesis generation and confirmation (or refutation).</a:t>
            </a:r>
          </a:p>
        </p:txBody>
      </p:sp>
      <p:sp>
        <p:nvSpPr>
          <p:cNvPr id="132100" name="Slide Number Placeholder 5"/>
          <p:cNvSpPr>
            <a:spLocks noGrp="1"/>
          </p:cNvSpPr>
          <p:nvPr>
            <p:ph type="sldNum" sz="quarter" idx="12"/>
          </p:nvPr>
        </p:nvSpPr>
        <p:spPr>
          <a:noFill/>
        </p:spPr>
        <p:txBody>
          <a:bodyPr/>
          <a:lstStyle/>
          <a:p>
            <a:fld id="{21A95441-09EC-4B0F-B2DF-56756D25C477}" type="slidenum">
              <a:rPr lang="en-US" smtClean="0"/>
              <a:pPr/>
              <a:t>134</a:t>
            </a:fld>
            <a:endParaRPr lang="en-US" smtClean="0"/>
          </a:p>
        </p:txBody>
      </p:sp>
      <p:sp>
        <p:nvSpPr>
          <p:cNvPr id="11" name="Rectangle 10"/>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2" name="Straight Connector 11"/>
          <p:cNvCxnSpPr/>
          <p:nvPr/>
        </p:nvCxnSpPr>
        <p:spPr>
          <a:xfrm>
            <a:off x="1727654" y="107474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3"/>
          <p:cNvSpPr txBox="1">
            <a:spLocks noChangeArrowheads="1"/>
          </p:cNvSpPr>
          <p:nvPr/>
        </p:nvSpPr>
        <p:spPr bwMode="auto">
          <a:xfrm>
            <a:off x="3671174" y="5078413"/>
            <a:ext cx="2084225" cy="1384995"/>
          </a:xfrm>
          <a:prstGeom prst="rect">
            <a:avLst/>
          </a:prstGeom>
          <a:noFill/>
          <a:ln w="9525">
            <a:noFill/>
            <a:miter lim="800000"/>
            <a:headEnd/>
            <a:tailEnd/>
          </a:ln>
        </p:spPr>
        <p:txBody>
          <a:bodyPr wrap="none">
            <a:spAutoFit/>
          </a:bodyPr>
          <a:lstStyle/>
          <a:p>
            <a:pPr algn="ctr"/>
            <a:r>
              <a:rPr lang="en-US" sz="2800" b="1" dirty="0" smtClean="0">
                <a:solidFill>
                  <a:srgbClr val="984807"/>
                </a:solidFill>
              </a:rPr>
              <a:t>Cognitive </a:t>
            </a:r>
            <a:endParaRPr lang="en-US" sz="2800" b="1" dirty="0">
              <a:solidFill>
                <a:srgbClr val="984807"/>
              </a:solidFill>
            </a:endParaRPr>
          </a:p>
          <a:p>
            <a:pPr algn="ctr"/>
            <a:r>
              <a:rPr lang="en-US" sz="2800" b="1" dirty="0" smtClean="0">
                <a:solidFill>
                  <a:srgbClr val="984807"/>
                </a:solidFill>
              </a:rPr>
              <a:t>Constructs</a:t>
            </a:r>
            <a:endParaRPr lang="en-US" sz="2800" b="1" dirty="0">
              <a:solidFill>
                <a:srgbClr val="984807"/>
              </a:solidFill>
            </a:endParaRPr>
          </a:p>
          <a:p>
            <a:pPr algn="ctr"/>
            <a:r>
              <a:rPr lang="en-US" sz="2800" b="1" dirty="0">
                <a:solidFill>
                  <a:srgbClr val="984807"/>
                </a:solidFill>
              </a:rPr>
              <a:t>Level</a:t>
            </a:r>
          </a:p>
        </p:txBody>
      </p:sp>
      <p:sp>
        <p:nvSpPr>
          <p:cNvPr id="100355" name="Text Box 4"/>
          <p:cNvSpPr txBox="1">
            <a:spLocks noChangeArrowheads="1"/>
          </p:cNvSpPr>
          <p:nvPr/>
        </p:nvSpPr>
        <p:spPr bwMode="auto">
          <a:xfrm>
            <a:off x="3700463" y="4264025"/>
            <a:ext cx="1943100" cy="523875"/>
          </a:xfrm>
          <a:prstGeom prst="rect">
            <a:avLst/>
          </a:prstGeom>
          <a:noFill/>
          <a:ln w="9525">
            <a:noFill/>
            <a:miter lim="800000"/>
            <a:headEnd/>
            <a:tailEnd/>
          </a:ln>
        </p:spPr>
        <p:txBody>
          <a:bodyPr wrap="none">
            <a:spAutoFit/>
          </a:bodyPr>
          <a:lstStyle/>
          <a:p>
            <a:pPr algn="ctr"/>
            <a:r>
              <a:rPr lang="en-US" sz="2800" b="1">
                <a:solidFill>
                  <a:srgbClr val="984807"/>
                </a:solidFill>
              </a:rPr>
              <a:t>Item Level</a:t>
            </a:r>
          </a:p>
        </p:txBody>
      </p:sp>
      <p:sp>
        <p:nvSpPr>
          <p:cNvPr id="100356" name="Text Box 5"/>
          <p:cNvSpPr txBox="1">
            <a:spLocks noChangeArrowheads="1"/>
          </p:cNvSpPr>
          <p:nvPr/>
        </p:nvSpPr>
        <p:spPr bwMode="auto">
          <a:xfrm>
            <a:off x="3448050" y="3568700"/>
            <a:ext cx="2524125" cy="523875"/>
          </a:xfrm>
          <a:prstGeom prst="rect">
            <a:avLst/>
          </a:prstGeom>
          <a:noFill/>
          <a:ln w="9525">
            <a:noFill/>
            <a:miter lim="800000"/>
            <a:headEnd/>
            <a:tailEnd/>
          </a:ln>
        </p:spPr>
        <p:txBody>
          <a:bodyPr wrap="none">
            <a:spAutoFit/>
          </a:bodyPr>
          <a:lstStyle/>
          <a:p>
            <a:pPr algn="ctr"/>
            <a:r>
              <a:rPr lang="en-US" sz="2800" b="1">
                <a:solidFill>
                  <a:srgbClr val="984807"/>
                </a:solidFill>
              </a:rPr>
              <a:t>Subtest Level</a:t>
            </a:r>
          </a:p>
        </p:txBody>
      </p:sp>
      <p:sp>
        <p:nvSpPr>
          <p:cNvPr id="100357" name="Text Box 6"/>
          <p:cNvSpPr txBox="1">
            <a:spLocks noChangeArrowheads="1"/>
          </p:cNvSpPr>
          <p:nvPr/>
        </p:nvSpPr>
        <p:spPr bwMode="auto">
          <a:xfrm>
            <a:off x="1828800" y="1968500"/>
            <a:ext cx="5867400" cy="1384300"/>
          </a:xfrm>
          <a:prstGeom prst="rect">
            <a:avLst/>
          </a:prstGeom>
          <a:noFill/>
          <a:ln w="9525">
            <a:noFill/>
            <a:miter lim="800000"/>
            <a:headEnd/>
            <a:tailEnd/>
          </a:ln>
        </p:spPr>
        <p:txBody>
          <a:bodyPr>
            <a:spAutoFit/>
          </a:bodyPr>
          <a:lstStyle/>
          <a:p>
            <a:pPr algn="ctr"/>
            <a:r>
              <a:rPr lang="en-US" sz="2800" b="1">
                <a:solidFill>
                  <a:srgbClr val="984807"/>
                </a:solidFill>
              </a:rPr>
              <a:t>GAI &amp;</a:t>
            </a:r>
          </a:p>
          <a:p>
            <a:pPr algn="ctr"/>
            <a:r>
              <a:rPr lang="en-US" sz="2800" b="1">
                <a:solidFill>
                  <a:srgbClr val="984807"/>
                </a:solidFill>
              </a:rPr>
              <a:t>Specific Composite Indexes / Clinical Clusters Level</a:t>
            </a:r>
          </a:p>
        </p:txBody>
      </p:sp>
      <p:sp>
        <p:nvSpPr>
          <p:cNvPr id="100358" name="Text Box 7"/>
          <p:cNvSpPr txBox="1">
            <a:spLocks noChangeArrowheads="1"/>
          </p:cNvSpPr>
          <p:nvPr/>
        </p:nvSpPr>
        <p:spPr bwMode="auto">
          <a:xfrm>
            <a:off x="2514600" y="1028700"/>
            <a:ext cx="4267200" cy="954088"/>
          </a:xfrm>
          <a:prstGeom prst="rect">
            <a:avLst/>
          </a:prstGeom>
          <a:noFill/>
          <a:ln w="9525">
            <a:noFill/>
            <a:miter lim="800000"/>
            <a:headEnd/>
            <a:tailEnd/>
          </a:ln>
        </p:spPr>
        <p:txBody>
          <a:bodyPr>
            <a:spAutoFit/>
          </a:bodyPr>
          <a:lstStyle/>
          <a:p>
            <a:pPr algn="ctr"/>
            <a:r>
              <a:rPr lang="en-US" sz="2800" b="1">
                <a:solidFill>
                  <a:srgbClr val="984807"/>
                </a:solidFill>
              </a:rPr>
              <a:t>Global Composite</a:t>
            </a:r>
          </a:p>
          <a:p>
            <a:pPr algn="ctr"/>
            <a:r>
              <a:rPr lang="en-US" sz="2800" b="1">
                <a:solidFill>
                  <a:srgbClr val="984807"/>
                </a:solidFill>
              </a:rPr>
              <a:t>Full Scale IQ Level</a:t>
            </a:r>
          </a:p>
        </p:txBody>
      </p:sp>
      <p:sp>
        <p:nvSpPr>
          <p:cNvPr id="100359" name="Oval 8"/>
          <p:cNvSpPr>
            <a:spLocks noChangeArrowheads="1"/>
          </p:cNvSpPr>
          <p:nvPr/>
        </p:nvSpPr>
        <p:spPr bwMode="auto">
          <a:xfrm>
            <a:off x="2514600" y="4762500"/>
            <a:ext cx="4216400" cy="1841500"/>
          </a:xfrm>
          <a:prstGeom prst="ellipse">
            <a:avLst/>
          </a:prstGeom>
          <a:noFill/>
          <a:ln w="57150">
            <a:solidFill>
              <a:srgbClr val="FFC000"/>
            </a:solidFill>
            <a:round/>
            <a:headEnd/>
            <a:tailEnd/>
          </a:ln>
        </p:spPr>
        <p:txBody>
          <a:bodyPr wrap="none" anchor="ctr"/>
          <a:lstStyle/>
          <a:p>
            <a:endParaRPr lang="en-US">
              <a:solidFill>
                <a:srgbClr val="984807"/>
              </a:solidFill>
            </a:endParaRPr>
          </a:p>
        </p:txBody>
      </p:sp>
      <p:sp>
        <p:nvSpPr>
          <p:cNvPr id="100360" name="Oval 9"/>
          <p:cNvSpPr>
            <a:spLocks noChangeArrowheads="1"/>
          </p:cNvSpPr>
          <p:nvPr/>
        </p:nvSpPr>
        <p:spPr bwMode="auto">
          <a:xfrm>
            <a:off x="2133600" y="4089400"/>
            <a:ext cx="5054600" cy="2514600"/>
          </a:xfrm>
          <a:prstGeom prst="ellipse">
            <a:avLst/>
          </a:prstGeom>
          <a:noFill/>
          <a:ln w="57150">
            <a:solidFill>
              <a:srgbClr val="FFC000"/>
            </a:solidFill>
            <a:round/>
            <a:headEnd/>
            <a:tailEnd/>
          </a:ln>
        </p:spPr>
        <p:txBody>
          <a:bodyPr wrap="none" anchor="ctr"/>
          <a:lstStyle/>
          <a:p>
            <a:endParaRPr lang="en-US">
              <a:solidFill>
                <a:srgbClr val="984807"/>
              </a:solidFill>
            </a:endParaRPr>
          </a:p>
        </p:txBody>
      </p:sp>
      <p:sp>
        <p:nvSpPr>
          <p:cNvPr id="100361" name="Oval 10"/>
          <p:cNvSpPr>
            <a:spLocks noChangeArrowheads="1"/>
          </p:cNvSpPr>
          <p:nvPr/>
        </p:nvSpPr>
        <p:spPr bwMode="auto">
          <a:xfrm>
            <a:off x="1524000" y="3327400"/>
            <a:ext cx="6273800" cy="3276600"/>
          </a:xfrm>
          <a:prstGeom prst="ellipse">
            <a:avLst/>
          </a:prstGeom>
          <a:noFill/>
          <a:ln w="57150">
            <a:solidFill>
              <a:srgbClr val="FFC000"/>
            </a:solidFill>
            <a:round/>
            <a:headEnd/>
            <a:tailEnd/>
          </a:ln>
        </p:spPr>
        <p:txBody>
          <a:bodyPr wrap="none" anchor="ctr"/>
          <a:lstStyle/>
          <a:p>
            <a:endParaRPr lang="en-US">
              <a:solidFill>
                <a:srgbClr val="984807"/>
              </a:solidFill>
            </a:endParaRPr>
          </a:p>
        </p:txBody>
      </p:sp>
      <p:sp>
        <p:nvSpPr>
          <p:cNvPr id="100362" name="Oval 11"/>
          <p:cNvSpPr>
            <a:spLocks noChangeArrowheads="1"/>
          </p:cNvSpPr>
          <p:nvPr/>
        </p:nvSpPr>
        <p:spPr bwMode="auto">
          <a:xfrm>
            <a:off x="901700" y="1955800"/>
            <a:ext cx="7531100" cy="4648200"/>
          </a:xfrm>
          <a:prstGeom prst="ellipse">
            <a:avLst/>
          </a:prstGeom>
          <a:noFill/>
          <a:ln w="57150">
            <a:solidFill>
              <a:srgbClr val="FFC000"/>
            </a:solidFill>
            <a:round/>
            <a:headEnd/>
            <a:tailEnd/>
          </a:ln>
        </p:spPr>
        <p:txBody>
          <a:bodyPr wrap="none" anchor="ctr"/>
          <a:lstStyle/>
          <a:p>
            <a:endParaRPr lang="en-US">
              <a:solidFill>
                <a:srgbClr val="984807"/>
              </a:solidFill>
            </a:endParaRPr>
          </a:p>
        </p:txBody>
      </p:sp>
      <p:sp>
        <p:nvSpPr>
          <p:cNvPr id="100363" name="Oval 12"/>
          <p:cNvSpPr>
            <a:spLocks noChangeArrowheads="1"/>
          </p:cNvSpPr>
          <p:nvPr/>
        </p:nvSpPr>
        <p:spPr bwMode="auto">
          <a:xfrm>
            <a:off x="381000" y="889000"/>
            <a:ext cx="8382000" cy="5715000"/>
          </a:xfrm>
          <a:prstGeom prst="ellipse">
            <a:avLst/>
          </a:prstGeom>
          <a:noFill/>
          <a:ln w="57150">
            <a:solidFill>
              <a:srgbClr val="FFC000"/>
            </a:solidFill>
            <a:round/>
            <a:headEnd/>
            <a:tailEnd/>
          </a:ln>
        </p:spPr>
        <p:txBody>
          <a:bodyPr wrap="none" anchor="ctr"/>
          <a:lstStyle/>
          <a:p>
            <a:endParaRPr lang="en-US">
              <a:solidFill>
                <a:srgbClr val="984807"/>
              </a:solidFill>
            </a:endParaRPr>
          </a:p>
        </p:txBody>
      </p:sp>
      <p:sp>
        <p:nvSpPr>
          <p:cNvPr id="100364" name="TextBox 15"/>
          <p:cNvSpPr txBox="1">
            <a:spLocks noChangeArrowheads="1"/>
          </p:cNvSpPr>
          <p:nvPr/>
        </p:nvSpPr>
        <p:spPr bwMode="auto">
          <a:xfrm>
            <a:off x="1570038" y="136525"/>
            <a:ext cx="6107112" cy="585788"/>
          </a:xfrm>
          <a:prstGeom prst="rect">
            <a:avLst/>
          </a:prstGeom>
          <a:noFill/>
          <a:ln w="9525">
            <a:noFill/>
            <a:miter lim="800000"/>
            <a:headEnd/>
            <a:tailEnd/>
          </a:ln>
        </p:spPr>
        <p:txBody>
          <a:bodyPr wrap="none">
            <a:spAutoFit/>
          </a:bodyPr>
          <a:lstStyle/>
          <a:p>
            <a:r>
              <a:rPr lang="en-US" sz="3200" b="1">
                <a:solidFill>
                  <a:srgbClr val="984807"/>
                </a:solidFill>
              </a:rPr>
              <a:t>Interpretive Levels Framework</a:t>
            </a:r>
          </a:p>
        </p:txBody>
      </p:sp>
      <p:sp>
        <p:nvSpPr>
          <p:cNvPr id="16" name="Rectangle 15"/>
          <p:cNvSpPr/>
          <p:nvPr/>
        </p:nvSpPr>
        <p:spPr>
          <a:xfrm>
            <a:off x="405717" y="16011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7" name="Straight Connector 16"/>
          <p:cNvCxnSpPr/>
          <p:nvPr/>
        </p:nvCxnSpPr>
        <p:spPr>
          <a:xfrm>
            <a:off x="1698852" y="74091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body" idx="1"/>
          </p:nvPr>
        </p:nvSpPr>
        <p:spPr>
          <a:xfrm>
            <a:off x="508000" y="1712913"/>
            <a:ext cx="8407400" cy="5105400"/>
          </a:xfrm>
        </p:spPr>
        <p:txBody>
          <a:bodyPr/>
          <a:lstStyle/>
          <a:p>
            <a:pPr algn="ctr">
              <a:lnSpc>
                <a:spcPct val="90000"/>
              </a:lnSpc>
              <a:buFont typeface="Wingdings" pitchFamily="2" charset="2"/>
              <a:buNone/>
            </a:pPr>
            <a:r>
              <a:rPr lang="en-US" sz="4400" smtClean="0"/>
              <a:t>What Does WISC-IV </a:t>
            </a:r>
          </a:p>
          <a:p>
            <a:pPr algn="ctr">
              <a:lnSpc>
                <a:spcPct val="90000"/>
              </a:lnSpc>
              <a:buFont typeface="Wingdings" pitchFamily="2" charset="2"/>
              <a:buNone/>
            </a:pPr>
            <a:r>
              <a:rPr lang="en-US" sz="4400" smtClean="0"/>
              <a:t>Block Design Measure?</a:t>
            </a:r>
          </a:p>
          <a:p>
            <a:pPr algn="ctr">
              <a:lnSpc>
                <a:spcPct val="90000"/>
              </a:lnSpc>
              <a:buFont typeface="Wingdings" pitchFamily="2" charset="2"/>
              <a:buNone/>
            </a:pPr>
            <a:endParaRPr lang="en-US" sz="1600" smtClean="0"/>
          </a:p>
          <a:p>
            <a:pPr>
              <a:lnSpc>
                <a:spcPct val="90000"/>
              </a:lnSpc>
              <a:buFont typeface="Wingdings" pitchFamily="2" charset="2"/>
              <a:buNone/>
            </a:pPr>
            <a:r>
              <a:rPr lang="en-US" sz="4000" smtClean="0"/>
              <a:t>Consider the following quote from John Carroll (</a:t>
            </a:r>
            <a:r>
              <a:rPr lang="en-US" sz="4200" smtClean="0">
                <a:cs typeface="Times New Roman" pitchFamily="18" charset="0"/>
              </a:rPr>
              <a:t>Human Cognitive Abilities, 1993, page 309)</a:t>
            </a:r>
            <a:r>
              <a:rPr lang="en-US" sz="4000" smtClean="0"/>
              <a:t> :</a:t>
            </a:r>
            <a:r>
              <a:rPr lang="en-US" sz="3600" smtClean="0"/>
              <a:t> </a:t>
            </a:r>
          </a:p>
          <a:p>
            <a:pPr>
              <a:lnSpc>
                <a:spcPct val="90000"/>
              </a:lnSpc>
              <a:buFont typeface="Wingdings" pitchFamily="2" charset="2"/>
              <a:buNone/>
            </a:pPr>
            <a:endParaRPr lang="en-US" sz="3600" smtClean="0"/>
          </a:p>
        </p:txBody>
      </p:sp>
      <p:sp>
        <p:nvSpPr>
          <p:cNvPr id="136195" name="Rectangle 3"/>
          <p:cNvSpPr>
            <a:spLocks noGrp="1" noChangeArrowheads="1"/>
          </p:cNvSpPr>
          <p:nvPr>
            <p:ph type="title"/>
          </p:nvPr>
        </p:nvSpPr>
        <p:spPr>
          <a:xfrm>
            <a:off x="1574800" y="500063"/>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423081"/>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body" idx="1"/>
          </p:nvPr>
        </p:nvSpPr>
        <p:spPr>
          <a:xfrm>
            <a:off x="508000" y="1447800"/>
            <a:ext cx="8407400" cy="5105400"/>
          </a:xfrm>
        </p:spPr>
        <p:txBody>
          <a:bodyPr/>
          <a:lstStyle/>
          <a:p>
            <a:pPr>
              <a:lnSpc>
                <a:spcPct val="90000"/>
              </a:lnSpc>
              <a:buFont typeface="Wingdings" pitchFamily="2" charset="2"/>
              <a:buNone/>
            </a:pPr>
            <a:r>
              <a:rPr lang="en-US" sz="2800" smtClean="0"/>
              <a:t>What Does WISC-IV Block Design Measure?</a:t>
            </a:r>
            <a:endParaRPr lang="en-US" sz="1800" smtClean="0"/>
          </a:p>
          <a:p>
            <a:pPr>
              <a:lnSpc>
                <a:spcPct val="90000"/>
              </a:lnSpc>
              <a:buFont typeface="Wingdings" pitchFamily="2" charset="2"/>
              <a:buNone/>
            </a:pPr>
            <a:r>
              <a:rPr lang="en-US" sz="2800" smtClean="0">
                <a:cs typeface="Arial" charset="0"/>
              </a:rPr>
              <a:t>	</a:t>
            </a:r>
            <a:r>
              <a:rPr lang="en-US" sz="3000" smtClean="0">
                <a:cs typeface="Arial" charset="0"/>
              </a:rPr>
              <a:t>“…difficulty in factorial classification arises from the fact that most spatial test tasks, even the “simplest,” are actually quite complex, requiring apprehension and encoding of spatial forms, consideration and possibly mental manipulations of these forms, decisions about comparisons of other aspects of the stimuli, and making a response – often under the pressure of being required to respond quickly.”</a:t>
            </a:r>
            <a:endParaRPr lang="en-US" sz="3000" smtClean="0">
              <a:cs typeface="Times New Roman" pitchFamily="18" charset="0"/>
            </a:endParaRPr>
          </a:p>
        </p:txBody>
      </p:sp>
      <p:sp>
        <p:nvSpPr>
          <p:cNvPr id="137219" name="Rectangle 15"/>
          <p:cNvSpPr>
            <a:spLocks noGrp="1" noChangeArrowheads="1"/>
          </p:cNvSpPr>
          <p:nvPr>
            <p:ph type="title"/>
          </p:nvPr>
        </p:nvSpPr>
        <p:spPr>
          <a:xfrm>
            <a:off x="1574800" y="485775"/>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277941"/>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3"/>
          <p:cNvSpPr>
            <a:spLocks noGrp="1" noChangeArrowheads="1"/>
          </p:cNvSpPr>
          <p:nvPr>
            <p:ph type="body" idx="1"/>
          </p:nvPr>
        </p:nvSpPr>
        <p:spPr>
          <a:xfrm>
            <a:off x="449942" y="1494972"/>
            <a:ext cx="8403771" cy="5079999"/>
          </a:xfrm>
        </p:spPr>
        <p:txBody>
          <a:bodyPr/>
          <a:lstStyle/>
          <a:p>
            <a:pPr marL="0" indent="0">
              <a:lnSpc>
                <a:spcPct val="90000"/>
              </a:lnSpc>
              <a:buFont typeface="Wingdings" pitchFamily="2" charset="2"/>
              <a:buNone/>
            </a:pPr>
            <a:r>
              <a:rPr lang="en-US" sz="3600" dirty="0" smtClean="0"/>
              <a:t>From Carroll’s description, Block Design can be measuring at least 5 distinct cognitive processes:</a:t>
            </a:r>
          </a:p>
          <a:p>
            <a:pPr>
              <a:lnSpc>
                <a:spcPct val="90000"/>
              </a:lnSpc>
              <a:buFont typeface="Wingdings" pitchFamily="2" charset="2"/>
              <a:buChar char="§"/>
            </a:pPr>
            <a:r>
              <a:rPr lang="en-US" sz="3600" dirty="0" smtClean="0"/>
              <a:t>Visual perception and discrimination</a:t>
            </a:r>
          </a:p>
          <a:p>
            <a:pPr>
              <a:lnSpc>
                <a:spcPct val="90000"/>
              </a:lnSpc>
              <a:buFont typeface="Wingdings" pitchFamily="2" charset="2"/>
              <a:buChar char="§"/>
            </a:pPr>
            <a:r>
              <a:rPr lang="en-US" sz="3600" dirty="0" smtClean="0"/>
              <a:t>Reasoning with visual stimuli</a:t>
            </a:r>
          </a:p>
          <a:p>
            <a:pPr>
              <a:lnSpc>
                <a:spcPct val="90000"/>
              </a:lnSpc>
              <a:buFont typeface="Wingdings" pitchFamily="2" charset="2"/>
              <a:buChar char="§"/>
            </a:pPr>
            <a:r>
              <a:rPr lang="en-US" sz="3600" dirty="0" smtClean="0"/>
              <a:t>Visualization (optional)</a:t>
            </a:r>
          </a:p>
          <a:p>
            <a:pPr>
              <a:lnSpc>
                <a:spcPct val="90000"/>
              </a:lnSpc>
              <a:buFont typeface="Wingdings" pitchFamily="2" charset="2"/>
              <a:buChar char="§"/>
            </a:pPr>
            <a:r>
              <a:rPr lang="en-US" sz="3600" dirty="0" smtClean="0"/>
              <a:t>Motor dexterity</a:t>
            </a:r>
          </a:p>
          <a:p>
            <a:pPr>
              <a:lnSpc>
                <a:spcPct val="90000"/>
              </a:lnSpc>
              <a:buFont typeface="Wingdings" pitchFamily="2" charset="2"/>
              <a:buChar char="§"/>
            </a:pPr>
            <a:r>
              <a:rPr lang="en-US" sz="3600" dirty="0" smtClean="0"/>
              <a:t>Speed of motor response</a:t>
            </a:r>
          </a:p>
          <a:p>
            <a:pPr>
              <a:lnSpc>
                <a:spcPct val="90000"/>
              </a:lnSpc>
              <a:buFont typeface="Wingdings" pitchFamily="2" charset="2"/>
              <a:buNone/>
            </a:pPr>
            <a:endParaRPr lang="en-US" sz="4000" dirty="0" smtClean="0">
              <a:cs typeface="Times New Roman" pitchFamily="18" charset="0"/>
            </a:endParaRPr>
          </a:p>
        </p:txBody>
      </p:sp>
      <p:sp>
        <p:nvSpPr>
          <p:cNvPr id="138243" name="Rectangle 15"/>
          <p:cNvSpPr>
            <a:spLocks noGrp="1" noChangeArrowheads="1"/>
          </p:cNvSpPr>
          <p:nvPr>
            <p:ph type="title"/>
          </p:nvPr>
        </p:nvSpPr>
        <p:spPr>
          <a:xfrm>
            <a:off x="1153896" y="457200"/>
            <a:ext cx="7467600" cy="762000"/>
          </a:xfrm>
          <a:noFill/>
        </p:spPr>
        <p:txBody>
          <a:bodyPr anchor="b"/>
          <a:lstStyle/>
          <a:p>
            <a:r>
              <a:rPr lang="en-US" sz="3600" dirty="0" smtClean="0"/>
              <a:t>Process Approach to </a:t>
            </a:r>
            <a:br>
              <a:rPr lang="en-US" sz="3600" dirty="0" smtClean="0"/>
            </a:br>
            <a:r>
              <a:rPr lang="en-US" sz="3600" dirty="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body" idx="1"/>
          </p:nvPr>
        </p:nvSpPr>
        <p:spPr>
          <a:xfrm>
            <a:off x="362857" y="1480457"/>
            <a:ext cx="8476343" cy="5129893"/>
          </a:xfrm>
        </p:spPr>
        <p:txBody>
          <a:bodyPr/>
          <a:lstStyle/>
          <a:p>
            <a:pPr marL="0" indent="0">
              <a:lnSpc>
                <a:spcPct val="90000"/>
              </a:lnSpc>
              <a:buFont typeface="Wingdings" pitchFamily="2" charset="2"/>
              <a:buNone/>
            </a:pPr>
            <a:r>
              <a:rPr lang="en-US" sz="3600" dirty="0" smtClean="0"/>
              <a:t>From Carroll’s description of Block Design, which of the 5 distinct cognitive processes do you think Subject 3 lacked?</a:t>
            </a:r>
          </a:p>
          <a:p>
            <a:pPr>
              <a:lnSpc>
                <a:spcPct val="90000"/>
              </a:lnSpc>
              <a:buFont typeface="Wingdings" pitchFamily="2" charset="2"/>
              <a:buChar char="§"/>
            </a:pPr>
            <a:r>
              <a:rPr lang="en-US" sz="3600" dirty="0" smtClean="0"/>
              <a:t>Visual perception and discrimination</a:t>
            </a:r>
          </a:p>
          <a:p>
            <a:pPr>
              <a:lnSpc>
                <a:spcPct val="90000"/>
              </a:lnSpc>
              <a:buFont typeface="Wingdings" pitchFamily="2" charset="2"/>
              <a:buChar char="§"/>
            </a:pPr>
            <a:r>
              <a:rPr lang="en-US" sz="3600" dirty="0" smtClean="0"/>
              <a:t>Reasoning with visual stimuli</a:t>
            </a:r>
          </a:p>
          <a:p>
            <a:pPr>
              <a:lnSpc>
                <a:spcPct val="90000"/>
              </a:lnSpc>
              <a:buFont typeface="Wingdings" pitchFamily="2" charset="2"/>
              <a:buChar char="§"/>
            </a:pPr>
            <a:r>
              <a:rPr lang="en-US" sz="3600" dirty="0" smtClean="0"/>
              <a:t>Visualization (optional)</a:t>
            </a:r>
          </a:p>
          <a:p>
            <a:pPr>
              <a:lnSpc>
                <a:spcPct val="90000"/>
              </a:lnSpc>
              <a:buFont typeface="Wingdings" pitchFamily="2" charset="2"/>
              <a:buChar char="§"/>
            </a:pPr>
            <a:r>
              <a:rPr lang="en-US" sz="3600" dirty="0" smtClean="0"/>
              <a:t>Motor dexterity</a:t>
            </a:r>
          </a:p>
          <a:p>
            <a:pPr>
              <a:lnSpc>
                <a:spcPct val="90000"/>
              </a:lnSpc>
              <a:buFont typeface="Wingdings" pitchFamily="2" charset="2"/>
              <a:buChar char="§"/>
            </a:pPr>
            <a:r>
              <a:rPr lang="en-US" sz="3600" dirty="0" smtClean="0"/>
              <a:t>Speed of motor response</a:t>
            </a:r>
          </a:p>
          <a:p>
            <a:pPr>
              <a:lnSpc>
                <a:spcPct val="90000"/>
              </a:lnSpc>
              <a:buFont typeface="Wingdings" pitchFamily="2" charset="2"/>
              <a:buNone/>
            </a:pPr>
            <a:endParaRPr lang="en-US" sz="4000" dirty="0" smtClean="0">
              <a:cs typeface="Times New Roman" pitchFamily="18" charset="0"/>
            </a:endParaRPr>
          </a:p>
        </p:txBody>
      </p:sp>
      <p:sp>
        <p:nvSpPr>
          <p:cNvPr id="141315" name="Rectangle 15"/>
          <p:cNvSpPr>
            <a:spLocks noGrp="1" noChangeArrowheads="1"/>
          </p:cNvSpPr>
          <p:nvPr>
            <p:ph type="title"/>
          </p:nvPr>
        </p:nvSpPr>
        <p:spPr>
          <a:xfrm>
            <a:off x="1008756" y="457200"/>
            <a:ext cx="7467600" cy="762000"/>
          </a:xfrm>
          <a:noFill/>
        </p:spPr>
        <p:txBody>
          <a:bodyPr anchor="b"/>
          <a:lstStyle/>
          <a:p>
            <a:r>
              <a:rPr lang="en-US" sz="3600" dirty="0" smtClean="0"/>
              <a:t>Process Approach to </a:t>
            </a:r>
            <a:br>
              <a:rPr lang="en-US" sz="3600" dirty="0" smtClean="0"/>
            </a:br>
            <a:r>
              <a:rPr lang="en-US" sz="3600" dirty="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body" idx="1"/>
          </p:nvPr>
        </p:nvSpPr>
        <p:spPr>
          <a:xfrm>
            <a:off x="192505" y="1366789"/>
            <a:ext cx="8576109" cy="5207266"/>
          </a:xfrm>
        </p:spPr>
        <p:txBody>
          <a:bodyPr/>
          <a:lstStyle/>
          <a:p>
            <a:pPr eaLnBrk="1" hangingPunct="1">
              <a:lnSpc>
                <a:spcPct val="90000"/>
              </a:lnSpc>
              <a:buFontTx/>
              <a:buNone/>
            </a:pPr>
            <a:r>
              <a:rPr lang="en-US" sz="4000" dirty="0" smtClean="0">
                <a:solidFill>
                  <a:srgbClr val="663300"/>
                </a:solidFill>
              </a:rPr>
              <a:t>Appropriate Metaphors for Executive Functions:</a:t>
            </a:r>
          </a:p>
          <a:p>
            <a:pPr lvl="1" eaLnBrk="1" hangingPunct="1">
              <a:lnSpc>
                <a:spcPct val="90000"/>
              </a:lnSpc>
              <a:buFont typeface="Wingdings" panose="05000000000000000000" pitchFamily="2" charset="2"/>
              <a:buChar char="§"/>
            </a:pPr>
            <a:r>
              <a:rPr lang="en-US" sz="4000" dirty="0" smtClean="0">
                <a:solidFill>
                  <a:srgbClr val="663300"/>
                </a:solidFill>
              </a:rPr>
              <a:t>The conductor and section leaders of the mind’s Orchestra </a:t>
            </a:r>
          </a:p>
          <a:p>
            <a:pPr lvl="1" eaLnBrk="1" hangingPunct="1">
              <a:lnSpc>
                <a:spcPct val="90000"/>
              </a:lnSpc>
              <a:buFont typeface="Wingdings" panose="05000000000000000000" pitchFamily="2" charset="2"/>
              <a:buChar char="§"/>
            </a:pPr>
            <a:r>
              <a:rPr lang="en-US" sz="4000" dirty="0" smtClean="0">
                <a:solidFill>
                  <a:srgbClr val="663300"/>
                </a:solidFill>
              </a:rPr>
              <a:t>The management structure of a multinational mind corporation</a:t>
            </a:r>
          </a:p>
          <a:p>
            <a:pPr lvl="1" eaLnBrk="1" hangingPunct="1">
              <a:lnSpc>
                <a:spcPct val="90000"/>
              </a:lnSpc>
              <a:buFont typeface="Wingdings" panose="05000000000000000000" pitchFamily="2" charset="2"/>
              <a:buChar char="§"/>
            </a:pPr>
            <a:r>
              <a:rPr lang="en-US" sz="4000" dirty="0" smtClean="0">
                <a:solidFill>
                  <a:srgbClr val="663300"/>
                </a:solidFill>
              </a:rPr>
              <a:t>The coaching </a:t>
            </a:r>
            <a:r>
              <a:rPr lang="en-US" sz="4000" dirty="0"/>
              <a:t>s</a:t>
            </a:r>
            <a:r>
              <a:rPr lang="en-US" sz="4000" dirty="0" smtClean="0">
                <a:solidFill>
                  <a:srgbClr val="663300"/>
                </a:solidFill>
              </a:rPr>
              <a:t>taff of team mind</a:t>
            </a:r>
            <a:endParaRPr lang="en-US" sz="3600" dirty="0" smtClean="0">
              <a:solidFill>
                <a:srgbClr val="663300"/>
              </a:solidFill>
            </a:endParaRPr>
          </a:p>
          <a:p>
            <a:pPr eaLnBrk="1" hangingPunct="1">
              <a:lnSpc>
                <a:spcPct val="90000"/>
              </a:lnSpc>
              <a:buFont typeface="Wingdings" pitchFamily="2" charset="2"/>
              <a:buNone/>
            </a:pPr>
            <a:endParaRPr lang="en-US" sz="2800" dirty="0" smtClean="0">
              <a:solidFill>
                <a:srgbClr val="663300"/>
              </a:solidFill>
            </a:endParaRPr>
          </a:p>
        </p:txBody>
      </p:sp>
      <p:sp>
        <p:nvSpPr>
          <p:cNvPr id="9" name="Rectangle 8"/>
          <p:cNvSpPr/>
          <p:nvPr/>
        </p:nvSpPr>
        <p:spPr>
          <a:xfrm>
            <a:off x="275091"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984807"/>
              </a:solidFill>
            </a:endParaRPr>
          </a:p>
        </p:txBody>
      </p:sp>
      <p:cxnSp>
        <p:nvCxnSpPr>
          <p:cNvPr id="10" name="Straight Connector 9"/>
          <p:cNvCxnSpPr/>
          <p:nvPr/>
        </p:nvCxnSpPr>
        <p:spPr>
          <a:xfrm>
            <a:off x="1626282" y="118504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7411" name="Rectangle 13"/>
          <p:cNvSpPr>
            <a:spLocks noGrp="1" noChangeArrowheads="1"/>
          </p:cNvSpPr>
          <p:nvPr>
            <p:ph type="title"/>
          </p:nvPr>
        </p:nvSpPr>
        <p:spPr>
          <a:xfrm>
            <a:off x="275090" y="143101"/>
            <a:ext cx="8584429" cy="757238"/>
          </a:xfrm>
          <a:noFill/>
        </p:spPr>
        <p:txBody>
          <a:bodyPr/>
          <a:lstStyle/>
          <a:p>
            <a:pPr algn="l" eaLnBrk="1" hangingPunct="1"/>
            <a:r>
              <a:rPr lang="en-US" sz="3200" dirty="0" smtClean="0">
                <a:solidFill>
                  <a:srgbClr val="663300"/>
                </a:solidFill>
              </a:rPr>
              <a:t>Executive Functions Are Not a Unitary Trait</a:t>
            </a:r>
          </a:p>
        </p:txBody>
      </p:sp>
    </p:spTree>
    <p:extLst>
      <p:ext uri="{BB962C8B-B14F-4D97-AF65-F5344CB8AC3E}">
        <p14:creationId xmlns:p14="http://schemas.microsoft.com/office/powerpoint/2010/main" val="273287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4210">
                                            <p:txEl>
                                              <p:pRg st="1" end="1"/>
                                            </p:txEl>
                                          </p:spTgt>
                                        </p:tgtEl>
                                        <p:attrNameLst>
                                          <p:attrName>style.visibility</p:attrName>
                                        </p:attrNameLst>
                                      </p:cBhvr>
                                      <p:to>
                                        <p:strVal val="visible"/>
                                      </p:to>
                                    </p:set>
                                    <p:animEffect transition="in" filter="blinds(horizontal)">
                                      <p:cBhvr>
                                        <p:cTn id="7" dur="500"/>
                                        <p:tgtEl>
                                          <p:spTgt spid="942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4210">
                                            <p:txEl>
                                              <p:pRg st="2" end="2"/>
                                            </p:txEl>
                                          </p:spTgt>
                                        </p:tgtEl>
                                        <p:attrNameLst>
                                          <p:attrName>style.visibility</p:attrName>
                                        </p:attrNameLst>
                                      </p:cBhvr>
                                      <p:to>
                                        <p:strVal val="visible"/>
                                      </p:to>
                                    </p:set>
                                    <p:animEffect transition="in" filter="blinds(horizontal)">
                                      <p:cBhvr>
                                        <p:cTn id="12" dur="500"/>
                                        <p:tgtEl>
                                          <p:spTgt spid="942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4210">
                                            <p:txEl>
                                              <p:pRg st="3" end="3"/>
                                            </p:txEl>
                                          </p:spTgt>
                                        </p:tgtEl>
                                        <p:attrNameLst>
                                          <p:attrName>style.visibility</p:attrName>
                                        </p:attrNameLst>
                                      </p:cBhvr>
                                      <p:to>
                                        <p:strVal val="visible"/>
                                      </p:to>
                                    </p:set>
                                    <p:animEffect transition="in" filter="blinds(horizontal)">
                                      <p:cBhvr>
                                        <p:cTn id="17" dur="500"/>
                                        <p:tgtEl>
                                          <p:spTgt spid="942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76200" y="0"/>
            <a:ext cx="9067800" cy="6781800"/>
          </a:xfrm>
          <a:prstGeom prst="rect">
            <a:avLst/>
          </a:prstGeom>
          <a:solidFill>
            <a:schemeClr val="bg1"/>
          </a:solidFill>
          <a:ln w="9525">
            <a:noFill/>
            <a:miter lim="800000"/>
            <a:headEnd/>
            <a:tailEnd/>
          </a:ln>
        </p:spPr>
        <p:txBody>
          <a:bodyPr wrap="none" anchor="ctr"/>
          <a:lstStyle/>
          <a:p>
            <a:endParaRPr lang="en-US"/>
          </a:p>
        </p:txBody>
      </p:sp>
      <p:sp>
        <p:nvSpPr>
          <p:cNvPr id="142339" name="Rectangle 3"/>
          <p:cNvSpPr>
            <a:spLocks noChangeArrowheads="1"/>
          </p:cNvSpPr>
          <p:nvPr/>
        </p:nvSpPr>
        <p:spPr bwMode="auto">
          <a:xfrm>
            <a:off x="362857" y="1480452"/>
            <a:ext cx="8345714" cy="5078313"/>
          </a:xfrm>
          <a:prstGeom prst="rect">
            <a:avLst/>
          </a:prstGeom>
          <a:noFill/>
          <a:ln w="9525">
            <a:noFill/>
            <a:miter lim="800000"/>
            <a:headEnd/>
            <a:tailEnd/>
          </a:ln>
        </p:spPr>
        <p:txBody>
          <a:bodyPr wrap="square">
            <a:spAutoFit/>
          </a:bodyPr>
          <a:lstStyle/>
          <a:p>
            <a:pPr>
              <a:spcBef>
                <a:spcPct val="50000"/>
              </a:spcBef>
            </a:pPr>
            <a:r>
              <a:rPr lang="en-US" sz="1800" b="1" dirty="0">
                <a:solidFill>
                  <a:srgbClr val="984807"/>
                </a:solidFill>
                <a:cs typeface="Arial" charset="0"/>
              </a:rPr>
              <a:t>…considerable confusion exists about the identification of factors in the domain of visual perception…</a:t>
            </a:r>
            <a:r>
              <a:rPr lang="en-US" sz="1400" b="1" dirty="0">
                <a:solidFill>
                  <a:srgbClr val="984807"/>
                </a:solidFill>
                <a:cs typeface="Times New Roman" pitchFamily="18" charset="0"/>
              </a:rPr>
              <a:t>  </a:t>
            </a:r>
            <a:r>
              <a:rPr lang="en-US" sz="1800" b="1" dirty="0">
                <a:solidFill>
                  <a:srgbClr val="984807"/>
                </a:solidFill>
                <a:cs typeface="Arial" charset="0"/>
              </a:rPr>
              <a:t>Some sources of confusion are very real, and difficult to deal with.  This is particularly true of confusion arising from </a:t>
            </a:r>
            <a:r>
              <a:rPr lang="en-US" b="1" dirty="0">
                <a:solidFill>
                  <a:srgbClr val="984807"/>
                </a:solidFill>
                <a:cs typeface="Arial" charset="0"/>
              </a:rPr>
              <a:t>the</a:t>
            </a:r>
            <a:r>
              <a:rPr lang="en-US" b="1" dirty="0">
                <a:cs typeface="Arial" charset="0"/>
              </a:rPr>
              <a:t> </a:t>
            </a:r>
            <a:r>
              <a:rPr lang="en-US" b="1" dirty="0">
                <a:solidFill>
                  <a:srgbClr val="FF0000"/>
                </a:solidFill>
                <a:cs typeface="Arial" charset="0"/>
              </a:rPr>
              <a:t>fact that test takers apparently can arrive at answers and solutions – either correct or incorrect ones – by a variety of different strategies</a:t>
            </a:r>
            <a:r>
              <a:rPr lang="en-US" b="1" dirty="0">
                <a:solidFill>
                  <a:srgbClr val="984807"/>
                </a:solidFill>
                <a:cs typeface="Arial" charset="0"/>
              </a:rPr>
              <a:t>.</a:t>
            </a:r>
            <a:r>
              <a:rPr lang="en-US" sz="1800" b="1" dirty="0">
                <a:solidFill>
                  <a:srgbClr val="984807"/>
                </a:solidFill>
                <a:cs typeface="Arial" charset="0"/>
              </a:rPr>
              <a:t>  French (1965) demonstrated that different “cognitive styles” can cause wide variation in factor loadings; some of his most dramatic cases had to do with spatial tests, as where a sample of subjects who reported “systematizing” their approach to the Cubes test yielded a large decrease of the loading of this test on a Visualization factor (that is, decreased correlations of Cubes with other spatial tests), as compared to a sample where subjects did not report systematizing.  It has been shown (</a:t>
            </a:r>
            <a:r>
              <a:rPr lang="en-US" sz="1800" b="1" dirty="0" err="1">
                <a:solidFill>
                  <a:srgbClr val="984807"/>
                </a:solidFill>
                <a:cs typeface="Arial" charset="0"/>
              </a:rPr>
              <a:t>Kyllonen</a:t>
            </a:r>
            <a:r>
              <a:rPr lang="en-US" sz="1800" b="1" dirty="0">
                <a:solidFill>
                  <a:srgbClr val="984807"/>
                </a:solidFill>
                <a:cs typeface="Arial" charset="0"/>
              </a:rPr>
              <a:t>, </a:t>
            </a:r>
            <a:r>
              <a:rPr lang="en-US" sz="1800" b="1" dirty="0" err="1">
                <a:solidFill>
                  <a:srgbClr val="984807"/>
                </a:solidFill>
                <a:cs typeface="Arial" charset="0"/>
              </a:rPr>
              <a:t>Lohman</a:t>
            </a:r>
            <a:r>
              <a:rPr lang="en-US" sz="1800" b="1" dirty="0">
                <a:solidFill>
                  <a:srgbClr val="984807"/>
                </a:solidFill>
                <a:cs typeface="Arial" charset="0"/>
              </a:rPr>
              <a:t>, &amp; </a:t>
            </a:r>
            <a:r>
              <a:rPr lang="en-US" sz="1800" b="1" dirty="0" err="1">
                <a:solidFill>
                  <a:srgbClr val="984807"/>
                </a:solidFill>
                <a:cs typeface="Arial" charset="0"/>
              </a:rPr>
              <a:t>Woltz</a:t>
            </a:r>
            <a:r>
              <a:rPr lang="en-US" sz="1800" b="1" dirty="0">
                <a:solidFill>
                  <a:srgbClr val="984807"/>
                </a:solidFill>
                <a:cs typeface="Arial" charset="0"/>
              </a:rPr>
              <a:t>, 1984), that subjects can employ different strategies even for different items within the same test.  </a:t>
            </a:r>
            <a:r>
              <a:rPr lang="en-US" sz="1800" b="1" u="sng" dirty="0" err="1">
                <a:solidFill>
                  <a:srgbClr val="984807"/>
                </a:solidFill>
                <a:cs typeface="Arial" charset="0"/>
              </a:rPr>
              <a:t>Lohman</a:t>
            </a:r>
            <a:r>
              <a:rPr lang="en-US" sz="1800" b="1" u="sng" dirty="0">
                <a:solidFill>
                  <a:srgbClr val="984807"/>
                </a:solidFill>
                <a:cs typeface="Arial" charset="0"/>
              </a:rPr>
              <a:t> et al. (1987) have discussed this problem of solution strategies, even rendering the judgment that factor-analytic methodology is hardly up to the task of dealing with it because a basic assumption of factor analysis is that factorial equations are consistent over subjects.</a:t>
            </a:r>
            <a:endParaRPr lang="en-US" b="1" dirty="0">
              <a:solidFill>
                <a:srgbClr val="984807"/>
              </a:solidFill>
              <a:latin typeface="Times New Roman" pitchFamily="18" charset="0"/>
              <a:cs typeface="Times New Roman" pitchFamily="18" charset="0"/>
            </a:endParaRPr>
          </a:p>
        </p:txBody>
      </p:sp>
      <p:sp>
        <p:nvSpPr>
          <p:cNvPr id="142340" name="Rectangle 4"/>
          <p:cNvSpPr>
            <a:spLocks noChangeArrowheads="1"/>
          </p:cNvSpPr>
          <p:nvPr/>
        </p:nvSpPr>
        <p:spPr bwMode="auto">
          <a:xfrm>
            <a:off x="348350" y="990594"/>
            <a:ext cx="7518400" cy="339725"/>
          </a:xfrm>
          <a:prstGeom prst="rect">
            <a:avLst/>
          </a:prstGeom>
          <a:noFill/>
          <a:ln w="9525">
            <a:noFill/>
            <a:miter lim="800000"/>
            <a:headEnd/>
            <a:tailEnd/>
          </a:ln>
        </p:spPr>
        <p:txBody>
          <a:bodyPr>
            <a:spAutoFit/>
          </a:bodyPr>
          <a:lstStyle/>
          <a:p>
            <a:pPr>
              <a:lnSpc>
                <a:spcPct val="90000"/>
              </a:lnSpc>
              <a:spcBef>
                <a:spcPct val="50000"/>
              </a:spcBef>
              <a:buFont typeface="Wingdings" pitchFamily="2" charset="2"/>
              <a:buNone/>
            </a:pPr>
            <a:r>
              <a:rPr lang="en-US" sz="1800" b="1" dirty="0">
                <a:solidFill>
                  <a:srgbClr val="984807"/>
                </a:solidFill>
              </a:rPr>
              <a:t>Consider the following quote from Carroll (1993, p. 309):</a:t>
            </a:r>
            <a:endParaRPr lang="en-US" sz="1800" b="1" dirty="0">
              <a:solidFill>
                <a:srgbClr val="984807"/>
              </a:solidFill>
              <a:cs typeface="Arial" charset="0"/>
            </a:endParaRPr>
          </a:p>
        </p:txBody>
      </p:sp>
      <p:sp>
        <p:nvSpPr>
          <p:cNvPr id="142341" name="Rectangle 11"/>
          <p:cNvSpPr>
            <a:spLocks noChangeArrowheads="1"/>
          </p:cNvSpPr>
          <p:nvPr/>
        </p:nvSpPr>
        <p:spPr bwMode="auto">
          <a:xfrm>
            <a:off x="1066800" y="304800"/>
            <a:ext cx="7467600" cy="304800"/>
          </a:xfrm>
          <a:prstGeom prst="rect">
            <a:avLst/>
          </a:prstGeom>
          <a:noFill/>
          <a:ln w="9525">
            <a:noFill/>
            <a:miter lim="800000"/>
            <a:headEnd/>
            <a:tailEnd/>
          </a:ln>
        </p:spPr>
        <p:txBody>
          <a:bodyPr anchor="b"/>
          <a:lstStyle/>
          <a:p>
            <a:pPr>
              <a:buFont typeface="Wingdings" pitchFamily="2" charset="2"/>
              <a:buNone/>
            </a:pPr>
            <a:r>
              <a:rPr lang="en-US" sz="2800" b="1" dirty="0">
                <a:solidFill>
                  <a:srgbClr val="984807"/>
                </a:solidFill>
              </a:rPr>
              <a:t>Process Approach to Assessing EFs</a:t>
            </a:r>
          </a:p>
        </p:txBody>
      </p:sp>
      <p:sp>
        <p:nvSpPr>
          <p:cNvPr id="9" name="Rectangle 8"/>
          <p:cNvSpPr/>
          <p:nvPr/>
        </p:nvSpPr>
        <p:spPr>
          <a:xfrm>
            <a:off x="203200" y="188913"/>
            <a:ext cx="580571" cy="49325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65383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3"/>
          <p:cNvSpPr>
            <a:spLocks noGrp="1" noChangeArrowheads="1"/>
          </p:cNvSpPr>
          <p:nvPr>
            <p:ph type="body" idx="1"/>
          </p:nvPr>
        </p:nvSpPr>
        <p:spPr>
          <a:xfrm>
            <a:off x="457200" y="1600200"/>
            <a:ext cx="8153400" cy="4724400"/>
          </a:xfrm>
        </p:spPr>
        <p:txBody>
          <a:bodyPr/>
          <a:lstStyle/>
          <a:p>
            <a:pPr>
              <a:buFont typeface="Wingdings" pitchFamily="2" charset="2"/>
              <a:buNone/>
            </a:pPr>
            <a:r>
              <a:rPr lang="en-US" sz="3600" smtClean="0"/>
              <a:t>  Carroll’s description leaves out a critical 6</a:t>
            </a:r>
            <a:r>
              <a:rPr lang="en-US" sz="3600" baseline="30000" smtClean="0"/>
              <a:t>th</a:t>
            </a:r>
            <a:r>
              <a:rPr lang="en-US" sz="3600" smtClean="0"/>
              <a:t> cognitive process, or group of processes, essential for effective performance of Block Design – the ability to initiate, focus, sustain, coordinate/balance, and monitor the use of the other cognitive processes – i.e., Executive Function processes.</a:t>
            </a:r>
            <a:endParaRPr lang="en-US" sz="4000" smtClean="0">
              <a:cs typeface="Times New Roman" pitchFamily="18" charset="0"/>
            </a:endParaRPr>
          </a:p>
        </p:txBody>
      </p:sp>
      <p:sp>
        <p:nvSpPr>
          <p:cNvPr id="143363" name="Rectangle 15"/>
          <p:cNvSpPr>
            <a:spLocks noGrp="1" noChangeArrowheads="1"/>
          </p:cNvSpPr>
          <p:nvPr>
            <p:ph type="title"/>
          </p:nvPr>
        </p:nvSpPr>
        <p:spPr>
          <a:xfrm>
            <a:off x="1095840" y="471488"/>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body" idx="1"/>
          </p:nvPr>
        </p:nvSpPr>
        <p:spPr>
          <a:xfrm>
            <a:off x="304799" y="1494970"/>
            <a:ext cx="8577943" cy="5221514"/>
          </a:xfrm>
        </p:spPr>
        <p:txBody>
          <a:bodyPr/>
          <a:lstStyle/>
          <a:p>
            <a:pPr marL="0" indent="0">
              <a:buFont typeface="Wingdings" pitchFamily="2" charset="2"/>
              <a:buNone/>
            </a:pPr>
            <a:r>
              <a:rPr lang="en-US" dirty="0" smtClean="0"/>
              <a:t>Coding requires multitasking requiring continuous motor production while processing associations from a code key. </a:t>
            </a:r>
          </a:p>
          <a:p>
            <a:pPr marL="0" indent="0">
              <a:buFont typeface="Wingdings" pitchFamily="2" charset="2"/>
              <a:buNone/>
            </a:pPr>
            <a:r>
              <a:rPr lang="en-US" dirty="0" smtClean="0"/>
              <a:t>This multi-tasking effort must be coordinated by executive functions involving focusing and sustaining attention and effort, pacing and balancing work effort (speed </a:t>
            </a:r>
            <a:r>
              <a:rPr lang="en-US" dirty="0" err="1" smtClean="0"/>
              <a:t>vs</a:t>
            </a:r>
            <a:r>
              <a:rPr lang="en-US" dirty="0" smtClean="0"/>
              <a:t> accuracy) and monitoring for accuracy. </a:t>
            </a:r>
          </a:p>
          <a:p>
            <a:pPr marL="0" indent="0">
              <a:buFont typeface="Wingdings" pitchFamily="2" charset="2"/>
              <a:buNone/>
            </a:pPr>
            <a:r>
              <a:rPr lang="en-US" dirty="0" smtClean="0"/>
              <a:t>Coding has predictable elements that can help to improve performance.  </a:t>
            </a:r>
          </a:p>
          <a:p>
            <a:pPr>
              <a:buFont typeface="Wingdings" pitchFamily="2" charset="2"/>
              <a:buNone/>
            </a:pPr>
            <a:endParaRPr lang="en-US" dirty="0" smtClean="0"/>
          </a:p>
        </p:txBody>
      </p:sp>
      <p:sp>
        <p:nvSpPr>
          <p:cNvPr id="144387" name="Rectangle 15"/>
          <p:cNvSpPr>
            <a:spLocks noGrp="1" noChangeArrowheads="1"/>
          </p:cNvSpPr>
          <p:nvPr>
            <p:ph type="title"/>
          </p:nvPr>
        </p:nvSpPr>
        <p:spPr>
          <a:xfrm>
            <a:off x="1153896" y="442913"/>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body" idx="1"/>
          </p:nvPr>
        </p:nvSpPr>
        <p:spPr>
          <a:xfrm>
            <a:off x="319314" y="1436912"/>
            <a:ext cx="8367486" cy="5194300"/>
          </a:xfrm>
        </p:spPr>
        <p:txBody>
          <a:bodyPr/>
          <a:lstStyle/>
          <a:p>
            <a:pPr marL="0" indent="0">
              <a:buFont typeface="Wingdings" pitchFamily="2" charset="2"/>
              <a:buNone/>
            </a:pPr>
            <a:r>
              <a:rPr lang="en-US" dirty="0" smtClean="0"/>
              <a:t>Symbol Search assesses processing speed applied to a series of unique visual discrimination tasks with only a minor motor response component.</a:t>
            </a:r>
          </a:p>
          <a:p>
            <a:pPr marL="0" indent="0">
              <a:buFont typeface="Wingdings" pitchFamily="2" charset="2"/>
              <a:buNone/>
            </a:pPr>
            <a:r>
              <a:rPr lang="en-US" dirty="0" smtClean="0"/>
              <a:t>Every symbol search item is a unique task requiring attention to new visual details.</a:t>
            </a:r>
          </a:p>
          <a:p>
            <a:pPr marL="0" indent="0">
              <a:buFont typeface="Wingdings" pitchFamily="2" charset="2"/>
              <a:buNone/>
            </a:pPr>
            <a:r>
              <a:rPr lang="en-US" dirty="0" smtClean="0"/>
              <a:t>Executive functions are required to direct focusing and sustaining attention and effort, pacing and balancing work effort (speed </a:t>
            </a:r>
            <a:r>
              <a:rPr lang="en-US" dirty="0" err="1" smtClean="0"/>
              <a:t>vs</a:t>
            </a:r>
            <a:r>
              <a:rPr lang="en-US" dirty="0" smtClean="0"/>
              <a:t> accuracy) and monitoring for accuracy. </a:t>
            </a:r>
          </a:p>
        </p:txBody>
      </p:sp>
      <p:sp>
        <p:nvSpPr>
          <p:cNvPr id="145411" name="Rectangle 15"/>
          <p:cNvSpPr>
            <a:spLocks noGrp="1" noChangeArrowheads="1"/>
          </p:cNvSpPr>
          <p:nvPr>
            <p:ph type="title"/>
          </p:nvPr>
        </p:nvSpPr>
        <p:spPr>
          <a:xfrm>
            <a:off x="1019646" y="457200"/>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body" idx="1"/>
          </p:nvPr>
        </p:nvSpPr>
        <p:spPr>
          <a:xfrm>
            <a:off x="508000" y="1524000"/>
            <a:ext cx="7416800" cy="5086350"/>
          </a:xfrm>
        </p:spPr>
        <p:txBody>
          <a:bodyPr/>
          <a:lstStyle/>
          <a:p>
            <a:pPr>
              <a:buFont typeface="Wingdings" pitchFamily="2" charset="2"/>
              <a:buNone/>
            </a:pPr>
            <a:r>
              <a:rPr lang="en-US" sz="4000" smtClean="0"/>
              <a:t>	An effective way to assess the use of executive functions in directing the focusing and sustaining of attention and effort is through the use of 15 or 30 second interval task performance recording.  </a:t>
            </a:r>
          </a:p>
        </p:txBody>
      </p:sp>
      <p:sp>
        <p:nvSpPr>
          <p:cNvPr id="146435" name="Rectangle 15"/>
          <p:cNvSpPr>
            <a:spLocks noGrp="1" noChangeArrowheads="1"/>
          </p:cNvSpPr>
          <p:nvPr>
            <p:ph type="title"/>
          </p:nvPr>
        </p:nvSpPr>
        <p:spPr>
          <a:xfrm>
            <a:off x="1052298" y="457200"/>
            <a:ext cx="7467600" cy="762000"/>
          </a:xfrm>
          <a:noFill/>
        </p:spPr>
        <p:txBody>
          <a:bodyPr anchor="b"/>
          <a:lstStyle/>
          <a:p>
            <a:r>
              <a:rPr lang="en-US" sz="3600" dirty="0" smtClean="0"/>
              <a:t>Process Approach to </a:t>
            </a:r>
            <a:br>
              <a:rPr lang="en-US" sz="3600" dirty="0" smtClean="0"/>
            </a:br>
            <a:r>
              <a:rPr lang="en-US" sz="3600" dirty="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body" idx="1"/>
          </p:nvPr>
        </p:nvSpPr>
        <p:spPr>
          <a:xfrm>
            <a:off x="406400" y="1428750"/>
            <a:ext cx="8432800" cy="571500"/>
          </a:xfrm>
        </p:spPr>
        <p:txBody>
          <a:bodyPr/>
          <a:lstStyle/>
          <a:p>
            <a:pPr algn="ctr">
              <a:buFont typeface="Wingdings" pitchFamily="2" charset="2"/>
              <a:buNone/>
            </a:pPr>
            <a:r>
              <a:rPr lang="en-US" smtClean="0"/>
              <a:t>Interval Recording:  </a:t>
            </a:r>
          </a:p>
        </p:txBody>
      </p:sp>
      <p:sp>
        <p:nvSpPr>
          <p:cNvPr id="147459" name="Text Box 3"/>
          <p:cNvSpPr txBox="1">
            <a:spLocks noChangeArrowheads="1"/>
          </p:cNvSpPr>
          <p:nvPr/>
        </p:nvSpPr>
        <p:spPr bwMode="auto">
          <a:xfrm>
            <a:off x="304800" y="3494088"/>
            <a:ext cx="8245475" cy="396875"/>
          </a:xfrm>
          <a:prstGeom prst="rect">
            <a:avLst/>
          </a:prstGeom>
          <a:noFill/>
          <a:ln w="9525">
            <a:noFill/>
            <a:miter lim="800000"/>
            <a:headEnd/>
            <a:tailEnd/>
          </a:ln>
        </p:spPr>
        <p:txBody>
          <a:bodyPr wrap="none">
            <a:spAutoFit/>
          </a:bodyPr>
          <a:lstStyle/>
          <a:p>
            <a:r>
              <a:rPr lang="en-US" b="1"/>
              <a:t> 0-15     16-30      31-45     46-60       61-75      76-90     91-105  106-120</a:t>
            </a:r>
          </a:p>
        </p:txBody>
      </p:sp>
      <p:sp>
        <p:nvSpPr>
          <p:cNvPr id="147460" name="Text Box 4"/>
          <p:cNvSpPr txBox="1">
            <a:spLocks noChangeArrowheads="1"/>
          </p:cNvSpPr>
          <p:nvPr/>
        </p:nvSpPr>
        <p:spPr bwMode="auto">
          <a:xfrm>
            <a:off x="846138" y="3086100"/>
            <a:ext cx="7200900" cy="396875"/>
          </a:xfrm>
          <a:prstGeom prst="rect">
            <a:avLst/>
          </a:prstGeom>
          <a:noFill/>
          <a:ln w="9525">
            <a:noFill/>
            <a:miter lim="800000"/>
            <a:headEnd/>
            <a:tailEnd/>
          </a:ln>
        </p:spPr>
        <p:txBody>
          <a:bodyPr wrap="none">
            <a:spAutoFit/>
          </a:bodyPr>
          <a:lstStyle/>
          <a:p>
            <a:r>
              <a:rPr lang="en-US" b="1"/>
              <a:t>0 – 30                 31 – 60                  61 – 90                91 – 120 </a:t>
            </a:r>
          </a:p>
        </p:txBody>
      </p:sp>
      <p:sp>
        <p:nvSpPr>
          <p:cNvPr id="147461" name="Line 5"/>
          <p:cNvSpPr>
            <a:spLocks noChangeShapeType="1"/>
          </p:cNvSpPr>
          <p:nvPr/>
        </p:nvSpPr>
        <p:spPr bwMode="auto">
          <a:xfrm>
            <a:off x="406400" y="2114550"/>
            <a:ext cx="0" cy="1314450"/>
          </a:xfrm>
          <a:prstGeom prst="line">
            <a:avLst/>
          </a:prstGeom>
          <a:noFill/>
          <a:ln w="38100">
            <a:solidFill>
              <a:schemeClr val="tx1"/>
            </a:solidFill>
            <a:round/>
            <a:headEnd/>
            <a:tailEnd/>
          </a:ln>
        </p:spPr>
        <p:txBody>
          <a:bodyPr/>
          <a:lstStyle/>
          <a:p>
            <a:endParaRPr lang="en-US"/>
          </a:p>
        </p:txBody>
      </p:sp>
      <p:sp>
        <p:nvSpPr>
          <p:cNvPr id="147462" name="Line 6"/>
          <p:cNvSpPr>
            <a:spLocks noChangeShapeType="1"/>
          </p:cNvSpPr>
          <p:nvPr/>
        </p:nvSpPr>
        <p:spPr bwMode="auto">
          <a:xfrm>
            <a:off x="2133600" y="2114550"/>
            <a:ext cx="0" cy="1314450"/>
          </a:xfrm>
          <a:prstGeom prst="line">
            <a:avLst/>
          </a:prstGeom>
          <a:noFill/>
          <a:ln w="38100">
            <a:solidFill>
              <a:schemeClr val="tx1"/>
            </a:solidFill>
            <a:round/>
            <a:headEnd/>
            <a:tailEnd/>
          </a:ln>
        </p:spPr>
        <p:txBody>
          <a:bodyPr/>
          <a:lstStyle/>
          <a:p>
            <a:endParaRPr lang="en-US"/>
          </a:p>
        </p:txBody>
      </p:sp>
      <p:sp>
        <p:nvSpPr>
          <p:cNvPr id="147463" name="Line 7"/>
          <p:cNvSpPr>
            <a:spLocks noChangeShapeType="1"/>
          </p:cNvSpPr>
          <p:nvPr/>
        </p:nvSpPr>
        <p:spPr bwMode="auto">
          <a:xfrm>
            <a:off x="4267200" y="2114550"/>
            <a:ext cx="0" cy="1314450"/>
          </a:xfrm>
          <a:prstGeom prst="line">
            <a:avLst/>
          </a:prstGeom>
          <a:noFill/>
          <a:ln w="38100">
            <a:solidFill>
              <a:schemeClr val="tx1"/>
            </a:solidFill>
            <a:round/>
            <a:headEnd/>
            <a:tailEnd/>
          </a:ln>
        </p:spPr>
        <p:txBody>
          <a:bodyPr/>
          <a:lstStyle/>
          <a:p>
            <a:endParaRPr lang="en-US"/>
          </a:p>
        </p:txBody>
      </p:sp>
      <p:sp>
        <p:nvSpPr>
          <p:cNvPr id="147464" name="Line 8"/>
          <p:cNvSpPr>
            <a:spLocks noChangeShapeType="1"/>
          </p:cNvSpPr>
          <p:nvPr/>
        </p:nvSpPr>
        <p:spPr bwMode="auto">
          <a:xfrm>
            <a:off x="6400800" y="2114550"/>
            <a:ext cx="0" cy="1314450"/>
          </a:xfrm>
          <a:prstGeom prst="line">
            <a:avLst/>
          </a:prstGeom>
          <a:noFill/>
          <a:ln w="38100">
            <a:solidFill>
              <a:schemeClr val="tx1"/>
            </a:solidFill>
            <a:round/>
            <a:headEnd/>
            <a:tailEnd/>
          </a:ln>
        </p:spPr>
        <p:txBody>
          <a:bodyPr/>
          <a:lstStyle/>
          <a:p>
            <a:endParaRPr lang="en-US"/>
          </a:p>
        </p:txBody>
      </p:sp>
      <p:sp>
        <p:nvSpPr>
          <p:cNvPr id="147465" name="Line 9"/>
          <p:cNvSpPr>
            <a:spLocks noChangeShapeType="1"/>
          </p:cNvSpPr>
          <p:nvPr/>
        </p:nvSpPr>
        <p:spPr bwMode="auto">
          <a:xfrm>
            <a:off x="8534400" y="2114550"/>
            <a:ext cx="0" cy="1314450"/>
          </a:xfrm>
          <a:prstGeom prst="line">
            <a:avLst/>
          </a:prstGeom>
          <a:noFill/>
          <a:ln w="38100">
            <a:solidFill>
              <a:schemeClr val="tx1"/>
            </a:solidFill>
            <a:round/>
            <a:headEnd/>
            <a:tailEnd/>
          </a:ln>
        </p:spPr>
        <p:txBody>
          <a:bodyPr/>
          <a:lstStyle/>
          <a:p>
            <a:endParaRPr lang="en-US"/>
          </a:p>
        </p:txBody>
      </p:sp>
      <p:sp>
        <p:nvSpPr>
          <p:cNvPr id="147466" name="Oval 10"/>
          <p:cNvSpPr>
            <a:spLocks noChangeArrowheads="1"/>
          </p:cNvSpPr>
          <p:nvPr/>
        </p:nvSpPr>
        <p:spPr bwMode="auto">
          <a:xfrm>
            <a:off x="609600" y="2686050"/>
            <a:ext cx="203200" cy="114300"/>
          </a:xfrm>
          <a:prstGeom prst="ellipse">
            <a:avLst/>
          </a:prstGeom>
          <a:solidFill>
            <a:schemeClr val="tx1"/>
          </a:solidFill>
          <a:ln w="38100">
            <a:solidFill>
              <a:schemeClr val="tx1"/>
            </a:solidFill>
            <a:round/>
            <a:headEnd/>
            <a:tailEnd/>
          </a:ln>
        </p:spPr>
        <p:txBody>
          <a:bodyPr wrap="none" anchor="ctr"/>
          <a:lstStyle/>
          <a:p>
            <a:endParaRPr lang="en-US"/>
          </a:p>
        </p:txBody>
      </p:sp>
      <p:sp>
        <p:nvSpPr>
          <p:cNvPr id="147467" name="Oval 11"/>
          <p:cNvSpPr>
            <a:spLocks noChangeArrowheads="1"/>
          </p:cNvSpPr>
          <p:nvPr/>
        </p:nvSpPr>
        <p:spPr bwMode="auto">
          <a:xfrm>
            <a:off x="1524000" y="2686050"/>
            <a:ext cx="203200" cy="114300"/>
          </a:xfrm>
          <a:prstGeom prst="ellipse">
            <a:avLst/>
          </a:prstGeom>
          <a:solidFill>
            <a:schemeClr val="tx1"/>
          </a:solidFill>
          <a:ln w="38100">
            <a:solidFill>
              <a:schemeClr val="tx1"/>
            </a:solidFill>
            <a:round/>
            <a:headEnd/>
            <a:tailEnd/>
          </a:ln>
        </p:spPr>
        <p:txBody>
          <a:bodyPr wrap="none" anchor="ctr"/>
          <a:lstStyle/>
          <a:p>
            <a:endParaRPr lang="en-US"/>
          </a:p>
        </p:txBody>
      </p:sp>
      <p:sp>
        <p:nvSpPr>
          <p:cNvPr id="147468" name="Oval 12"/>
          <p:cNvSpPr>
            <a:spLocks noChangeArrowheads="1"/>
          </p:cNvSpPr>
          <p:nvPr/>
        </p:nvSpPr>
        <p:spPr bwMode="auto">
          <a:xfrm>
            <a:off x="2641600" y="2686050"/>
            <a:ext cx="203200" cy="114300"/>
          </a:xfrm>
          <a:prstGeom prst="ellipse">
            <a:avLst/>
          </a:prstGeom>
          <a:solidFill>
            <a:schemeClr val="tx1"/>
          </a:solidFill>
          <a:ln w="38100">
            <a:solidFill>
              <a:schemeClr val="tx1"/>
            </a:solidFill>
            <a:round/>
            <a:headEnd/>
            <a:tailEnd/>
          </a:ln>
        </p:spPr>
        <p:txBody>
          <a:bodyPr wrap="none" anchor="ctr"/>
          <a:lstStyle/>
          <a:p>
            <a:endParaRPr lang="en-US"/>
          </a:p>
        </p:txBody>
      </p:sp>
      <p:sp>
        <p:nvSpPr>
          <p:cNvPr id="147469" name="Oval 13"/>
          <p:cNvSpPr>
            <a:spLocks noChangeArrowheads="1"/>
          </p:cNvSpPr>
          <p:nvPr/>
        </p:nvSpPr>
        <p:spPr bwMode="auto">
          <a:xfrm>
            <a:off x="3556000" y="2686050"/>
            <a:ext cx="203200" cy="114300"/>
          </a:xfrm>
          <a:prstGeom prst="ellipse">
            <a:avLst/>
          </a:prstGeom>
          <a:solidFill>
            <a:schemeClr val="tx1"/>
          </a:solidFill>
          <a:ln w="38100">
            <a:solidFill>
              <a:schemeClr val="tx1"/>
            </a:solidFill>
            <a:round/>
            <a:headEnd/>
            <a:tailEnd/>
          </a:ln>
        </p:spPr>
        <p:txBody>
          <a:bodyPr wrap="none" anchor="ctr"/>
          <a:lstStyle/>
          <a:p>
            <a:endParaRPr lang="en-US"/>
          </a:p>
        </p:txBody>
      </p:sp>
      <p:sp>
        <p:nvSpPr>
          <p:cNvPr id="147470" name="Oval 14"/>
          <p:cNvSpPr>
            <a:spLocks noChangeArrowheads="1"/>
          </p:cNvSpPr>
          <p:nvPr/>
        </p:nvSpPr>
        <p:spPr bwMode="auto">
          <a:xfrm>
            <a:off x="4673600" y="2686050"/>
            <a:ext cx="203200" cy="114300"/>
          </a:xfrm>
          <a:prstGeom prst="ellipse">
            <a:avLst/>
          </a:prstGeom>
          <a:solidFill>
            <a:schemeClr val="tx1"/>
          </a:solidFill>
          <a:ln w="38100">
            <a:solidFill>
              <a:schemeClr val="tx1"/>
            </a:solidFill>
            <a:round/>
            <a:headEnd/>
            <a:tailEnd/>
          </a:ln>
        </p:spPr>
        <p:txBody>
          <a:bodyPr wrap="none" anchor="ctr"/>
          <a:lstStyle/>
          <a:p>
            <a:endParaRPr lang="en-US"/>
          </a:p>
        </p:txBody>
      </p:sp>
      <p:sp>
        <p:nvSpPr>
          <p:cNvPr id="147471" name="Oval 15"/>
          <p:cNvSpPr>
            <a:spLocks noChangeArrowheads="1"/>
          </p:cNvSpPr>
          <p:nvPr/>
        </p:nvSpPr>
        <p:spPr bwMode="auto">
          <a:xfrm>
            <a:off x="5791200" y="2686050"/>
            <a:ext cx="203200" cy="114300"/>
          </a:xfrm>
          <a:prstGeom prst="ellipse">
            <a:avLst/>
          </a:prstGeom>
          <a:solidFill>
            <a:schemeClr val="tx1"/>
          </a:solidFill>
          <a:ln w="38100">
            <a:solidFill>
              <a:schemeClr val="tx1"/>
            </a:solidFill>
            <a:round/>
            <a:headEnd/>
            <a:tailEnd/>
          </a:ln>
        </p:spPr>
        <p:txBody>
          <a:bodyPr wrap="none" anchor="ctr"/>
          <a:lstStyle/>
          <a:p>
            <a:endParaRPr lang="en-US"/>
          </a:p>
        </p:txBody>
      </p:sp>
      <p:sp>
        <p:nvSpPr>
          <p:cNvPr id="147472" name="Oval 16"/>
          <p:cNvSpPr>
            <a:spLocks noChangeArrowheads="1"/>
          </p:cNvSpPr>
          <p:nvPr/>
        </p:nvSpPr>
        <p:spPr bwMode="auto">
          <a:xfrm>
            <a:off x="6908800" y="2743200"/>
            <a:ext cx="203200" cy="114300"/>
          </a:xfrm>
          <a:prstGeom prst="ellipse">
            <a:avLst/>
          </a:prstGeom>
          <a:solidFill>
            <a:schemeClr val="tx1"/>
          </a:solidFill>
          <a:ln w="38100">
            <a:solidFill>
              <a:schemeClr val="tx1"/>
            </a:solidFill>
            <a:round/>
            <a:headEnd/>
            <a:tailEnd/>
          </a:ln>
        </p:spPr>
        <p:txBody>
          <a:bodyPr wrap="none" anchor="ctr"/>
          <a:lstStyle/>
          <a:p>
            <a:endParaRPr lang="en-US"/>
          </a:p>
        </p:txBody>
      </p:sp>
      <p:sp>
        <p:nvSpPr>
          <p:cNvPr id="147473" name="Oval 17"/>
          <p:cNvSpPr>
            <a:spLocks noChangeArrowheads="1"/>
          </p:cNvSpPr>
          <p:nvPr/>
        </p:nvSpPr>
        <p:spPr bwMode="auto">
          <a:xfrm>
            <a:off x="8026400" y="2800350"/>
            <a:ext cx="203200" cy="114300"/>
          </a:xfrm>
          <a:prstGeom prst="ellipse">
            <a:avLst/>
          </a:prstGeom>
          <a:solidFill>
            <a:schemeClr val="tx1"/>
          </a:solidFill>
          <a:ln w="38100">
            <a:solidFill>
              <a:schemeClr val="tx1"/>
            </a:solidFill>
            <a:round/>
            <a:headEnd/>
            <a:tailEnd/>
          </a:ln>
        </p:spPr>
        <p:txBody>
          <a:bodyPr wrap="none" anchor="ctr"/>
          <a:lstStyle/>
          <a:p>
            <a:endParaRPr lang="en-US"/>
          </a:p>
        </p:txBody>
      </p:sp>
      <p:sp>
        <p:nvSpPr>
          <p:cNvPr id="147474" name="Line 18"/>
          <p:cNvSpPr>
            <a:spLocks noChangeShapeType="1"/>
          </p:cNvSpPr>
          <p:nvPr/>
        </p:nvSpPr>
        <p:spPr bwMode="auto">
          <a:xfrm>
            <a:off x="711200" y="2743200"/>
            <a:ext cx="914400" cy="0"/>
          </a:xfrm>
          <a:prstGeom prst="line">
            <a:avLst/>
          </a:prstGeom>
          <a:noFill/>
          <a:ln w="38100">
            <a:solidFill>
              <a:schemeClr val="tx1"/>
            </a:solidFill>
            <a:round/>
            <a:headEnd/>
            <a:tailEnd/>
          </a:ln>
        </p:spPr>
        <p:txBody>
          <a:bodyPr/>
          <a:lstStyle/>
          <a:p>
            <a:endParaRPr lang="en-US"/>
          </a:p>
        </p:txBody>
      </p:sp>
      <p:sp>
        <p:nvSpPr>
          <p:cNvPr id="147475" name="Line 19"/>
          <p:cNvSpPr>
            <a:spLocks noChangeShapeType="1"/>
          </p:cNvSpPr>
          <p:nvPr/>
        </p:nvSpPr>
        <p:spPr bwMode="auto">
          <a:xfrm>
            <a:off x="1625600" y="2743200"/>
            <a:ext cx="1117600" cy="0"/>
          </a:xfrm>
          <a:prstGeom prst="line">
            <a:avLst/>
          </a:prstGeom>
          <a:noFill/>
          <a:ln w="38100">
            <a:solidFill>
              <a:schemeClr val="tx1"/>
            </a:solidFill>
            <a:round/>
            <a:headEnd/>
            <a:tailEnd/>
          </a:ln>
        </p:spPr>
        <p:txBody>
          <a:bodyPr/>
          <a:lstStyle/>
          <a:p>
            <a:endParaRPr lang="en-US"/>
          </a:p>
        </p:txBody>
      </p:sp>
      <p:sp>
        <p:nvSpPr>
          <p:cNvPr id="147476" name="Line 20"/>
          <p:cNvSpPr>
            <a:spLocks noChangeShapeType="1"/>
          </p:cNvSpPr>
          <p:nvPr/>
        </p:nvSpPr>
        <p:spPr bwMode="auto">
          <a:xfrm>
            <a:off x="2743200" y="2743200"/>
            <a:ext cx="914400" cy="0"/>
          </a:xfrm>
          <a:prstGeom prst="line">
            <a:avLst/>
          </a:prstGeom>
          <a:noFill/>
          <a:ln w="38100">
            <a:solidFill>
              <a:schemeClr val="tx1"/>
            </a:solidFill>
            <a:round/>
            <a:headEnd/>
            <a:tailEnd/>
          </a:ln>
        </p:spPr>
        <p:txBody>
          <a:bodyPr/>
          <a:lstStyle/>
          <a:p>
            <a:endParaRPr lang="en-US"/>
          </a:p>
        </p:txBody>
      </p:sp>
      <p:sp>
        <p:nvSpPr>
          <p:cNvPr id="147477" name="Line 21"/>
          <p:cNvSpPr>
            <a:spLocks noChangeShapeType="1"/>
          </p:cNvSpPr>
          <p:nvPr/>
        </p:nvSpPr>
        <p:spPr bwMode="auto">
          <a:xfrm>
            <a:off x="3657600" y="2743200"/>
            <a:ext cx="1117600" cy="0"/>
          </a:xfrm>
          <a:prstGeom prst="line">
            <a:avLst/>
          </a:prstGeom>
          <a:noFill/>
          <a:ln w="38100">
            <a:solidFill>
              <a:schemeClr val="tx1"/>
            </a:solidFill>
            <a:round/>
            <a:headEnd/>
            <a:tailEnd/>
          </a:ln>
        </p:spPr>
        <p:txBody>
          <a:bodyPr/>
          <a:lstStyle/>
          <a:p>
            <a:endParaRPr lang="en-US"/>
          </a:p>
        </p:txBody>
      </p:sp>
      <p:sp>
        <p:nvSpPr>
          <p:cNvPr id="147478" name="Line 22"/>
          <p:cNvSpPr>
            <a:spLocks noChangeShapeType="1"/>
          </p:cNvSpPr>
          <p:nvPr/>
        </p:nvSpPr>
        <p:spPr bwMode="auto">
          <a:xfrm>
            <a:off x="4775200" y="2743200"/>
            <a:ext cx="1117600" cy="0"/>
          </a:xfrm>
          <a:prstGeom prst="line">
            <a:avLst/>
          </a:prstGeom>
          <a:noFill/>
          <a:ln w="38100">
            <a:solidFill>
              <a:schemeClr val="tx1"/>
            </a:solidFill>
            <a:round/>
            <a:headEnd/>
            <a:tailEnd/>
          </a:ln>
        </p:spPr>
        <p:txBody>
          <a:bodyPr/>
          <a:lstStyle/>
          <a:p>
            <a:endParaRPr lang="en-US"/>
          </a:p>
        </p:txBody>
      </p:sp>
      <p:sp>
        <p:nvSpPr>
          <p:cNvPr id="147479" name="Line 23"/>
          <p:cNvSpPr>
            <a:spLocks noChangeShapeType="1"/>
          </p:cNvSpPr>
          <p:nvPr/>
        </p:nvSpPr>
        <p:spPr bwMode="auto">
          <a:xfrm>
            <a:off x="5892800" y="2743200"/>
            <a:ext cx="1117600" cy="57150"/>
          </a:xfrm>
          <a:prstGeom prst="line">
            <a:avLst/>
          </a:prstGeom>
          <a:noFill/>
          <a:ln w="38100">
            <a:solidFill>
              <a:schemeClr val="tx1"/>
            </a:solidFill>
            <a:round/>
            <a:headEnd/>
            <a:tailEnd/>
          </a:ln>
        </p:spPr>
        <p:txBody>
          <a:bodyPr/>
          <a:lstStyle/>
          <a:p>
            <a:endParaRPr lang="en-US"/>
          </a:p>
        </p:txBody>
      </p:sp>
      <p:sp>
        <p:nvSpPr>
          <p:cNvPr id="147480" name="Line 24"/>
          <p:cNvSpPr>
            <a:spLocks noChangeShapeType="1"/>
          </p:cNvSpPr>
          <p:nvPr/>
        </p:nvSpPr>
        <p:spPr bwMode="auto">
          <a:xfrm>
            <a:off x="7010400" y="2800350"/>
            <a:ext cx="1117600" cy="57150"/>
          </a:xfrm>
          <a:prstGeom prst="line">
            <a:avLst/>
          </a:prstGeom>
          <a:noFill/>
          <a:ln w="38100">
            <a:solidFill>
              <a:schemeClr val="tx1"/>
            </a:solidFill>
            <a:round/>
            <a:headEnd/>
            <a:tailEnd/>
          </a:ln>
        </p:spPr>
        <p:txBody>
          <a:bodyPr/>
          <a:lstStyle/>
          <a:p>
            <a:endParaRPr lang="en-US"/>
          </a:p>
        </p:txBody>
      </p:sp>
      <p:sp>
        <p:nvSpPr>
          <p:cNvPr id="147481" name="Line 25"/>
          <p:cNvSpPr>
            <a:spLocks noChangeShapeType="1"/>
          </p:cNvSpPr>
          <p:nvPr/>
        </p:nvSpPr>
        <p:spPr bwMode="auto">
          <a:xfrm flipV="1">
            <a:off x="711200" y="2400300"/>
            <a:ext cx="7416800" cy="171450"/>
          </a:xfrm>
          <a:prstGeom prst="line">
            <a:avLst/>
          </a:prstGeom>
          <a:noFill/>
          <a:ln w="38100">
            <a:solidFill>
              <a:schemeClr val="tx1"/>
            </a:solidFill>
            <a:prstDash val="dash"/>
            <a:round/>
            <a:headEnd/>
            <a:tailEnd/>
          </a:ln>
        </p:spPr>
        <p:txBody>
          <a:bodyPr/>
          <a:lstStyle/>
          <a:p>
            <a:endParaRPr lang="en-US"/>
          </a:p>
        </p:txBody>
      </p:sp>
      <p:sp>
        <p:nvSpPr>
          <p:cNvPr id="147482" name="Line 26"/>
          <p:cNvSpPr>
            <a:spLocks noChangeShapeType="1"/>
          </p:cNvSpPr>
          <p:nvPr/>
        </p:nvSpPr>
        <p:spPr bwMode="auto">
          <a:xfrm>
            <a:off x="711200" y="3028950"/>
            <a:ext cx="7416800" cy="57150"/>
          </a:xfrm>
          <a:prstGeom prst="line">
            <a:avLst/>
          </a:prstGeom>
          <a:noFill/>
          <a:ln w="38100">
            <a:solidFill>
              <a:schemeClr val="tx1"/>
            </a:solidFill>
            <a:prstDash val="dash"/>
            <a:round/>
            <a:headEnd/>
            <a:tailEnd/>
          </a:ln>
        </p:spPr>
        <p:txBody>
          <a:bodyPr/>
          <a:lstStyle/>
          <a:p>
            <a:endParaRPr lang="en-US"/>
          </a:p>
        </p:txBody>
      </p:sp>
      <p:sp>
        <p:nvSpPr>
          <p:cNvPr id="147483" name="Rectangle 27"/>
          <p:cNvSpPr>
            <a:spLocks noChangeArrowheads="1"/>
          </p:cNvSpPr>
          <p:nvPr/>
        </p:nvSpPr>
        <p:spPr bwMode="auto">
          <a:xfrm>
            <a:off x="152400" y="4191000"/>
            <a:ext cx="8839200" cy="2514600"/>
          </a:xfrm>
          <a:prstGeom prst="rect">
            <a:avLst/>
          </a:prstGeom>
          <a:noFill/>
          <a:ln w="9525">
            <a:noFill/>
            <a:miter lim="800000"/>
            <a:headEnd/>
            <a:tailEnd/>
          </a:ln>
        </p:spPr>
        <p:txBody>
          <a:bodyPr/>
          <a:lstStyle/>
          <a:p>
            <a:pPr marL="342900" indent="-342900">
              <a:spcBef>
                <a:spcPct val="20000"/>
              </a:spcBef>
              <a:buFont typeface="Wingdings" pitchFamily="2" charset="2"/>
              <a:buNone/>
            </a:pPr>
            <a:r>
              <a:rPr lang="en-US" sz="3200" dirty="0">
                <a:solidFill>
                  <a:srgbClr val="984807"/>
                </a:solidFill>
                <a:latin typeface="Rockwell" pitchFamily="18" charset="0"/>
              </a:rPr>
              <a:t>   Typical performance on both Coding and Symbol Search reflects steady, consistent attention and effort, with only slight improvements or declines in the final 30 seconds.  </a:t>
            </a:r>
          </a:p>
        </p:txBody>
      </p:sp>
      <p:sp>
        <p:nvSpPr>
          <p:cNvPr id="147484" name="Rectangle 40"/>
          <p:cNvSpPr>
            <a:spLocks noGrp="1" noChangeArrowheads="1"/>
          </p:cNvSpPr>
          <p:nvPr>
            <p:ph type="title"/>
          </p:nvPr>
        </p:nvSpPr>
        <p:spPr>
          <a:xfrm>
            <a:off x="1077702" y="457200"/>
            <a:ext cx="7467600" cy="762000"/>
          </a:xfrm>
          <a:noFill/>
        </p:spPr>
        <p:txBody>
          <a:bodyPr anchor="b"/>
          <a:lstStyle/>
          <a:p>
            <a:r>
              <a:rPr lang="en-US" sz="3600" dirty="0" smtClean="0"/>
              <a:t>Process Approach to </a:t>
            </a:r>
            <a:br>
              <a:rPr lang="en-US" sz="3600" dirty="0" smtClean="0"/>
            </a:br>
            <a:r>
              <a:rPr lang="en-US" sz="3600" dirty="0" smtClean="0"/>
              <a:t>				Assessing EFs</a:t>
            </a:r>
          </a:p>
        </p:txBody>
      </p:sp>
      <p:sp>
        <p:nvSpPr>
          <p:cNvPr id="32" name="Rectangle 31"/>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33" name="Straight Connector 32"/>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body" idx="1"/>
          </p:nvPr>
        </p:nvSpPr>
        <p:spPr>
          <a:xfrm>
            <a:off x="231781" y="1501324"/>
            <a:ext cx="8432800" cy="571500"/>
          </a:xfrm>
        </p:spPr>
        <p:txBody>
          <a:bodyPr/>
          <a:lstStyle/>
          <a:p>
            <a:pPr>
              <a:buFont typeface="Wingdings" pitchFamily="2" charset="2"/>
              <a:buNone/>
            </a:pPr>
            <a:r>
              <a:rPr lang="en-US" sz="4400" dirty="0" smtClean="0"/>
              <a:t>Interval Recording:  </a:t>
            </a:r>
          </a:p>
        </p:txBody>
      </p:sp>
      <p:sp>
        <p:nvSpPr>
          <p:cNvPr id="148483" name="Rectangle 3"/>
          <p:cNvSpPr>
            <a:spLocks noChangeArrowheads="1"/>
          </p:cNvSpPr>
          <p:nvPr/>
        </p:nvSpPr>
        <p:spPr bwMode="auto">
          <a:xfrm>
            <a:off x="609596" y="2437493"/>
            <a:ext cx="8215086" cy="3774621"/>
          </a:xfrm>
          <a:prstGeom prst="rect">
            <a:avLst/>
          </a:prstGeom>
          <a:noFill/>
          <a:ln w="9525">
            <a:noFill/>
            <a:miter lim="800000"/>
            <a:headEnd/>
            <a:tailEnd/>
          </a:ln>
        </p:spPr>
        <p:txBody>
          <a:bodyPr/>
          <a:lstStyle/>
          <a:p>
            <a:pPr>
              <a:spcBef>
                <a:spcPct val="20000"/>
              </a:spcBef>
              <a:buFont typeface="Wingdings" pitchFamily="2" charset="2"/>
              <a:buNone/>
            </a:pPr>
            <a:r>
              <a:rPr lang="en-US" sz="4400" dirty="0" smtClean="0">
                <a:solidFill>
                  <a:srgbClr val="984807"/>
                </a:solidFill>
                <a:latin typeface="Rockwell" pitchFamily="18" charset="0"/>
              </a:rPr>
              <a:t>Patterns </a:t>
            </a:r>
            <a:r>
              <a:rPr lang="en-US" sz="4400" dirty="0">
                <a:solidFill>
                  <a:srgbClr val="984807"/>
                </a:solidFill>
                <a:latin typeface="Rockwell" pitchFamily="18" charset="0"/>
              </a:rPr>
              <a:t>that deviate substantially are often indicative of difficulties with executive direction of attention and effort, regardless of level of scaled score performance.</a:t>
            </a:r>
          </a:p>
        </p:txBody>
      </p:sp>
      <p:sp>
        <p:nvSpPr>
          <p:cNvPr id="148484" name="Rectangle 16"/>
          <p:cNvSpPr>
            <a:spLocks noGrp="1" noChangeArrowheads="1"/>
          </p:cNvSpPr>
          <p:nvPr>
            <p:ph type="title"/>
          </p:nvPr>
        </p:nvSpPr>
        <p:spPr>
          <a:xfrm>
            <a:off x="1676400" y="457200"/>
            <a:ext cx="7467600" cy="762000"/>
          </a:xfrm>
          <a:noFill/>
        </p:spPr>
        <p:txBody>
          <a:bodyPr anchor="b"/>
          <a:lstStyle/>
          <a:p>
            <a:r>
              <a:rPr lang="en-US" sz="3600" smtClean="0"/>
              <a:t>Process Approach to </a:t>
            </a:r>
            <a:br>
              <a:rPr lang="en-US" sz="3600" smtClean="0"/>
            </a:br>
            <a:r>
              <a:rPr lang="en-US" sz="3600" smtClean="0"/>
              <a:t>				Assessing EFs</a:t>
            </a:r>
          </a:p>
        </p:txBody>
      </p:sp>
      <p:sp>
        <p:nvSpPr>
          <p:cNvPr id="10" name="Rectangle 9"/>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body" idx="1"/>
          </p:nvPr>
        </p:nvSpPr>
        <p:spPr>
          <a:xfrm>
            <a:off x="406400" y="1200150"/>
            <a:ext cx="8432800" cy="571500"/>
          </a:xfrm>
        </p:spPr>
        <p:txBody>
          <a:bodyPr/>
          <a:lstStyle/>
          <a:p>
            <a:pPr algn="ctr">
              <a:buFont typeface="Wingdings" pitchFamily="2" charset="2"/>
              <a:buNone/>
            </a:pPr>
            <a:r>
              <a:rPr lang="en-US" smtClean="0"/>
              <a:t>Interval Recording:  </a:t>
            </a:r>
          </a:p>
        </p:txBody>
      </p:sp>
      <p:sp>
        <p:nvSpPr>
          <p:cNvPr id="149507" name="Text Box 3"/>
          <p:cNvSpPr txBox="1">
            <a:spLocks noChangeArrowheads="1"/>
          </p:cNvSpPr>
          <p:nvPr/>
        </p:nvSpPr>
        <p:spPr bwMode="auto">
          <a:xfrm>
            <a:off x="947738" y="5932488"/>
            <a:ext cx="7269939" cy="400110"/>
          </a:xfrm>
          <a:prstGeom prst="rect">
            <a:avLst/>
          </a:prstGeom>
          <a:noFill/>
          <a:ln w="9525">
            <a:noFill/>
            <a:miter lim="800000"/>
            <a:headEnd/>
            <a:tailEnd/>
          </a:ln>
        </p:spPr>
        <p:txBody>
          <a:bodyPr wrap="none">
            <a:spAutoFit/>
          </a:bodyPr>
          <a:lstStyle/>
          <a:p>
            <a:r>
              <a:rPr lang="en-US" sz="2000" b="1">
                <a:solidFill>
                  <a:srgbClr val="984807"/>
                </a:solidFill>
              </a:rPr>
              <a:t>0 – 30                31 – 60                  61 – 90                 91 – 120 </a:t>
            </a:r>
          </a:p>
        </p:txBody>
      </p:sp>
      <p:sp>
        <p:nvSpPr>
          <p:cNvPr id="149508" name="Line 4"/>
          <p:cNvSpPr>
            <a:spLocks noChangeShapeType="1"/>
          </p:cNvSpPr>
          <p:nvPr/>
        </p:nvSpPr>
        <p:spPr bwMode="auto">
          <a:xfrm>
            <a:off x="508000" y="2628900"/>
            <a:ext cx="0" cy="3135313"/>
          </a:xfrm>
          <a:prstGeom prst="line">
            <a:avLst/>
          </a:prstGeom>
          <a:noFill/>
          <a:ln w="38100">
            <a:solidFill>
              <a:schemeClr val="tx1"/>
            </a:solidFill>
            <a:round/>
            <a:headEnd/>
            <a:tailEnd/>
          </a:ln>
        </p:spPr>
        <p:txBody>
          <a:bodyPr/>
          <a:lstStyle/>
          <a:p>
            <a:endParaRPr lang="en-US"/>
          </a:p>
        </p:txBody>
      </p:sp>
      <p:sp>
        <p:nvSpPr>
          <p:cNvPr id="149509" name="Line 5"/>
          <p:cNvSpPr>
            <a:spLocks noChangeShapeType="1"/>
          </p:cNvSpPr>
          <p:nvPr/>
        </p:nvSpPr>
        <p:spPr bwMode="auto">
          <a:xfrm>
            <a:off x="2235200" y="2686050"/>
            <a:ext cx="0" cy="3078163"/>
          </a:xfrm>
          <a:prstGeom prst="line">
            <a:avLst/>
          </a:prstGeom>
          <a:noFill/>
          <a:ln w="38100">
            <a:solidFill>
              <a:schemeClr val="tx1"/>
            </a:solidFill>
            <a:round/>
            <a:headEnd/>
            <a:tailEnd/>
          </a:ln>
        </p:spPr>
        <p:txBody>
          <a:bodyPr/>
          <a:lstStyle/>
          <a:p>
            <a:endParaRPr lang="en-US"/>
          </a:p>
        </p:txBody>
      </p:sp>
      <p:sp>
        <p:nvSpPr>
          <p:cNvPr id="149510" name="Line 6"/>
          <p:cNvSpPr>
            <a:spLocks noChangeShapeType="1"/>
          </p:cNvSpPr>
          <p:nvPr/>
        </p:nvSpPr>
        <p:spPr bwMode="auto">
          <a:xfrm>
            <a:off x="4368800" y="2628900"/>
            <a:ext cx="0" cy="3135313"/>
          </a:xfrm>
          <a:prstGeom prst="line">
            <a:avLst/>
          </a:prstGeom>
          <a:noFill/>
          <a:ln w="38100">
            <a:solidFill>
              <a:schemeClr val="tx1"/>
            </a:solidFill>
            <a:round/>
            <a:headEnd/>
            <a:tailEnd/>
          </a:ln>
        </p:spPr>
        <p:txBody>
          <a:bodyPr/>
          <a:lstStyle/>
          <a:p>
            <a:endParaRPr lang="en-US"/>
          </a:p>
        </p:txBody>
      </p:sp>
      <p:sp>
        <p:nvSpPr>
          <p:cNvPr id="149511" name="Line 7"/>
          <p:cNvSpPr>
            <a:spLocks noChangeShapeType="1"/>
          </p:cNvSpPr>
          <p:nvPr/>
        </p:nvSpPr>
        <p:spPr bwMode="auto">
          <a:xfrm>
            <a:off x="6502400" y="2628900"/>
            <a:ext cx="0" cy="3135313"/>
          </a:xfrm>
          <a:prstGeom prst="line">
            <a:avLst/>
          </a:prstGeom>
          <a:noFill/>
          <a:ln w="38100">
            <a:solidFill>
              <a:schemeClr val="tx1"/>
            </a:solidFill>
            <a:round/>
            <a:headEnd/>
            <a:tailEnd/>
          </a:ln>
        </p:spPr>
        <p:txBody>
          <a:bodyPr/>
          <a:lstStyle/>
          <a:p>
            <a:endParaRPr lang="en-US"/>
          </a:p>
        </p:txBody>
      </p:sp>
      <p:sp>
        <p:nvSpPr>
          <p:cNvPr id="149512" name="Line 8"/>
          <p:cNvSpPr>
            <a:spLocks noChangeShapeType="1"/>
          </p:cNvSpPr>
          <p:nvPr/>
        </p:nvSpPr>
        <p:spPr bwMode="auto">
          <a:xfrm>
            <a:off x="8636000" y="2571750"/>
            <a:ext cx="0" cy="3192463"/>
          </a:xfrm>
          <a:prstGeom prst="line">
            <a:avLst/>
          </a:prstGeom>
          <a:noFill/>
          <a:ln w="38100">
            <a:solidFill>
              <a:schemeClr val="tx1"/>
            </a:solidFill>
            <a:round/>
            <a:headEnd/>
            <a:tailEnd/>
          </a:ln>
        </p:spPr>
        <p:txBody>
          <a:bodyPr/>
          <a:lstStyle/>
          <a:p>
            <a:endParaRPr lang="en-US"/>
          </a:p>
        </p:txBody>
      </p:sp>
      <p:sp>
        <p:nvSpPr>
          <p:cNvPr id="149513" name="Rectangle 9"/>
          <p:cNvSpPr>
            <a:spLocks noChangeArrowheads="1"/>
          </p:cNvSpPr>
          <p:nvPr/>
        </p:nvSpPr>
        <p:spPr bwMode="auto">
          <a:xfrm>
            <a:off x="87084" y="1888668"/>
            <a:ext cx="8926286" cy="767443"/>
          </a:xfrm>
          <a:prstGeom prst="rect">
            <a:avLst/>
          </a:prstGeom>
          <a:noFill/>
          <a:ln w="9525">
            <a:noFill/>
            <a:miter lim="800000"/>
            <a:headEnd/>
            <a:tailEnd/>
          </a:ln>
        </p:spPr>
        <p:txBody>
          <a:bodyPr/>
          <a:lstStyle/>
          <a:p>
            <a:pPr marL="342900" indent="-342900">
              <a:spcBef>
                <a:spcPct val="20000"/>
              </a:spcBef>
              <a:buFont typeface="Wingdings" pitchFamily="2" charset="2"/>
              <a:buNone/>
            </a:pPr>
            <a:r>
              <a:rPr lang="en-US" sz="2800" dirty="0">
                <a:solidFill>
                  <a:srgbClr val="984807"/>
                </a:solidFill>
              </a:rPr>
              <a:t>Examples of clinically relevant patterns </a:t>
            </a:r>
            <a:r>
              <a:rPr lang="en-US" sz="2800" dirty="0" smtClean="0">
                <a:solidFill>
                  <a:srgbClr val="984807"/>
                </a:solidFill>
              </a:rPr>
              <a:t>of performance</a:t>
            </a:r>
            <a:r>
              <a:rPr lang="en-US" sz="2800" dirty="0">
                <a:solidFill>
                  <a:srgbClr val="984807"/>
                </a:solidFill>
              </a:rPr>
              <a:t>:</a:t>
            </a:r>
          </a:p>
        </p:txBody>
      </p:sp>
      <p:sp>
        <p:nvSpPr>
          <p:cNvPr id="149514" name="Line 10"/>
          <p:cNvSpPr>
            <a:spLocks noChangeShapeType="1"/>
          </p:cNvSpPr>
          <p:nvPr/>
        </p:nvSpPr>
        <p:spPr bwMode="auto">
          <a:xfrm flipV="1">
            <a:off x="1016000" y="2686050"/>
            <a:ext cx="2133600" cy="857250"/>
          </a:xfrm>
          <a:prstGeom prst="line">
            <a:avLst/>
          </a:prstGeom>
          <a:noFill/>
          <a:ln w="38100">
            <a:solidFill>
              <a:schemeClr val="tx1"/>
            </a:solidFill>
            <a:round/>
            <a:headEnd/>
            <a:tailEnd/>
          </a:ln>
        </p:spPr>
        <p:txBody>
          <a:bodyPr/>
          <a:lstStyle/>
          <a:p>
            <a:endParaRPr lang="en-US"/>
          </a:p>
        </p:txBody>
      </p:sp>
      <p:sp>
        <p:nvSpPr>
          <p:cNvPr id="149515" name="Line 11"/>
          <p:cNvSpPr>
            <a:spLocks noChangeShapeType="1"/>
          </p:cNvSpPr>
          <p:nvPr/>
        </p:nvSpPr>
        <p:spPr bwMode="auto">
          <a:xfrm>
            <a:off x="3149600" y="2686050"/>
            <a:ext cx="4572000" cy="1428750"/>
          </a:xfrm>
          <a:prstGeom prst="line">
            <a:avLst/>
          </a:prstGeom>
          <a:noFill/>
          <a:ln w="38100">
            <a:solidFill>
              <a:schemeClr val="tx1"/>
            </a:solidFill>
            <a:round/>
            <a:headEnd/>
            <a:tailEnd/>
          </a:ln>
        </p:spPr>
        <p:txBody>
          <a:bodyPr/>
          <a:lstStyle/>
          <a:p>
            <a:endParaRPr lang="en-US"/>
          </a:p>
        </p:txBody>
      </p:sp>
      <p:sp>
        <p:nvSpPr>
          <p:cNvPr id="149516" name="Line 12"/>
          <p:cNvSpPr>
            <a:spLocks noChangeShapeType="1"/>
          </p:cNvSpPr>
          <p:nvPr/>
        </p:nvSpPr>
        <p:spPr bwMode="auto">
          <a:xfrm>
            <a:off x="1016000" y="4114800"/>
            <a:ext cx="2438400" cy="857250"/>
          </a:xfrm>
          <a:prstGeom prst="line">
            <a:avLst/>
          </a:prstGeom>
          <a:noFill/>
          <a:ln w="38100">
            <a:solidFill>
              <a:schemeClr val="tx1"/>
            </a:solidFill>
            <a:round/>
            <a:headEnd/>
            <a:tailEnd/>
          </a:ln>
        </p:spPr>
        <p:txBody>
          <a:bodyPr/>
          <a:lstStyle/>
          <a:p>
            <a:endParaRPr lang="en-US"/>
          </a:p>
        </p:txBody>
      </p:sp>
      <p:sp>
        <p:nvSpPr>
          <p:cNvPr id="149517" name="Line 13"/>
          <p:cNvSpPr>
            <a:spLocks noChangeShapeType="1"/>
          </p:cNvSpPr>
          <p:nvPr/>
        </p:nvSpPr>
        <p:spPr bwMode="auto">
          <a:xfrm flipV="1">
            <a:off x="3454400" y="3314700"/>
            <a:ext cx="4267200" cy="1657350"/>
          </a:xfrm>
          <a:prstGeom prst="line">
            <a:avLst/>
          </a:prstGeom>
          <a:noFill/>
          <a:ln w="38100">
            <a:solidFill>
              <a:schemeClr val="tx1"/>
            </a:solidFill>
            <a:round/>
            <a:headEnd/>
            <a:tailEnd/>
          </a:ln>
        </p:spPr>
        <p:txBody>
          <a:bodyPr/>
          <a:lstStyle/>
          <a:p>
            <a:endParaRPr lang="en-US"/>
          </a:p>
        </p:txBody>
      </p:sp>
      <p:sp>
        <p:nvSpPr>
          <p:cNvPr id="149518" name="Line 14"/>
          <p:cNvSpPr>
            <a:spLocks noChangeShapeType="1"/>
          </p:cNvSpPr>
          <p:nvPr/>
        </p:nvSpPr>
        <p:spPr bwMode="auto">
          <a:xfrm>
            <a:off x="1117600" y="3829050"/>
            <a:ext cx="6502400" cy="1828800"/>
          </a:xfrm>
          <a:prstGeom prst="line">
            <a:avLst/>
          </a:prstGeom>
          <a:noFill/>
          <a:ln w="38100">
            <a:solidFill>
              <a:schemeClr val="tx1"/>
            </a:solidFill>
            <a:round/>
            <a:headEnd/>
            <a:tailEnd/>
          </a:ln>
        </p:spPr>
        <p:txBody>
          <a:bodyPr/>
          <a:lstStyle/>
          <a:p>
            <a:endParaRPr lang="en-US"/>
          </a:p>
        </p:txBody>
      </p:sp>
      <p:sp>
        <p:nvSpPr>
          <p:cNvPr id="149519" name="Rectangle 27"/>
          <p:cNvSpPr>
            <a:spLocks noGrp="1" noChangeArrowheads="1"/>
          </p:cNvSpPr>
          <p:nvPr>
            <p:ph type="title"/>
          </p:nvPr>
        </p:nvSpPr>
        <p:spPr>
          <a:xfrm>
            <a:off x="990618" y="457200"/>
            <a:ext cx="7467600" cy="762000"/>
          </a:xfrm>
          <a:noFill/>
        </p:spPr>
        <p:txBody>
          <a:bodyPr anchor="b"/>
          <a:lstStyle/>
          <a:p>
            <a:r>
              <a:rPr lang="en-US" sz="3600" smtClean="0"/>
              <a:t>Process Approach to </a:t>
            </a:r>
            <a:br>
              <a:rPr lang="en-US" sz="3600" smtClean="0"/>
            </a:br>
            <a:r>
              <a:rPr lang="en-US" sz="3600" smtClean="0"/>
              <a:t>				Assessing EFs</a:t>
            </a:r>
          </a:p>
        </p:txBody>
      </p:sp>
      <p:sp>
        <p:nvSpPr>
          <p:cNvPr id="19" name="Rectangle 1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20" name="Straight Connector 19"/>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body" idx="1"/>
          </p:nvPr>
        </p:nvSpPr>
        <p:spPr>
          <a:xfrm>
            <a:off x="243120" y="1502226"/>
            <a:ext cx="8871852" cy="5029203"/>
          </a:xfrm>
        </p:spPr>
        <p:txBody>
          <a:bodyPr/>
          <a:lstStyle/>
          <a:p>
            <a:pPr marL="0" indent="0">
              <a:buFont typeface="Wingdings" pitchFamily="2" charset="2"/>
              <a:buNone/>
            </a:pPr>
            <a:r>
              <a:rPr lang="en-US" sz="4400" dirty="0" smtClean="0"/>
              <a:t>Memory processes are not required to perform either Coding or Symbol Search, but memory processes can be recruited for the performance of both of these tasks if the persons chooses to engage them.  </a:t>
            </a:r>
          </a:p>
        </p:txBody>
      </p:sp>
      <p:sp>
        <p:nvSpPr>
          <p:cNvPr id="150531" name="Rectangle 15"/>
          <p:cNvSpPr>
            <a:spLocks noGrp="1" noChangeArrowheads="1"/>
          </p:cNvSpPr>
          <p:nvPr>
            <p:ph type="title"/>
          </p:nvPr>
        </p:nvSpPr>
        <p:spPr>
          <a:xfrm>
            <a:off x="1676400" y="500063"/>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74399"/>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29245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body" idx="1"/>
          </p:nvPr>
        </p:nvSpPr>
        <p:spPr>
          <a:xfrm>
            <a:off x="304800" y="1600200"/>
            <a:ext cx="8458200" cy="5486400"/>
          </a:xfrm>
        </p:spPr>
        <p:txBody>
          <a:bodyPr/>
          <a:lstStyle/>
          <a:p>
            <a:pPr marL="0" indent="0">
              <a:buFont typeface="Wingdings" pitchFamily="2" charset="2"/>
              <a:buNone/>
            </a:pPr>
            <a:r>
              <a:rPr lang="en-US" dirty="0" smtClean="0"/>
              <a:t>Memory processes can be used to learn the code associations in Coding and to hold visual images during comparisons on Symbol Search.  Choosing to use memory processes to help perform these tasks reflects the use of executive functions to alter test taking strategy.</a:t>
            </a:r>
          </a:p>
          <a:p>
            <a:pPr marL="0" indent="0">
              <a:buFont typeface="Wingdings" pitchFamily="2" charset="2"/>
              <a:buNone/>
            </a:pPr>
            <a:r>
              <a:rPr lang="en-US" dirty="0" smtClean="0"/>
              <a:t>Use of memory processes for these tasks does not, however, guarantee improvement in performance.  </a:t>
            </a:r>
          </a:p>
        </p:txBody>
      </p:sp>
      <p:sp>
        <p:nvSpPr>
          <p:cNvPr id="151555" name="Rectangle 15"/>
          <p:cNvSpPr>
            <a:spLocks noGrp="1" noChangeArrowheads="1"/>
          </p:cNvSpPr>
          <p:nvPr>
            <p:ph type="title"/>
          </p:nvPr>
        </p:nvSpPr>
        <p:spPr>
          <a:xfrm>
            <a:off x="1676400" y="471488"/>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
          <p:cNvGrpSpPr>
            <a:grpSpLocks/>
          </p:cNvGrpSpPr>
          <p:nvPr/>
        </p:nvGrpSpPr>
        <p:grpSpPr bwMode="auto">
          <a:xfrm>
            <a:off x="8026400" y="3968750"/>
            <a:ext cx="754063" cy="1068388"/>
            <a:chOff x="1563856" y="643663"/>
            <a:chExt cx="5929158" cy="6054680"/>
          </a:xfrm>
        </p:grpSpPr>
        <p:sp>
          <p:nvSpPr>
            <p:cNvPr id="18549" name="AutoShape 71"/>
            <p:cNvSpPr>
              <a:spLocks noChangeArrowheads="1"/>
            </p:cNvSpPr>
            <p:nvPr/>
          </p:nvSpPr>
          <p:spPr bwMode="auto">
            <a:xfrm>
              <a:off x="3603844" y="5230227"/>
              <a:ext cx="1974198" cy="857363"/>
            </a:xfrm>
            <a:prstGeom prst="triangle">
              <a:avLst>
                <a:gd name="adj" fmla="val 50000"/>
              </a:avLst>
            </a:prstGeom>
            <a:solidFill>
              <a:srgbClr val="FF00FF"/>
            </a:solidFill>
            <a:ln w="9525">
              <a:noFill/>
              <a:miter lim="800000"/>
              <a:headEnd/>
              <a:tailEnd/>
            </a:ln>
          </p:spPr>
          <p:txBody>
            <a:bodyPr wrap="none" anchor="ctr"/>
            <a:lstStyle/>
            <a:p>
              <a:endParaRPr lang="en-US"/>
            </a:p>
          </p:txBody>
        </p:sp>
        <p:sp>
          <p:nvSpPr>
            <p:cNvPr id="18550" name="AutoShape 91"/>
            <p:cNvSpPr>
              <a:spLocks noChangeArrowheads="1"/>
            </p:cNvSpPr>
            <p:nvPr/>
          </p:nvSpPr>
          <p:spPr bwMode="auto">
            <a:xfrm>
              <a:off x="1563856" y="680862"/>
              <a:ext cx="655283" cy="6017481"/>
            </a:xfrm>
            <a:prstGeom prst="curvedRightArrow">
              <a:avLst>
                <a:gd name="adj1" fmla="val 144208"/>
                <a:gd name="adj2" fmla="val 288500"/>
                <a:gd name="adj3" fmla="val 33333"/>
              </a:avLst>
            </a:prstGeom>
            <a:solidFill>
              <a:srgbClr val="FFFF00"/>
            </a:solidFill>
            <a:ln w="57150">
              <a:noFill/>
              <a:prstDash val="dash"/>
              <a:miter lim="800000"/>
              <a:headEnd/>
              <a:tailEnd/>
            </a:ln>
          </p:spPr>
          <p:txBody>
            <a:bodyPr wrap="none" anchor="ctr"/>
            <a:lstStyle/>
            <a:p>
              <a:endParaRPr lang="en-US"/>
            </a:p>
          </p:txBody>
        </p:sp>
        <p:sp>
          <p:nvSpPr>
            <p:cNvPr id="18551" name="AutoShape 92"/>
            <p:cNvSpPr>
              <a:spLocks noChangeArrowheads="1"/>
            </p:cNvSpPr>
            <p:nvPr/>
          </p:nvSpPr>
          <p:spPr bwMode="auto">
            <a:xfrm flipH="1">
              <a:off x="6837731" y="643663"/>
              <a:ext cx="655283" cy="6017480"/>
            </a:xfrm>
            <a:prstGeom prst="curvedRightArrow">
              <a:avLst>
                <a:gd name="adj1" fmla="val 144207"/>
                <a:gd name="adj2" fmla="val 288500"/>
                <a:gd name="adj3" fmla="val 33333"/>
              </a:avLst>
            </a:prstGeom>
            <a:solidFill>
              <a:srgbClr val="FFFF00"/>
            </a:solidFill>
            <a:ln w="57150">
              <a:noFill/>
              <a:prstDash val="dash"/>
              <a:miter lim="800000"/>
              <a:headEnd/>
              <a:tailEnd/>
            </a:ln>
          </p:spPr>
          <p:txBody>
            <a:bodyPr wrap="none" anchor="ctr"/>
            <a:lstStyle/>
            <a:p>
              <a:endParaRPr lang="en-US"/>
            </a:p>
          </p:txBody>
        </p:sp>
        <p:sp>
          <p:nvSpPr>
            <p:cNvPr id="18552" name="Oval 81"/>
            <p:cNvSpPr>
              <a:spLocks noChangeArrowheads="1"/>
            </p:cNvSpPr>
            <p:nvPr/>
          </p:nvSpPr>
          <p:spPr bwMode="auto">
            <a:xfrm>
              <a:off x="2467429" y="4837319"/>
              <a:ext cx="4238170" cy="721652"/>
            </a:xfrm>
            <a:prstGeom prst="ellipse">
              <a:avLst/>
            </a:prstGeom>
            <a:noFill/>
            <a:ln w="19050">
              <a:solidFill>
                <a:srgbClr val="CC0000"/>
              </a:solidFill>
              <a:prstDash val="dash"/>
              <a:round/>
              <a:headEnd/>
              <a:tailEnd/>
            </a:ln>
          </p:spPr>
          <p:txBody>
            <a:bodyPr wrap="none" anchor="ctr"/>
            <a:lstStyle/>
            <a:p>
              <a:endParaRPr lang="en-US"/>
            </a:p>
          </p:txBody>
        </p:sp>
        <p:grpSp>
          <p:nvGrpSpPr>
            <p:cNvPr id="3" name="Group 56"/>
            <p:cNvGrpSpPr>
              <a:grpSpLocks/>
            </p:cNvGrpSpPr>
            <p:nvPr/>
          </p:nvGrpSpPr>
          <p:grpSpPr bwMode="auto">
            <a:xfrm>
              <a:off x="2383717" y="1065257"/>
              <a:ext cx="4343519" cy="1732437"/>
              <a:chOff x="2855919" y="1132340"/>
              <a:chExt cx="4956181" cy="1552577"/>
            </a:xfrm>
          </p:grpSpPr>
          <p:sp>
            <p:nvSpPr>
              <p:cNvPr id="18554"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55"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p>
            </p:txBody>
          </p:sp>
          <p:sp>
            <p:nvSpPr>
              <p:cNvPr id="18556"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p>
            </p:txBody>
          </p:sp>
          <p:sp>
            <p:nvSpPr>
              <p:cNvPr id="18557"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58"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59"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60"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61"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p>
            </p:txBody>
          </p:sp>
          <p:sp>
            <p:nvSpPr>
              <p:cNvPr id="18562"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63"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p>
            </p:txBody>
          </p:sp>
          <p:sp>
            <p:nvSpPr>
              <p:cNvPr id="18564"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65"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66"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p>
            </p:txBody>
          </p:sp>
          <p:sp>
            <p:nvSpPr>
              <p:cNvPr id="18567"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p>
            </p:txBody>
          </p:sp>
          <p:sp>
            <p:nvSpPr>
              <p:cNvPr id="18568"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p>
            </p:txBody>
          </p:sp>
          <p:sp>
            <p:nvSpPr>
              <p:cNvPr id="18569"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p>
            </p:txBody>
          </p:sp>
          <p:sp>
            <p:nvSpPr>
              <p:cNvPr id="18570"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p>
            </p:txBody>
          </p:sp>
          <p:sp>
            <p:nvSpPr>
              <p:cNvPr id="18571"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72"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73"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74"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p>
            </p:txBody>
          </p:sp>
          <p:sp>
            <p:nvSpPr>
              <p:cNvPr id="18575"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76"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p>
            </p:txBody>
          </p:sp>
          <p:sp>
            <p:nvSpPr>
              <p:cNvPr id="18577"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78"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p>
            </p:txBody>
          </p:sp>
          <p:sp>
            <p:nvSpPr>
              <p:cNvPr id="18579"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p>
            </p:txBody>
          </p:sp>
          <p:sp>
            <p:nvSpPr>
              <p:cNvPr id="18580"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81"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p>
            </p:txBody>
          </p:sp>
          <p:sp>
            <p:nvSpPr>
              <p:cNvPr id="18582"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83"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84"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85"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86"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p>
            </p:txBody>
          </p:sp>
          <p:sp>
            <p:nvSpPr>
              <p:cNvPr id="18587"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88"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p>
            </p:txBody>
          </p:sp>
          <p:sp>
            <p:nvSpPr>
              <p:cNvPr id="18589"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p>
            </p:txBody>
          </p:sp>
          <p:sp>
            <p:nvSpPr>
              <p:cNvPr id="18590"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91"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p>
            </p:txBody>
          </p:sp>
          <p:sp>
            <p:nvSpPr>
              <p:cNvPr id="18592"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p>
            </p:txBody>
          </p:sp>
          <p:sp>
            <p:nvSpPr>
              <p:cNvPr id="18593"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94"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p>
            </p:txBody>
          </p:sp>
        </p:grpSp>
      </p:grpSp>
      <p:grpSp>
        <p:nvGrpSpPr>
          <p:cNvPr id="10" name="Group 9"/>
          <p:cNvGrpSpPr/>
          <p:nvPr/>
        </p:nvGrpSpPr>
        <p:grpSpPr>
          <a:xfrm>
            <a:off x="521970" y="828675"/>
            <a:ext cx="3844925" cy="4959620"/>
            <a:chOff x="521970" y="828675"/>
            <a:chExt cx="3844925" cy="4959620"/>
          </a:xfrm>
        </p:grpSpPr>
        <p:sp>
          <p:nvSpPr>
            <p:cNvPr id="135" name="Rectangle 134"/>
            <p:cNvSpPr/>
            <p:nvPr/>
          </p:nvSpPr>
          <p:spPr bwMode="auto">
            <a:xfrm>
              <a:off x="521970" y="828675"/>
              <a:ext cx="3844925" cy="4835526"/>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71"/>
            <p:cNvGrpSpPr>
              <a:grpSpLocks/>
            </p:cNvGrpSpPr>
            <p:nvPr/>
          </p:nvGrpSpPr>
          <p:grpSpPr bwMode="auto">
            <a:xfrm>
              <a:off x="528754" y="4164168"/>
              <a:ext cx="3326427" cy="944350"/>
              <a:chOff x="1147729" y="4214812"/>
              <a:chExt cx="6905650" cy="1100138"/>
            </a:xfrm>
          </p:grpSpPr>
          <p:sp>
            <p:nvSpPr>
              <p:cNvPr id="189" name="Parallelogram 188"/>
              <p:cNvSpPr/>
              <p:nvPr/>
            </p:nvSpPr>
            <p:spPr>
              <a:xfrm>
                <a:off x="1950965" y="4242372"/>
                <a:ext cx="6103533" cy="1017163"/>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0" name="Isosceles Triangle 189"/>
              <p:cNvSpPr/>
              <p:nvPr/>
            </p:nvSpPr>
            <p:spPr>
              <a:xfrm flipV="1">
                <a:off x="1146828" y="4214631"/>
                <a:ext cx="1661005" cy="110038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6" name="Group 56"/>
            <p:cNvGrpSpPr>
              <a:grpSpLocks/>
            </p:cNvGrpSpPr>
            <p:nvPr/>
          </p:nvGrpSpPr>
          <p:grpSpPr bwMode="auto">
            <a:xfrm>
              <a:off x="1278104" y="1617418"/>
              <a:ext cx="2453359" cy="1282740"/>
              <a:chOff x="2855919" y="1132340"/>
              <a:chExt cx="4956181" cy="1552577"/>
            </a:xfrm>
          </p:grpSpPr>
          <p:sp>
            <p:nvSpPr>
              <p:cNvPr id="18506"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07"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p>
            </p:txBody>
          </p:sp>
          <p:sp>
            <p:nvSpPr>
              <p:cNvPr id="18508"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p>
            </p:txBody>
          </p:sp>
          <p:sp>
            <p:nvSpPr>
              <p:cNvPr id="18509"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10"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11"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12"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13"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p>
            </p:txBody>
          </p:sp>
          <p:sp>
            <p:nvSpPr>
              <p:cNvPr id="18514"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15"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p>
            </p:txBody>
          </p:sp>
          <p:sp>
            <p:nvSpPr>
              <p:cNvPr id="18516"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17"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18"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p>
            </p:txBody>
          </p:sp>
          <p:sp>
            <p:nvSpPr>
              <p:cNvPr id="18519"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p>
            </p:txBody>
          </p:sp>
          <p:sp>
            <p:nvSpPr>
              <p:cNvPr id="18520"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p>
            </p:txBody>
          </p:sp>
          <p:sp>
            <p:nvSpPr>
              <p:cNvPr id="18521"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p>
            </p:txBody>
          </p:sp>
          <p:sp>
            <p:nvSpPr>
              <p:cNvPr id="18522"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p>
            </p:txBody>
          </p:sp>
          <p:sp>
            <p:nvSpPr>
              <p:cNvPr id="18523"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24"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25"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26"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p>
            </p:txBody>
          </p:sp>
          <p:sp>
            <p:nvSpPr>
              <p:cNvPr id="18527"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28"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p>
            </p:txBody>
          </p:sp>
          <p:sp>
            <p:nvSpPr>
              <p:cNvPr id="18529"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30"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p>
            </p:txBody>
          </p:sp>
          <p:sp>
            <p:nvSpPr>
              <p:cNvPr id="18531"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p>
            </p:txBody>
          </p:sp>
          <p:sp>
            <p:nvSpPr>
              <p:cNvPr id="18532"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33"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p>
            </p:txBody>
          </p:sp>
          <p:sp>
            <p:nvSpPr>
              <p:cNvPr id="18534"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35"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36"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37"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538"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p>
            </p:txBody>
          </p:sp>
          <p:sp>
            <p:nvSpPr>
              <p:cNvPr id="18539"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540"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p>
            </p:txBody>
          </p:sp>
          <p:sp>
            <p:nvSpPr>
              <p:cNvPr id="18541"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p>
            </p:txBody>
          </p:sp>
          <p:sp>
            <p:nvSpPr>
              <p:cNvPr id="18542"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43"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p>
            </p:txBody>
          </p:sp>
          <p:sp>
            <p:nvSpPr>
              <p:cNvPr id="18544"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p>
            </p:txBody>
          </p:sp>
          <p:sp>
            <p:nvSpPr>
              <p:cNvPr id="18545"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546"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p>
            </p:txBody>
          </p:sp>
        </p:grpSp>
        <p:sp>
          <p:nvSpPr>
            <p:cNvPr id="18496" name="AutoShape 62"/>
            <p:cNvSpPr>
              <a:spLocks noChangeArrowheads="1"/>
            </p:cNvSpPr>
            <p:nvPr/>
          </p:nvSpPr>
          <p:spPr bwMode="auto">
            <a:xfrm>
              <a:off x="1373184" y="1627912"/>
              <a:ext cx="2348841" cy="2854033"/>
            </a:xfrm>
            <a:prstGeom prst="triangle">
              <a:avLst>
                <a:gd name="adj" fmla="val 50000"/>
              </a:avLst>
            </a:prstGeom>
            <a:solidFill>
              <a:srgbClr val="30D840"/>
            </a:solidFill>
            <a:ln w="57150">
              <a:noFill/>
              <a:miter lim="800000"/>
              <a:headEnd/>
              <a:tailEnd/>
            </a:ln>
          </p:spPr>
          <p:txBody>
            <a:bodyPr wrap="none" anchor="ctr"/>
            <a:lstStyle/>
            <a:p>
              <a:endParaRPr lang="en-US">
                <a:solidFill>
                  <a:schemeClr val="bg1"/>
                </a:solidFill>
              </a:endParaRPr>
            </a:p>
          </p:txBody>
        </p:sp>
        <p:sp>
          <p:nvSpPr>
            <p:cNvPr id="18497" name="AutoShape 71"/>
            <p:cNvSpPr>
              <a:spLocks noChangeArrowheads="1"/>
            </p:cNvSpPr>
            <p:nvPr/>
          </p:nvSpPr>
          <p:spPr bwMode="auto">
            <a:xfrm>
              <a:off x="1967271" y="4701266"/>
              <a:ext cx="1115091" cy="634813"/>
            </a:xfrm>
            <a:prstGeom prst="triangle">
              <a:avLst>
                <a:gd name="adj" fmla="val 50000"/>
              </a:avLst>
            </a:prstGeom>
            <a:solidFill>
              <a:srgbClr val="FF00FF"/>
            </a:solidFill>
            <a:ln w="9525">
              <a:noFill/>
              <a:miter lim="800000"/>
              <a:headEnd/>
              <a:tailEnd/>
            </a:ln>
          </p:spPr>
          <p:txBody>
            <a:bodyPr wrap="none" anchor="ctr"/>
            <a:lstStyle/>
            <a:p>
              <a:endParaRPr lang="en-US"/>
            </a:p>
          </p:txBody>
        </p:sp>
        <p:sp>
          <p:nvSpPr>
            <p:cNvPr id="18498" name="AutoShape 86"/>
            <p:cNvSpPr>
              <a:spLocks noChangeArrowheads="1"/>
            </p:cNvSpPr>
            <p:nvPr/>
          </p:nvSpPr>
          <p:spPr bwMode="auto">
            <a:xfrm>
              <a:off x="1932046" y="968383"/>
              <a:ext cx="1246120" cy="666298"/>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p>
          </p:txBody>
        </p:sp>
        <p:sp>
          <p:nvSpPr>
            <p:cNvPr id="18499" name="AutoShape 91"/>
            <p:cNvSpPr>
              <a:spLocks noChangeArrowheads="1"/>
            </p:cNvSpPr>
            <p:nvPr/>
          </p:nvSpPr>
          <p:spPr bwMode="auto">
            <a:xfrm>
              <a:off x="880604" y="1332802"/>
              <a:ext cx="370125" cy="4455493"/>
            </a:xfrm>
            <a:prstGeom prst="curvedRightArrow">
              <a:avLst>
                <a:gd name="adj1" fmla="val 144208"/>
                <a:gd name="adj2" fmla="val 288500"/>
                <a:gd name="adj3" fmla="val 33333"/>
              </a:avLst>
            </a:prstGeom>
            <a:solidFill>
              <a:srgbClr val="FFC000"/>
            </a:solidFill>
            <a:ln w="57150">
              <a:noFill/>
              <a:prstDash val="dash"/>
              <a:miter lim="800000"/>
              <a:headEnd/>
              <a:tailEnd/>
            </a:ln>
          </p:spPr>
          <p:txBody>
            <a:bodyPr wrap="none" anchor="ctr"/>
            <a:lstStyle/>
            <a:p>
              <a:endParaRPr lang="en-US"/>
            </a:p>
          </p:txBody>
        </p:sp>
        <p:sp>
          <p:nvSpPr>
            <p:cNvPr id="18500" name="AutoShape 92"/>
            <p:cNvSpPr>
              <a:spLocks noChangeArrowheads="1"/>
            </p:cNvSpPr>
            <p:nvPr/>
          </p:nvSpPr>
          <p:spPr bwMode="auto">
            <a:xfrm flipH="1">
              <a:off x="3761082" y="1305260"/>
              <a:ext cx="370125" cy="4455492"/>
            </a:xfrm>
            <a:prstGeom prst="curvedRightArrow">
              <a:avLst>
                <a:gd name="adj1" fmla="val 144207"/>
                <a:gd name="adj2" fmla="val 288500"/>
                <a:gd name="adj3" fmla="val 33333"/>
              </a:avLst>
            </a:prstGeom>
            <a:solidFill>
              <a:srgbClr val="FFC000"/>
            </a:solidFill>
            <a:ln w="57150">
              <a:noFill/>
              <a:prstDash val="dash"/>
              <a:miter lim="800000"/>
              <a:headEnd/>
              <a:tailEnd/>
            </a:ln>
          </p:spPr>
          <p:txBody>
            <a:bodyPr wrap="none" anchor="ctr"/>
            <a:lstStyle/>
            <a:p>
              <a:endParaRPr lang="en-US"/>
            </a:p>
          </p:txBody>
        </p:sp>
        <p:sp>
          <p:nvSpPr>
            <p:cNvPr id="18501" name="Oval 81"/>
            <p:cNvSpPr>
              <a:spLocks noChangeArrowheads="1"/>
            </p:cNvSpPr>
            <p:nvPr/>
          </p:nvSpPr>
          <p:spPr bwMode="auto">
            <a:xfrm>
              <a:off x="1325388" y="4410346"/>
              <a:ext cx="2393855" cy="534329"/>
            </a:xfrm>
            <a:prstGeom prst="ellipse">
              <a:avLst/>
            </a:prstGeom>
            <a:noFill/>
            <a:ln w="57150">
              <a:solidFill>
                <a:srgbClr val="CC0000"/>
              </a:solidFill>
              <a:prstDash val="dash"/>
              <a:round/>
              <a:headEnd/>
              <a:tailEnd/>
            </a:ln>
          </p:spPr>
          <p:txBody>
            <a:bodyPr wrap="none" anchor="ctr"/>
            <a:lstStyle/>
            <a:p>
              <a:endParaRPr lang="en-US"/>
            </a:p>
          </p:txBody>
        </p:sp>
        <p:sp>
          <p:nvSpPr>
            <p:cNvPr id="18502" name="TextBox 144"/>
            <p:cNvSpPr txBox="1">
              <a:spLocks noChangeArrowheads="1"/>
            </p:cNvSpPr>
            <p:nvPr/>
          </p:nvSpPr>
          <p:spPr bwMode="auto">
            <a:xfrm>
              <a:off x="1343231" y="4396158"/>
              <a:ext cx="2302233" cy="584795"/>
            </a:xfrm>
            <a:prstGeom prst="rect">
              <a:avLst/>
            </a:prstGeom>
            <a:noFill/>
            <a:ln w="9525">
              <a:noFill/>
              <a:miter lim="800000"/>
              <a:headEnd/>
              <a:tailEnd/>
            </a:ln>
          </p:spPr>
          <p:txBody>
            <a:bodyPr wrap="none">
              <a:spAutoFit/>
            </a:bodyPr>
            <a:lstStyle/>
            <a:p>
              <a:r>
                <a:rPr lang="en-US" sz="3200" b="1" dirty="0">
                  <a:solidFill>
                    <a:srgbClr val="000099"/>
                  </a:solidFill>
                </a:rPr>
                <a:t>Perception</a:t>
              </a:r>
            </a:p>
          </p:txBody>
        </p:sp>
        <p:sp>
          <p:nvSpPr>
            <p:cNvPr id="18503" name="TextBox 145"/>
            <p:cNvSpPr txBox="1">
              <a:spLocks noChangeArrowheads="1"/>
            </p:cNvSpPr>
            <p:nvPr/>
          </p:nvSpPr>
          <p:spPr bwMode="auto">
            <a:xfrm>
              <a:off x="1508632" y="2873741"/>
              <a:ext cx="2095446" cy="584795"/>
            </a:xfrm>
            <a:prstGeom prst="rect">
              <a:avLst/>
            </a:prstGeom>
            <a:noFill/>
            <a:ln w="9525">
              <a:noFill/>
              <a:miter lim="800000"/>
              <a:headEnd/>
              <a:tailEnd/>
            </a:ln>
          </p:spPr>
          <p:txBody>
            <a:bodyPr wrap="none">
              <a:spAutoFit/>
            </a:bodyPr>
            <a:lstStyle/>
            <a:p>
              <a:r>
                <a:rPr lang="en-US" sz="3200" b="1" dirty="0">
                  <a:solidFill>
                    <a:schemeClr val="bg1"/>
                  </a:solidFill>
                </a:rPr>
                <a:t>Cognition</a:t>
              </a:r>
              <a:endParaRPr lang="en-US" sz="4000" b="1" dirty="0">
                <a:solidFill>
                  <a:schemeClr val="bg1"/>
                </a:solidFill>
              </a:endParaRPr>
            </a:p>
          </p:txBody>
        </p:sp>
        <p:sp>
          <p:nvSpPr>
            <p:cNvPr id="18505" name="TextBox 143"/>
            <p:cNvSpPr txBox="1">
              <a:spLocks noChangeArrowheads="1"/>
            </p:cNvSpPr>
            <p:nvPr/>
          </p:nvSpPr>
          <p:spPr bwMode="auto">
            <a:xfrm>
              <a:off x="1813509" y="1076146"/>
              <a:ext cx="1529063" cy="523220"/>
            </a:xfrm>
            <a:prstGeom prst="rect">
              <a:avLst/>
            </a:prstGeom>
            <a:noFill/>
            <a:ln w="9525">
              <a:noFill/>
              <a:miter lim="800000"/>
              <a:headEnd/>
              <a:tailEnd/>
            </a:ln>
          </p:spPr>
          <p:txBody>
            <a:bodyPr>
              <a:spAutoFit/>
            </a:bodyPr>
            <a:lstStyle/>
            <a:p>
              <a:pPr algn="ctr"/>
              <a:r>
                <a:rPr lang="en-US" sz="2800" b="1" dirty="0">
                  <a:solidFill>
                    <a:schemeClr val="bg1"/>
                  </a:solidFill>
                </a:rPr>
                <a:t>Action</a:t>
              </a:r>
            </a:p>
          </p:txBody>
        </p:sp>
      </p:grpSp>
      <p:sp>
        <p:nvSpPr>
          <p:cNvPr id="18504" name="TextBox 146"/>
          <p:cNvSpPr txBox="1">
            <a:spLocks noChangeArrowheads="1"/>
          </p:cNvSpPr>
          <p:nvPr/>
        </p:nvSpPr>
        <p:spPr bwMode="auto">
          <a:xfrm>
            <a:off x="224980" y="1332802"/>
            <a:ext cx="528985" cy="3539430"/>
          </a:xfrm>
          <a:prstGeom prst="rect">
            <a:avLst/>
          </a:prstGeom>
          <a:solidFill>
            <a:schemeClr val="accent1"/>
          </a:solidFill>
          <a:ln w="38100">
            <a:solidFill>
              <a:schemeClr val="tx1"/>
            </a:solidFill>
            <a:miter lim="800000"/>
            <a:headEnd/>
            <a:tailEnd/>
          </a:ln>
        </p:spPr>
        <p:txBody>
          <a:bodyPr wrap="square">
            <a:spAutoFit/>
          </a:bodyPr>
          <a:lstStyle/>
          <a:p>
            <a:r>
              <a:rPr lang="en-US" sz="3200" b="1" dirty="0" err="1" smtClean="0">
                <a:solidFill>
                  <a:schemeClr val="bg1"/>
                </a:solidFill>
              </a:rPr>
              <a:t>Emot</a:t>
            </a:r>
            <a:endParaRPr lang="en-US" sz="3200" b="1" dirty="0" smtClean="0">
              <a:solidFill>
                <a:schemeClr val="bg1"/>
              </a:solidFill>
            </a:endParaRPr>
          </a:p>
          <a:p>
            <a:r>
              <a:rPr lang="en-US" sz="3200" b="1" dirty="0" smtClean="0">
                <a:solidFill>
                  <a:schemeClr val="bg1"/>
                </a:solidFill>
              </a:rPr>
              <a:t>ion</a:t>
            </a:r>
            <a:endParaRPr lang="en-US" sz="3200" b="1" dirty="0">
              <a:solidFill>
                <a:schemeClr val="bg1"/>
              </a:solidFill>
            </a:endParaRPr>
          </a:p>
        </p:txBody>
      </p:sp>
      <p:sp>
        <p:nvSpPr>
          <p:cNvPr id="18436" name="AutoShape 86"/>
          <p:cNvSpPr>
            <a:spLocks noChangeArrowheads="1"/>
          </p:cNvSpPr>
          <p:nvPr/>
        </p:nvSpPr>
        <p:spPr bwMode="auto">
          <a:xfrm>
            <a:off x="7967663" y="898525"/>
            <a:ext cx="782637" cy="319088"/>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p>
        </p:txBody>
      </p:sp>
      <p:grpSp>
        <p:nvGrpSpPr>
          <p:cNvPr id="7" name="Group 242"/>
          <p:cNvGrpSpPr>
            <a:grpSpLocks/>
          </p:cNvGrpSpPr>
          <p:nvPr/>
        </p:nvGrpSpPr>
        <p:grpSpPr bwMode="auto">
          <a:xfrm>
            <a:off x="7748588" y="2487613"/>
            <a:ext cx="989012" cy="938212"/>
            <a:chOff x="1057039" y="643663"/>
            <a:chExt cx="6334377" cy="6054680"/>
          </a:xfrm>
        </p:grpSpPr>
        <p:grpSp>
          <p:nvGrpSpPr>
            <p:cNvPr id="8" name="Group 71"/>
            <p:cNvGrpSpPr>
              <a:grpSpLocks/>
            </p:cNvGrpSpPr>
            <p:nvPr/>
          </p:nvGrpSpPr>
          <p:grpSpPr bwMode="auto">
            <a:xfrm>
              <a:off x="1057039" y="4504836"/>
              <a:ext cx="5889231" cy="1275416"/>
              <a:chOff x="1147729" y="4214812"/>
              <a:chExt cx="6905650" cy="1100138"/>
            </a:xfrm>
          </p:grpSpPr>
          <p:sp>
            <p:nvSpPr>
              <p:cNvPr id="194" name="Parallelogram 193"/>
              <p:cNvSpPr/>
              <p:nvPr/>
            </p:nvSpPr>
            <p:spPr>
              <a:xfrm>
                <a:off x="1958449" y="4242288"/>
                <a:ext cx="6092317" cy="1016239"/>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 name="Isosceles Triangle 194"/>
              <p:cNvSpPr/>
              <p:nvPr/>
            </p:nvSpPr>
            <p:spPr>
              <a:xfrm flipV="1">
                <a:off x="1147729" y="4215775"/>
                <a:ext cx="1657203" cy="109577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8445" name="AutoShape 62"/>
            <p:cNvSpPr>
              <a:spLocks noChangeArrowheads="1"/>
            </p:cNvSpPr>
            <p:nvPr/>
          </p:nvSpPr>
          <p:spPr bwMode="auto">
            <a:xfrm>
              <a:off x="2552052" y="1079429"/>
              <a:ext cx="4158475" cy="3854589"/>
            </a:xfrm>
            <a:prstGeom prst="triangle">
              <a:avLst>
                <a:gd name="adj" fmla="val 50000"/>
              </a:avLst>
            </a:prstGeom>
            <a:solidFill>
              <a:srgbClr val="30D840"/>
            </a:solidFill>
            <a:ln w="57150">
              <a:noFill/>
              <a:miter lim="800000"/>
              <a:headEnd/>
              <a:tailEnd/>
            </a:ln>
          </p:spPr>
          <p:txBody>
            <a:bodyPr wrap="none" anchor="ctr"/>
            <a:lstStyle/>
            <a:p>
              <a:endParaRPr lang="en-US"/>
            </a:p>
          </p:txBody>
        </p:sp>
        <p:sp>
          <p:nvSpPr>
            <p:cNvPr id="18446" name="AutoShape 71"/>
            <p:cNvSpPr>
              <a:spLocks noChangeArrowheads="1"/>
            </p:cNvSpPr>
            <p:nvPr/>
          </p:nvSpPr>
          <p:spPr bwMode="auto">
            <a:xfrm>
              <a:off x="3603844" y="5230227"/>
              <a:ext cx="1974198" cy="857363"/>
            </a:xfrm>
            <a:prstGeom prst="triangle">
              <a:avLst>
                <a:gd name="adj" fmla="val 50000"/>
              </a:avLst>
            </a:prstGeom>
            <a:solidFill>
              <a:srgbClr val="FF00FF"/>
            </a:solidFill>
            <a:ln w="9525">
              <a:noFill/>
              <a:miter lim="800000"/>
              <a:headEnd/>
              <a:tailEnd/>
            </a:ln>
          </p:spPr>
          <p:txBody>
            <a:bodyPr wrap="none" anchor="ctr"/>
            <a:lstStyle/>
            <a:p>
              <a:endParaRPr lang="en-US"/>
            </a:p>
          </p:txBody>
        </p:sp>
        <p:sp>
          <p:nvSpPr>
            <p:cNvPr id="18447" name="AutoShape 91"/>
            <p:cNvSpPr>
              <a:spLocks noChangeArrowheads="1"/>
            </p:cNvSpPr>
            <p:nvPr/>
          </p:nvSpPr>
          <p:spPr bwMode="auto">
            <a:xfrm>
              <a:off x="1563856" y="680862"/>
              <a:ext cx="655283" cy="6017481"/>
            </a:xfrm>
            <a:prstGeom prst="curvedRightArrow">
              <a:avLst>
                <a:gd name="adj1" fmla="val 144208"/>
                <a:gd name="adj2" fmla="val 288500"/>
                <a:gd name="adj3" fmla="val 33333"/>
              </a:avLst>
            </a:prstGeom>
            <a:solidFill>
              <a:srgbClr val="FFC000"/>
            </a:solidFill>
            <a:ln w="57150">
              <a:noFill/>
              <a:prstDash val="dash"/>
              <a:miter lim="800000"/>
              <a:headEnd/>
              <a:tailEnd/>
            </a:ln>
          </p:spPr>
          <p:txBody>
            <a:bodyPr wrap="none" anchor="ctr"/>
            <a:lstStyle/>
            <a:p>
              <a:endParaRPr lang="en-US"/>
            </a:p>
          </p:txBody>
        </p:sp>
        <p:sp>
          <p:nvSpPr>
            <p:cNvPr id="18448" name="AutoShape 92"/>
            <p:cNvSpPr>
              <a:spLocks noChangeArrowheads="1"/>
            </p:cNvSpPr>
            <p:nvPr/>
          </p:nvSpPr>
          <p:spPr bwMode="auto">
            <a:xfrm flipH="1">
              <a:off x="6736133" y="643663"/>
              <a:ext cx="655283" cy="6017480"/>
            </a:xfrm>
            <a:prstGeom prst="curvedRightArrow">
              <a:avLst>
                <a:gd name="adj1" fmla="val 144207"/>
                <a:gd name="adj2" fmla="val 288500"/>
                <a:gd name="adj3" fmla="val 33333"/>
              </a:avLst>
            </a:prstGeom>
            <a:solidFill>
              <a:srgbClr val="FFC000"/>
            </a:solidFill>
            <a:ln w="57150">
              <a:noFill/>
              <a:prstDash val="dash"/>
              <a:miter lim="800000"/>
              <a:headEnd/>
              <a:tailEnd/>
            </a:ln>
          </p:spPr>
          <p:txBody>
            <a:bodyPr wrap="none" anchor="ctr"/>
            <a:lstStyle/>
            <a:p>
              <a:endParaRPr lang="en-US"/>
            </a:p>
          </p:txBody>
        </p:sp>
        <p:grpSp>
          <p:nvGrpSpPr>
            <p:cNvPr id="9" name="Group 56"/>
            <p:cNvGrpSpPr>
              <a:grpSpLocks/>
            </p:cNvGrpSpPr>
            <p:nvPr/>
          </p:nvGrpSpPr>
          <p:grpSpPr bwMode="auto">
            <a:xfrm>
              <a:off x="2383717" y="1065263"/>
              <a:ext cx="4343518" cy="1732446"/>
              <a:chOff x="2855919" y="1132340"/>
              <a:chExt cx="4956181" cy="1552577"/>
            </a:xfrm>
          </p:grpSpPr>
          <p:sp>
            <p:nvSpPr>
              <p:cNvPr id="18450"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51"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p>
            </p:txBody>
          </p:sp>
          <p:sp>
            <p:nvSpPr>
              <p:cNvPr id="18452"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p>
            </p:txBody>
          </p:sp>
          <p:sp>
            <p:nvSpPr>
              <p:cNvPr id="18453"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54"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455"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56"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457"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p>
            </p:txBody>
          </p:sp>
          <p:sp>
            <p:nvSpPr>
              <p:cNvPr id="18458"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459"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p>
            </p:txBody>
          </p:sp>
          <p:sp>
            <p:nvSpPr>
              <p:cNvPr id="18460"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61"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62"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p>
            </p:txBody>
          </p:sp>
          <p:sp>
            <p:nvSpPr>
              <p:cNvPr id="18463"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p>
            </p:txBody>
          </p:sp>
          <p:sp>
            <p:nvSpPr>
              <p:cNvPr id="18464"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p>
            </p:txBody>
          </p:sp>
          <p:sp>
            <p:nvSpPr>
              <p:cNvPr id="18465"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p>
            </p:txBody>
          </p:sp>
          <p:sp>
            <p:nvSpPr>
              <p:cNvPr id="18466"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p>
            </p:txBody>
          </p:sp>
          <p:sp>
            <p:nvSpPr>
              <p:cNvPr id="18467"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68"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469"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470"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p>
            </p:txBody>
          </p:sp>
          <p:sp>
            <p:nvSpPr>
              <p:cNvPr id="18471"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472"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p>
            </p:txBody>
          </p:sp>
          <p:sp>
            <p:nvSpPr>
              <p:cNvPr id="18473"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474"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p>
            </p:txBody>
          </p:sp>
          <p:sp>
            <p:nvSpPr>
              <p:cNvPr id="18475"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p>
            </p:txBody>
          </p:sp>
          <p:sp>
            <p:nvSpPr>
              <p:cNvPr id="18476"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77"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p>
            </p:txBody>
          </p:sp>
          <p:sp>
            <p:nvSpPr>
              <p:cNvPr id="18478"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79"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480"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81"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8482"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p>
            </p:txBody>
          </p:sp>
          <p:sp>
            <p:nvSpPr>
              <p:cNvPr id="18483"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8484"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p>
            </p:txBody>
          </p:sp>
          <p:sp>
            <p:nvSpPr>
              <p:cNvPr id="18485"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p>
            </p:txBody>
          </p:sp>
          <p:sp>
            <p:nvSpPr>
              <p:cNvPr id="18486"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487"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p>
            </p:txBody>
          </p:sp>
          <p:sp>
            <p:nvSpPr>
              <p:cNvPr id="18488"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p>
            </p:txBody>
          </p:sp>
          <p:sp>
            <p:nvSpPr>
              <p:cNvPr id="18489"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8490"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p>
            </p:txBody>
          </p:sp>
        </p:grpSp>
      </p:grpSp>
      <p:sp>
        <p:nvSpPr>
          <p:cNvPr id="297" name="Rectangle 296"/>
          <p:cNvSpPr/>
          <p:nvPr/>
        </p:nvSpPr>
        <p:spPr>
          <a:xfrm>
            <a:off x="8243888" y="5630863"/>
            <a:ext cx="595312" cy="914400"/>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439" name="Rectangle 160"/>
          <p:cNvSpPr>
            <a:spLocks noChangeArrowheads="1"/>
          </p:cNvSpPr>
          <p:nvPr/>
        </p:nvSpPr>
        <p:spPr bwMode="auto">
          <a:xfrm>
            <a:off x="812800" y="144463"/>
            <a:ext cx="7837488" cy="461962"/>
          </a:xfrm>
          <a:prstGeom prst="rect">
            <a:avLst/>
          </a:prstGeom>
          <a:noFill/>
          <a:ln w="9525">
            <a:noFill/>
            <a:miter lim="800000"/>
            <a:headEnd/>
            <a:tailEnd/>
          </a:ln>
        </p:spPr>
        <p:txBody>
          <a:bodyPr>
            <a:spAutoFit/>
          </a:bodyPr>
          <a:lstStyle/>
          <a:p>
            <a:r>
              <a:rPr lang="en-US" sz="2400" b="1" dirty="0">
                <a:solidFill>
                  <a:srgbClr val="663300"/>
                </a:solidFill>
                <a:latin typeface="Times New Roman" pitchFamily="18" charset="0"/>
                <a:cs typeface="Times New Roman" pitchFamily="18" charset="0"/>
              </a:rPr>
              <a:t>Domains of Functioning Directed by Executive Functions</a:t>
            </a:r>
          </a:p>
        </p:txBody>
      </p:sp>
      <p:sp>
        <p:nvSpPr>
          <p:cNvPr id="18440" name="Rectangle 161"/>
          <p:cNvSpPr>
            <a:spLocks noChangeArrowheads="1"/>
          </p:cNvSpPr>
          <p:nvPr/>
        </p:nvSpPr>
        <p:spPr bwMode="auto">
          <a:xfrm>
            <a:off x="4600575" y="692150"/>
            <a:ext cx="3746500" cy="1477328"/>
          </a:xfrm>
          <a:prstGeom prst="rect">
            <a:avLst/>
          </a:prstGeom>
          <a:noFill/>
          <a:ln w="9525">
            <a:noFill/>
            <a:miter lim="800000"/>
            <a:headEnd/>
            <a:tailEnd/>
          </a:ln>
        </p:spPr>
        <p:txBody>
          <a:bodyPr>
            <a:spAutoFit/>
          </a:bodyPr>
          <a:lstStyle/>
          <a:p>
            <a:r>
              <a:rPr lang="en-US" b="1">
                <a:solidFill>
                  <a:srgbClr val="663300"/>
                </a:solidFill>
                <a:latin typeface="Times New Roman" pitchFamily="18" charset="0"/>
                <a:cs typeface="Times New Roman" pitchFamily="18" charset="0"/>
              </a:rPr>
              <a:t>Action</a:t>
            </a:r>
          </a:p>
          <a:p>
            <a:r>
              <a:rPr lang="en-US">
                <a:solidFill>
                  <a:srgbClr val="663300"/>
                </a:solidFill>
                <a:latin typeface="Times New Roman" pitchFamily="18" charset="0"/>
                <a:cs typeface="Times New Roman" pitchFamily="18" charset="0"/>
              </a:rPr>
              <a:t>Executive control of modes of output including behavior in the external world and storage and retrieval of internal representations</a:t>
            </a:r>
          </a:p>
        </p:txBody>
      </p:sp>
      <p:sp>
        <p:nvSpPr>
          <p:cNvPr id="18441" name="Rectangle 162"/>
          <p:cNvSpPr>
            <a:spLocks noChangeArrowheads="1"/>
          </p:cNvSpPr>
          <p:nvPr/>
        </p:nvSpPr>
        <p:spPr bwMode="auto">
          <a:xfrm>
            <a:off x="4586288" y="2284413"/>
            <a:ext cx="3033712" cy="923330"/>
          </a:xfrm>
          <a:prstGeom prst="rect">
            <a:avLst/>
          </a:prstGeom>
          <a:noFill/>
          <a:ln w="9525">
            <a:noFill/>
            <a:miter lim="800000"/>
            <a:headEnd/>
            <a:tailEnd/>
          </a:ln>
        </p:spPr>
        <p:txBody>
          <a:bodyPr>
            <a:spAutoFit/>
          </a:bodyPr>
          <a:lstStyle/>
          <a:p>
            <a:pPr>
              <a:tabLst>
                <a:tab pos="174625" algn="l"/>
              </a:tabLst>
            </a:pPr>
            <a:r>
              <a:rPr lang="en-US" b="1">
                <a:solidFill>
                  <a:srgbClr val="663300"/>
                </a:solidFill>
                <a:latin typeface="Times New Roman" pitchFamily="18" charset="0"/>
                <a:cs typeface="Times New Roman" pitchFamily="18" charset="0"/>
              </a:rPr>
              <a:t>Cognition</a:t>
            </a:r>
          </a:p>
          <a:p>
            <a:pPr>
              <a:tabLst>
                <a:tab pos="174625" algn="l"/>
              </a:tabLst>
            </a:pPr>
            <a:r>
              <a:rPr lang="en-US">
                <a:solidFill>
                  <a:srgbClr val="663300"/>
                </a:solidFill>
                <a:latin typeface="Times New Roman" pitchFamily="18" charset="0"/>
                <a:cs typeface="Times New Roman" pitchFamily="18" charset="0"/>
              </a:rPr>
              <a:t>Executive control of thoughts and thought processing</a:t>
            </a:r>
          </a:p>
        </p:txBody>
      </p:sp>
      <p:sp>
        <p:nvSpPr>
          <p:cNvPr id="18442" name="Rectangle 163"/>
          <p:cNvSpPr>
            <a:spLocks noChangeArrowheads="1"/>
          </p:cNvSpPr>
          <p:nvPr/>
        </p:nvSpPr>
        <p:spPr bwMode="auto">
          <a:xfrm>
            <a:off x="4622800" y="5497513"/>
            <a:ext cx="3722688" cy="923330"/>
          </a:xfrm>
          <a:prstGeom prst="rect">
            <a:avLst/>
          </a:prstGeom>
          <a:noFill/>
          <a:ln w="9525">
            <a:noFill/>
            <a:miter lim="800000"/>
            <a:headEnd/>
            <a:tailEnd/>
          </a:ln>
        </p:spPr>
        <p:txBody>
          <a:bodyPr>
            <a:spAutoFit/>
          </a:bodyPr>
          <a:lstStyle/>
          <a:p>
            <a:r>
              <a:rPr lang="en-US" b="1">
                <a:solidFill>
                  <a:srgbClr val="663300"/>
                </a:solidFill>
                <a:latin typeface="Times New Roman" pitchFamily="18" charset="0"/>
                <a:cs typeface="Times New Roman" pitchFamily="18" charset="0"/>
              </a:rPr>
              <a:t>Emotion</a:t>
            </a:r>
          </a:p>
          <a:p>
            <a:r>
              <a:rPr lang="en-US">
                <a:solidFill>
                  <a:srgbClr val="663300"/>
                </a:solidFill>
                <a:latin typeface="Times New Roman" pitchFamily="18" charset="0"/>
                <a:cs typeface="Times New Roman" pitchFamily="18" charset="0"/>
              </a:rPr>
              <a:t>Executive control of moods, feelings, and the processing of emotions</a:t>
            </a:r>
          </a:p>
        </p:txBody>
      </p:sp>
      <p:sp>
        <p:nvSpPr>
          <p:cNvPr id="18443" name="Rectangle 164"/>
          <p:cNvSpPr>
            <a:spLocks noChangeArrowheads="1"/>
          </p:cNvSpPr>
          <p:nvPr/>
        </p:nvSpPr>
        <p:spPr bwMode="auto">
          <a:xfrm>
            <a:off x="4594225" y="3597275"/>
            <a:ext cx="3722688" cy="1754326"/>
          </a:xfrm>
          <a:prstGeom prst="rect">
            <a:avLst/>
          </a:prstGeom>
          <a:noFill/>
          <a:ln w="9525">
            <a:noFill/>
            <a:miter lim="800000"/>
            <a:headEnd/>
            <a:tailEnd/>
          </a:ln>
        </p:spPr>
        <p:txBody>
          <a:bodyPr>
            <a:spAutoFit/>
          </a:bodyPr>
          <a:lstStyle/>
          <a:p>
            <a:pPr>
              <a:tabLst>
                <a:tab pos="174625" algn="l"/>
              </a:tabLst>
            </a:pPr>
            <a:r>
              <a:rPr lang="en-US" b="1">
                <a:solidFill>
                  <a:srgbClr val="663300"/>
                </a:solidFill>
                <a:latin typeface="Times New Roman" pitchFamily="18" charset="0"/>
                <a:cs typeface="Times New Roman" pitchFamily="18" charset="0"/>
              </a:rPr>
              <a:t>Perception</a:t>
            </a:r>
          </a:p>
          <a:p>
            <a:pPr>
              <a:tabLst>
                <a:tab pos="174625" algn="l"/>
              </a:tabLst>
            </a:pPr>
            <a:r>
              <a:rPr lang="en-US">
                <a:solidFill>
                  <a:srgbClr val="663300"/>
                </a:solidFill>
                <a:latin typeface="Times New Roman" pitchFamily="18" charset="0"/>
                <a:cs typeface="Times New Roman" pitchFamily="18" charset="0"/>
              </a:rPr>
              <a:t>Executive control of modes of perceptual input including external sensory stimuli (visual, auditory, kinesthetic) and internal (representational) stimuli</a:t>
            </a:r>
          </a:p>
        </p:txBody>
      </p:sp>
    </p:spTree>
    <p:extLst>
      <p:ext uri="{BB962C8B-B14F-4D97-AF65-F5344CB8AC3E}">
        <p14:creationId xmlns:p14="http://schemas.microsoft.com/office/powerpoint/2010/main" val="4148440614"/>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body" idx="1"/>
          </p:nvPr>
        </p:nvSpPr>
        <p:spPr>
          <a:xfrm>
            <a:off x="275771" y="1436914"/>
            <a:ext cx="8766629" cy="4906736"/>
          </a:xfrm>
        </p:spPr>
        <p:txBody>
          <a:bodyPr/>
          <a:lstStyle/>
          <a:p>
            <a:pPr marL="0" indent="0">
              <a:lnSpc>
                <a:spcPct val="90000"/>
              </a:lnSpc>
              <a:buNone/>
            </a:pPr>
            <a:r>
              <a:rPr lang="en-US" sz="2400" dirty="0" smtClean="0"/>
              <a:t>The child scans 11 x 17 visual fields with structured and unstructured arrays of pictures and marks all pictures that match a specific target picture within a specified time. </a:t>
            </a:r>
          </a:p>
          <a:p>
            <a:pPr>
              <a:lnSpc>
                <a:spcPct val="90000"/>
              </a:lnSpc>
              <a:buFont typeface="Wingdings" pitchFamily="2" charset="2"/>
              <a:buChar char="§"/>
            </a:pPr>
            <a:r>
              <a:rPr lang="en-US" sz="2800" dirty="0" smtClean="0"/>
              <a:t>Involves:  </a:t>
            </a:r>
          </a:p>
          <a:p>
            <a:pPr lvl="1">
              <a:lnSpc>
                <a:spcPct val="90000"/>
              </a:lnSpc>
              <a:buFont typeface="Wingdings" pitchFamily="2" charset="2"/>
              <a:buChar char="§"/>
            </a:pPr>
            <a:r>
              <a:rPr lang="en-US" dirty="0" smtClean="0"/>
              <a:t>Visual Perception and Discrimination</a:t>
            </a:r>
          </a:p>
          <a:p>
            <a:pPr lvl="1">
              <a:lnSpc>
                <a:spcPct val="90000"/>
              </a:lnSpc>
              <a:buFont typeface="Wingdings" pitchFamily="2" charset="2"/>
              <a:buChar char="§"/>
            </a:pPr>
            <a:r>
              <a:rPr lang="en-US" dirty="0" smtClean="0"/>
              <a:t>Processing Speed </a:t>
            </a:r>
          </a:p>
          <a:p>
            <a:pPr lvl="1">
              <a:lnSpc>
                <a:spcPct val="90000"/>
              </a:lnSpc>
              <a:buFont typeface="Wingdings" pitchFamily="2" charset="2"/>
              <a:buChar char="§"/>
            </a:pPr>
            <a:r>
              <a:rPr lang="en-US" dirty="0" smtClean="0"/>
              <a:t>Processing Accuracy</a:t>
            </a:r>
          </a:p>
          <a:p>
            <a:pPr lvl="1">
              <a:lnSpc>
                <a:spcPct val="90000"/>
              </a:lnSpc>
              <a:buFont typeface="Wingdings" pitchFamily="2" charset="2"/>
              <a:buChar char="§"/>
            </a:pPr>
            <a:r>
              <a:rPr lang="en-US" dirty="0" smtClean="0"/>
              <a:t>Executive Coordination of Visual Skills, Speed, and Accuracy</a:t>
            </a:r>
          </a:p>
          <a:p>
            <a:pPr lvl="1">
              <a:lnSpc>
                <a:spcPct val="90000"/>
              </a:lnSpc>
              <a:buFont typeface="Wingdings" pitchFamily="2" charset="2"/>
              <a:buChar char="§"/>
            </a:pPr>
            <a:r>
              <a:rPr lang="en-US" dirty="0" smtClean="0"/>
              <a:t>Visual Search Efficiency can be assessed with process-oriented technique (search behavior checklist)</a:t>
            </a:r>
          </a:p>
        </p:txBody>
      </p:sp>
      <p:sp>
        <p:nvSpPr>
          <p:cNvPr id="154627" name="Rectangle 15"/>
          <p:cNvSpPr>
            <a:spLocks noGrp="1" noChangeArrowheads="1"/>
          </p:cNvSpPr>
          <p:nvPr>
            <p:ph type="title"/>
          </p:nvPr>
        </p:nvSpPr>
        <p:spPr>
          <a:xfrm>
            <a:off x="965204" y="398917"/>
            <a:ext cx="7467600" cy="762000"/>
          </a:xfrm>
          <a:noFill/>
        </p:spPr>
        <p:txBody>
          <a:bodyPr anchor="b"/>
          <a:lstStyle/>
          <a:p>
            <a:r>
              <a:rPr lang="en-US" sz="3600" dirty="0" smtClean="0"/>
              <a:t>Process Approach to </a:t>
            </a:r>
            <a:br>
              <a:rPr lang="en-US" sz="3600" dirty="0" smtClean="0"/>
            </a:br>
            <a:r>
              <a:rPr lang="en-US" sz="3600" dirty="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23439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body" idx="1"/>
          </p:nvPr>
        </p:nvSpPr>
        <p:spPr>
          <a:xfrm>
            <a:off x="304800" y="1428750"/>
            <a:ext cx="8382000" cy="4743450"/>
          </a:xfrm>
        </p:spPr>
        <p:txBody>
          <a:bodyPr/>
          <a:lstStyle/>
          <a:p>
            <a:pPr>
              <a:lnSpc>
                <a:spcPct val="90000"/>
              </a:lnSpc>
              <a:buFont typeface="Wingdings" pitchFamily="2" charset="2"/>
              <a:buChar char="§"/>
            </a:pPr>
            <a:r>
              <a:rPr lang="en-US" sz="3600" dirty="0" smtClean="0"/>
              <a:t>The Cancellation Subtest has two separate items.</a:t>
            </a:r>
          </a:p>
          <a:p>
            <a:pPr>
              <a:lnSpc>
                <a:spcPct val="90000"/>
              </a:lnSpc>
              <a:buFont typeface="Wingdings" pitchFamily="2" charset="2"/>
              <a:buChar char="§"/>
            </a:pPr>
            <a:r>
              <a:rPr lang="en-US" sz="3600" dirty="0" smtClean="0"/>
              <a:t>Cancellation Random (CAR) offers a random array of pictures; the child must use executive capacities to generate and direct a search pattern.</a:t>
            </a:r>
          </a:p>
          <a:p>
            <a:pPr>
              <a:lnSpc>
                <a:spcPct val="90000"/>
              </a:lnSpc>
              <a:buFont typeface="Wingdings" pitchFamily="2" charset="2"/>
              <a:buChar char="§"/>
            </a:pPr>
            <a:r>
              <a:rPr lang="en-US" sz="3600" dirty="0" smtClean="0"/>
              <a:t>Cancellation Structured (CAS) offers rows of objects that provide a cue for a search pattern of row-by-row scanning.</a:t>
            </a:r>
            <a:endParaRPr lang="en-US" sz="4000" dirty="0" smtClean="0"/>
          </a:p>
        </p:txBody>
      </p:sp>
      <p:sp>
        <p:nvSpPr>
          <p:cNvPr id="155651" name="Rectangle 15"/>
          <p:cNvSpPr>
            <a:spLocks noGrp="1" noChangeArrowheads="1"/>
          </p:cNvSpPr>
          <p:nvPr>
            <p:ph type="title"/>
          </p:nvPr>
        </p:nvSpPr>
        <p:spPr>
          <a:xfrm>
            <a:off x="979728" y="442913"/>
            <a:ext cx="7467600" cy="762000"/>
          </a:xfrm>
          <a:noFill/>
        </p:spPr>
        <p:txBody>
          <a:bodyPr anchor="b"/>
          <a:lstStyle/>
          <a:p>
            <a:r>
              <a:rPr lang="en-US" sz="3600" dirty="0" smtClean="0"/>
              <a:t>Process Approach to </a:t>
            </a:r>
            <a:br>
              <a:rPr lang="en-US" sz="3600" dirty="0" smtClean="0"/>
            </a:br>
            <a:r>
              <a:rPr lang="en-US" sz="3600" dirty="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21988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body" idx="1"/>
          </p:nvPr>
        </p:nvSpPr>
        <p:spPr>
          <a:xfrm>
            <a:off x="638629" y="1407886"/>
            <a:ext cx="7939314" cy="5080000"/>
          </a:xfrm>
        </p:spPr>
        <p:txBody>
          <a:bodyPr/>
          <a:lstStyle/>
          <a:p>
            <a:pPr>
              <a:buFont typeface="Wingdings" pitchFamily="2" charset="2"/>
              <a:buChar char="§"/>
            </a:pPr>
            <a:r>
              <a:rPr lang="en-US" sz="3600" dirty="0" smtClean="0"/>
              <a:t>Compare performance on CAR and CAS to assess efficiency of using search cues to improve performance.</a:t>
            </a:r>
          </a:p>
          <a:p>
            <a:pPr>
              <a:buFont typeface="Wingdings" pitchFamily="2" charset="2"/>
              <a:buChar char="§"/>
            </a:pPr>
            <a:r>
              <a:rPr lang="en-US" sz="3600" dirty="0" smtClean="0"/>
              <a:t>Observe and record the child’s search pattern for both items to qualitatively assess the effectiveness of executive direction of search patterns</a:t>
            </a:r>
          </a:p>
        </p:txBody>
      </p:sp>
      <p:sp>
        <p:nvSpPr>
          <p:cNvPr id="156675" name="Rectangle 15"/>
          <p:cNvSpPr>
            <a:spLocks noGrp="1" noChangeArrowheads="1"/>
          </p:cNvSpPr>
          <p:nvPr>
            <p:ph type="title"/>
          </p:nvPr>
        </p:nvSpPr>
        <p:spPr>
          <a:xfrm>
            <a:off x="1008526" y="442460"/>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248913"/>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body" idx="1"/>
          </p:nvPr>
        </p:nvSpPr>
        <p:spPr>
          <a:xfrm>
            <a:off x="348343" y="1538511"/>
            <a:ext cx="8331199" cy="5152571"/>
          </a:xfrm>
        </p:spPr>
        <p:txBody>
          <a:bodyPr/>
          <a:lstStyle/>
          <a:p>
            <a:pPr>
              <a:buFont typeface="Wingdings" pitchFamily="2" charset="2"/>
              <a:buChar char="§"/>
            </a:pPr>
            <a:r>
              <a:rPr lang="en-US" dirty="0" smtClean="0"/>
              <a:t>The Picture Concepts Subtest requires the use of executive functions to cue the organization and comparison of multiple associative hypotheses</a:t>
            </a:r>
          </a:p>
          <a:p>
            <a:pPr>
              <a:buFont typeface="Wingdings" pitchFamily="2" charset="2"/>
              <a:buChar char="§"/>
            </a:pPr>
            <a:r>
              <a:rPr lang="en-US" dirty="0" smtClean="0"/>
              <a:t>A process approach to re-testing can reveal the difference between incorrect </a:t>
            </a:r>
            <a:r>
              <a:rPr lang="en-US" dirty="0" err="1" smtClean="0"/>
              <a:t>resposnes</a:t>
            </a:r>
            <a:r>
              <a:rPr lang="en-US" dirty="0" smtClean="0"/>
              <a:t> due to lack of associative reasoning or due to lack of use of executive functions</a:t>
            </a:r>
          </a:p>
        </p:txBody>
      </p:sp>
      <p:sp>
        <p:nvSpPr>
          <p:cNvPr id="157699" name="Rectangle 15"/>
          <p:cNvSpPr>
            <a:spLocks noGrp="1" noChangeArrowheads="1"/>
          </p:cNvSpPr>
          <p:nvPr>
            <p:ph type="title"/>
          </p:nvPr>
        </p:nvSpPr>
        <p:spPr>
          <a:xfrm>
            <a:off x="1023040" y="427946"/>
            <a:ext cx="7467600" cy="762000"/>
          </a:xfrm>
          <a:noFill/>
        </p:spPr>
        <p:txBody>
          <a:bodyPr anchor="b"/>
          <a:lstStyle/>
          <a:p>
            <a:r>
              <a:rPr lang="en-US" sz="3600" smtClean="0"/>
              <a:t>Process Approach to </a:t>
            </a:r>
            <a:br>
              <a:rPr lang="en-US" sz="3600" smtClean="0"/>
            </a:br>
            <a:r>
              <a:rPr lang="en-US" sz="3600" smtClean="0"/>
              <a:t>				Assessing EFs</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0" name="Straight Connector 9"/>
          <p:cNvCxnSpPr/>
          <p:nvPr/>
        </p:nvCxnSpPr>
        <p:spPr>
          <a:xfrm>
            <a:off x="1727654" y="1190857"/>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007616" y="-71891"/>
            <a:ext cx="8229600" cy="1143001"/>
          </a:xfrm>
        </p:spPr>
        <p:txBody>
          <a:bodyPr/>
          <a:lstStyle/>
          <a:p>
            <a:pPr eaLnBrk="1" hangingPunct="1"/>
            <a:r>
              <a:rPr lang="en-US" sz="3600" dirty="0" smtClean="0"/>
              <a:t>Functional Behavior Assessment</a:t>
            </a:r>
          </a:p>
        </p:txBody>
      </p:sp>
      <p:sp>
        <p:nvSpPr>
          <p:cNvPr id="122883" name="Rectangle 3"/>
          <p:cNvSpPr>
            <a:spLocks noGrp="1" noChangeArrowheads="1"/>
          </p:cNvSpPr>
          <p:nvPr>
            <p:ph type="body" idx="1"/>
          </p:nvPr>
        </p:nvSpPr>
        <p:spPr>
          <a:xfrm>
            <a:off x="276225" y="1306513"/>
            <a:ext cx="8489950" cy="5167312"/>
          </a:xfrm>
        </p:spPr>
        <p:txBody>
          <a:bodyPr/>
          <a:lstStyle/>
          <a:p>
            <a:pPr marL="0" indent="0" eaLnBrk="1" hangingPunct="1">
              <a:lnSpc>
                <a:spcPct val="80000"/>
              </a:lnSpc>
              <a:buNone/>
            </a:pPr>
            <a:r>
              <a:rPr lang="en-US" dirty="0" smtClean="0"/>
              <a:t>The focus of a traditional FBA:</a:t>
            </a:r>
          </a:p>
          <a:p>
            <a:pPr eaLnBrk="1" hangingPunct="1">
              <a:lnSpc>
                <a:spcPct val="80000"/>
              </a:lnSpc>
              <a:buFontTx/>
              <a:buNone/>
            </a:pPr>
            <a:r>
              <a:rPr lang="en-US" dirty="0" smtClean="0"/>
              <a:t>	“Behavior support plans are designed to alter patterns of problem behavior.  The process by which this is done, however, involves change in the behavior of family, teachers, staff, or managers in various settings.  Plans of behavior support define what </a:t>
            </a:r>
            <a:r>
              <a:rPr lang="en-US" i="1" dirty="0" smtClean="0"/>
              <a:t>we</a:t>
            </a:r>
            <a:r>
              <a:rPr lang="en-US" dirty="0" smtClean="0"/>
              <a:t> will do differently.  It is the change in our behavior that will result in improved behavior of the focus person.”  (O’Neill, Horner, </a:t>
            </a:r>
            <a:r>
              <a:rPr lang="en-US" dirty="0" err="1" smtClean="0"/>
              <a:t>Albin</a:t>
            </a:r>
            <a:r>
              <a:rPr lang="en-US" dirty="0" smtClean="0"/>
              <a:t>, Sprague, Storey, &amp; </a:t>
            </a:r>
            <a:r>
              <a:rPr lang="en-US" dirty="0" err="1" smtClean="0"/>
              <a:t>Newon</a:t>
            </a:r>
            <a:r>
              <a:rPr lang="en-US" dirty="0" smtClean="0"/>
              <a:t>, 1997, p. 65).</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4" name="Straight Connector 13"/>
          <p:cNvCxnSpPr/>
          <p:nvPr/>
        </p:nvCxnSpPr>
        <p:spPr>
          <a:xfrm>
            <a:off x="1727654" y="973147"/>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6"/>
          <p:cNvSpPr>
            <a:spLocks noGrp="1" noChangeArrowheads="1"/>
          </p:cNvSpPr>
          <p:nvPr>
            <p:ph type="body" idx="1"/>
          </p:nvPr>
        </p:nvSpPr>
        <p:spPr>
          <a:xfrm>
            <a:off x="457200" y="1368425"/>
            <a:ext cx="8229600" cy="4525963"/>
          </a:xfrm>
        </p:spPr>
        <p:txBody>
          <a:bodyPr/>
          <a:lstStyle/>
          <a:p>
            <a:pPr eaLnBrk="1" hangingPunct="1">
              <a:buFontTx/>
              <a:buNone/>
            </a:pPr>
            <a:r>
              <a:rPr lang="en-US" sz="5400" b="1" smtClean="0">
                <a:solidFill>
                  <a:srgbClr val="984807"/>
                </a:solidFill>
              </a:rPr>
              <a:t>A  </a:t>
            </a:r>
          </a:p>
        </p:txBody>
      </p:sp>
      <p:sp>
        <p:nvSpPr>
          <p:cNvPr id="123908" name="Line 7"/>
          <p:cNvSpPr>
            <a:spLocks noChangeShapeType="1"/>
          </p:cNvSpPr>
          <p:nvPr/>
        </p:nvSpPr>
        <p:spPr bwMode="auto">
          <a:xfrm>
            <a:off x="1600200" y="1978025"/>
            <a:ext cx="1600200" cy="0"/>
          </a:xfrm>
          <a:prstGeom prst="line">
            <a:avLst/>
          </a:prstGeom>
          <a:noFill/>
          <a:ln w="76200">
            <a:solidFill>
              <a:srgbClr val="FF9900"/>
            </a:solidFill>
            <a:round/>
            <a:headEnd/>
            <a:tailEnd type="triangle" w="med" len="med"/>
          </a:ln>
        </p:spPr>
        <p:txBody>
          <a:bodyPr/>
          <a:lstStyle/>
          <a:p>
            <a:endParaRPr lang="en-US">
              <a:solidFill>
                <a:srgbClr val="984807"/>
              </a:solidFill>
              <a:latin typeface="Rockwell" pitchFamily="18" charset="0"/>
            </a:endParaRPr>
          </a:p>
        </p:txBody>
      </p:sp>
      <p:sp>
        <p:nvSpPr>
          <p:cNvPr id="123909" name="Text Box 9"/>
          <p:cNvSpPr txBox="1">
            <a:spLocks noChangeArrowheads="1"/>
          </p:cNvSpPr>
          <p:nvPr/>
        </p:nvSpPr>
        <p:spPr bwMode="auto">
          <a:xfrm>
            <a:off x="3886200" y="1385888"/>
            <a:ext cx="930275" cy="923925"/>
          </a:xfrm>
          <a:prstGeom prst="rect">
            <a:avLst/>
          </a:prstGeom>
          <a:noFill/>
          <a:ln w="9525">
            <a:noFill/>
            <a:miter lim="800000"/>
            <a:headEnd/>
            <a:tailEnd/>
          </a:ln>
        </p:spPr>
        <p:txBody>
          <a:bodyPr>
            <a:spAutoFit/>
          </a:bodyPr>
          <a:lstStyle/>
          <a:p>
            <a:r>
              <a:rPr lang="en-US" sz="5400" b="1">
                <a:solidFill>
                  <a:srgbClr val="984807"/>
                </a:solidFill>
                <a:latin typeface="Rockwell" pitchFamily="18" charset="0"/>
              </a:rPr>
              <a:t>B</a:t>
            </a:r>
          </a:p>
        </p:txBody>
      </p:sp>
      <p:sp>
        <p:nvSpPr>
          <p:cNvPr id="123910" name="Line 11"/>
          <p:cNvSpPr>
            <a:spLocks noChangeShapeType="1"/>
          </p:cNvSpPr>
          <p:nvPr/>
        </p:nvSpPr>
        <p:spPr bwMode="auto">
          <a:xfrm>
            <a:off x="5257800" y="1978025"/>
            <a:ext cx="1600200" cy="0"/>
          </a:xfrm>
          <a:prstGeom prst="line">
            <a:avLst/>
          </a:prstGeom>
          <a:noFill/>
          <a:ln w="76200">
            <a:solidFill>
              <a:srgbClr val="FF9900"/>
            </a:solidFill>
            <a:round/>
            <a:headEnd/>
            <a:tailEnd type="triangle" w="med" len="med"/>
          </a:ln>
        </p:spPr>
        <p:txBody>
          <a:bodyPr/>
          <a:lstStyle/>
          <a:p>
            <a:endParaRPr lang="en-US">
              <a:solidFill>
                <a:srgbClr val="984807"/>
              </a:solidFill>
              <a:latin typeface="Rockwell" pitchFamily="18" charset="0"/>
            </a:endParaRPr>
          </a:p>
        </p:txBody>
      </p:sp>
      <p:sp>
        <p:nvSpPr>
          <p:cNvPr id="123911" name="Text Box 12"/>
          <p:cNvSpPr txBox="1">
            <a:spLocks noChangeArrowheads="1"/>
          </p:cNvSpPr>
          <p:nvPr/>
        </p:nvSpPr>
        <p:spPr bwMode="auto">
          <a:xfrm>
            <a:off x="7391400" y="1462088"/>
            <a:ext cx="724878" cy="923330"/>
          </a:xfrm>
          <a:prstGeom prst="rect">
            <a:avLst/>
          </a:prstGeom>
          <a:noFill/>
          <a:ln w="9525">
            <a:noFill/>
            <a:miter lim="800000"/>
            <a:headEnd/>
            <a:tailEnd/>
          </a:ln>
        </p:spPr>
        <p:txBody>
          <a:bodyPr wrap="none">
            <a:spAutoFit/>
          </a:bodyPr>
          <a:lstStyle/>
          <a:p>
            <a:r>
              <a:rPr lang="en-US" sz="5400" b="1">
                <a:solidFill>
                  <a:srgbClr val="984807"/>
                </a:solidFill>
                <a:latin typeface="Rockwell" pitchFamily="18" charset="0"/>
              </a:rPr>
              <a:t>C</a:t>
            </a:r>
          </a:p>
        </p:txBody>
      </p:sp>
      <p:sp>
        <p:nvSpPr>
          <p:cNvPr id="123912" name="Text Box 13"/>
          <p:cNvSpPr txBox="1">
            <a:spLocks noChangeArrowheads="1"/>
          </p:cNvSpPr>
          <p:nvPr/>
        </p:nvSpPr>
        <p:spPr bwMode="auto">
          <a:xfrm>
            <a:off x="338138" y="2811463"/>
            <a:ext cx="8382000" cy="3046412"/>
          </a:xfrm>
          <a:prstGeom prst="rect">
            <a:avLst/>
          </a:prstGeom>
          <a:noFill/>
          <a:ln w="9525">
            <a:noFill/>
            <a:miter lim="800000"/>
            <a:headEnd/>
            <a:tailEnd/>
          </a:ln>
        </p:spPr>
        <p:txBody>
          <a:bodyPr>
            <a:spAutoFit/>
          </a:bodyPr>
          <a:lstStyle/>
          <a:p>
            <a:pPr algn="ctr"/>
            <a:r>
              <a:rPr lang="en-US" sz="3200">
                <a:solidFill>
                  <a:srgbClr val="984807"/>
                </a:solidFill>
                <a:latin typeface="Rockwell" pitchFamily="18" charset="0"/>
              </a:rPr>
              <a:t>In traditional functional behavior assessments antecedents are said to TRIGGER the behavior that results in the consequences, but the reasons WHY the antecedents trigger the behavior is not really addressed.</a:t>
            </a:r>
          </a:p>
        </p:txBody>
      </p:sp>
      <p:sp>
        <p:nvSpPr>
          <p:cNvPr id="12" name="Rectangle 11"/>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3" name="Straight Connector 12"/>
          <p:cNvCxnSpPr/>
          <p:nvPr/>
        </p:nvCxnSpPr>
        <p:spPr>
          <a:xfrm>
            <a:off x="1727654" y="1060231"/>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23906" name="Rectangle 2"/>
          <p:cNvSpPr>
            <a:spLocks noGrp="1" noChangeArrowheads="1"/>
          </p:cNvSpPr>
          <p:nvPr>
            <p:ph type="title"/>
          </p:nvPr>
        </p:nvSpPr>
        <p:spPr>
          <a:xfrm>
            <a:off x="522296" y="-86405"/>
            <a:ext cx="8469312" cy="1220788"/>
          </a:xfrm>
        </p:spPr>
        <p:txBody>
          <a:bodyPr/>
          <a:lstStyle/>
          <a:p>
            <a:pPr eaLnBrk="1" hangingPunct="1"/>
            <a:r>
              <a:rPr lang="en-US" sz="4000" dirty="0" smtClean="0"/>
              <a:t>Functional Behavior Assessment </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1116925" y="42863"/>
            <a:ext cx="7148512" cy="982662"/>
          </a:xfrm>
        </p:spPr>
        <p:txBody>
          <a:bodyPr/>
          <a:lstStyle/>
          <a:p>
            <a:pPr eaLnBrk="1" hangingPunct="1"/>
            <a:r>
              <a:rPr lang="en-US" smtClean="0"/>
              <a:t>FBA:  Is A-B-C Enough?</a:t>
            </a:r>
          </a:p>
        </p:txBody>
      </p:sp>
      <p:sp>
        <p:nvSpPr>
          <p:cNvPr id="124931" name="Rectangle 3"/>
          <p:cNvSpPr>
            <a:spLocks noGrp="1" noChangeArrowheads="1"/>
          </p:cNvSpPr>
          <p:nvPr>
            <p:ph type="body" idx="1"/>
          </p:nvPr>
        </p:nvSpPr>
        <p:spPr>
          <a:xfrm>
            <a:off x="145140" y="1132113"/>
            <a:ext cx="8780463" cy="4862967"/>
          </a:xfrm>
        </p:spPr>
        <p:txBody>
          <a:bodyPr/>
          <a:lstStyle/>
          <a:p>
            <a:pPr eaLnBrk="1" hangingPunct="1">
              <a:buFont typeface="Wingdings" pitchFamily="2" charset="2"/>
              <a:buChar char="§"/>
            </a:pPr>
            <a:r>
              <a:rPr lang="en-US" sz="3600" dirty="0" smtClean="0"/>
              <a:t>Since the antecedent does not trigger the same undesirable behaviors in ALL students in the same situation, there must be something about the students that differs in an important way.</a:t>
            </a:r>
          </a:p>
          <a:p>
            <a:pPr eaLnBrk="1" hangingPunct="1">
              <a:buFont typeface="Wingdings" pitchFamily="2" charset="2"/>
              <a:buChar char="§"/>
            </a:pPr>
            <a:r>
              <a:rPr lang="en-US" sz="3600" dirty="0" smtClean="0"/>
              <a:t>Functional behavior assessment ignores internal considerations (i.e., perceptions, emotions, thought) and focuses on applying external control to effect change in behavior. </a:t>
            </a:r>
          </a:p>
          <a:p>
            <a:pPr eaLnBrk="1" hangingPunct="1">
              <a:buFontTx/>
              <a:buNone/>
            </a:pPr>
            <a:endParaRPr lang="en-US" sz="3600" dirty="0" smtClean="0"/>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4" name="Straight Connector 13"/>
          <p:cNvCxnSpPr/>
          <p:nvPr/>
        </p:nvCxnSpPr>
        <p:spPr>
          <a:xfrm>
            <a:off x="1408346" y="100217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4"/>
          <p:cNvSpPr>
            <a:spLocks noChangeArrowheads="1"/>
          </p:cNvSpPr>
          <p:nvPr/>
        </p:nvSpPr>
        <p:spPr bwMode="auto">
          <a:xfrm>
            <a:off x="1692275" y="203200"/>
            <a:ext cx="6324600" cy="838200"/>
          </a:xfrm>
          <a:prstGeom prst="rect">
            <a:avLst/>
          </a:prstGeom>
          <a:solidFill>
            <a:schemeClr val="bg1"/>
          </a:solidFill>
          <a:ln w="9525">
            <a:noFill/>
            <a:miter lim="800000"/>
            <a:headEnd/>
            <a:tailEnd/>
          </a:ln>
        </p:spPr>
        <p:txBody>
          <a:bodyPr wrap="none" anchor="ctr"/>
          <a:lstStyle/>
          <a:p>
            <a:r>
              <a:rPr lang="en-US" sz="4800" b="1">
                <a:solidFill>
                  <a:srgbClr val="984807"/>
                </a:solidFill>
                <a:latin typeface="Rockwell" pitchFamily="18" charset="0"/>
              </a:rPr>
              <a:t>The EF Driven FBA</a:t>
            </a:r>
          </a:p>
        </p:txBody>
      </p:sp>
      <p:sp>
        <p:nvSpPr>
          <p:cNvPr id="128003" name="Rectangle 5"/>
          <p:cNvSpPr>
            <a:spLocks noChangeArrowheads="1"/>
          </p:cNvSpPr>
          <p:nvPr/>
        </p:nvSpPr>
        <p:spPr bwMode="auto">
          <a:xfrm>
            <a:off x="228600" y="2039938"/>
            <a:ext cx="8763000" cy="838200"/>
          </a:xfrm>
          <a:prstGeom prst="rect">
            <a:avLst/>
          </a:prstGeom>
          <a:noFill/>
          <a:ln w="9525">
            <a:noFill/>
            <a:miter lim="800000"/>
            <a:headEnd/>
            <a:tailEnd/>
          </a:ln>
        </p:spPr>
        <p:txBody>
          <a:bodyPr anchor="b"/>
          <a:lstStyle/>
          <a:p>
            <a:r>
              <a:rPr lang="en-US" sz="2800">
                <a:solidFill>
                  <a:srgbClr val="984807"/>
                </a:solidFill>
                <a:latin typeface="Rockwell" pitchFamily="18" charset="0"/>
              </a:rPr>
              <a:t>Informed by knowledge of executive functions, the functional behavior assessment model can be revised as follows:</a:t>
            </a:r>
          </a:p>
        </p:txBody>
      </p:sp>
      <p:grpSp>
        <p:nvGrpSpPr>
          <p:cNvPr id="2" name="Group 6"/>
          <p:cNvGrpSpPr>
            <a:grpSpLocks/>
          </p:cNvGrpSpPr>
          <p:nvPr/>
        </p:nvGrpSpPr>
        <p:grpSpPr bwMode="auto">
          <a:xfrm>
            <a:off x="304800" y="4333875"/>
            <a:ext cx="1154113" cy="292100"/>
            <a:chOff x="294" y="2335"/>
            <a:chExt cx="727" cy="184"/>
          </a:xfrm>
        </p:grpSpPr>
        <p:sp>
          <p:nvSpPr>
            <p:cNvPr id="128063" name="Rectangle 7"/>
            <p:cNvSpPr>
              <a:spLocks noChangeArrowheads="1"/>
            </p:cNvSpPr>
            <p:nvPr/>
          </p:nvSpPr>
          <p:spPr bwMode="auto">
            <a:xfrm>
              <a:off x="294" y="2335"/>
              <a:ext cx="691" cy="184"/>
            </a:xfrm>
            <a:prstGeom prst="rect">
              <a:avLst/>
            </a:prstGeom>
            <a:noFill/>
            <a:ln w="9525">
              <a:solidFill>
                <a:schemeClr val="tx1"/>
              </a:solidFill>
              <a:miter lim="800000"/>
              <a:headEnd/>
              <a:tailEnd/>
            </a:ln>
          </p:spPr>
          <p:txBody>
            <a:bodyPr wrap="none" anchor="ctr"/>
            <a:lstStyle/>
            <a:p>
              <a:endParaRPr lang="en-US">
                <a:solidFill>
                  <a:srgbClr val="984807"/>
                </a:solidFill>
                <a:latin typeface="Rockwell" pitchFamily="18" charset="0"/>
              </a:endParaRPr>
            </a:p>
          </p:txBody>
        </p:sp>
        <p:sp>
          <p:nvSpPr>
            <p:cNvPr id="128064" name="Text Box 8"/>
            <p:cNvSpPr txBox="1">
              <a:spLocks noChangeArrowheads="1"/>
            </p:cNvSpPr>
            <p:nvPr/>
          </p:nvSpPr>
          <p:spPr bwMode="auto">
            <a:xfrm>
              <a:off x="318" y="2337"/>
              <a:ext cx="703" cy="174"/>
            </a:xfrm>
            <a:prstGeom prst="rect">
              <a:avLst/>
            </a:prstGeom>
            <a:noFill/>
            <a:ln w="38100">
              <a:noFill/>
              <a:miter lim="800000"/>
              <a:headEnd/>
              <a:tailEnd/>
            </a:ln>
          </p:spPr>
          <p:txBody>
            <a:bodyPr wrap="none">
              <a:spAutoFit/>
            </a:bodyPr>
            <a:lstStyle/>
            <a:p>
              <a:r>
                <a:rPr lang="en-US" sz="1200" b="1">
                  <a:solidFill>
                    <a:srgbClr val="984807"/>
                  </a:solidFill>
                  <a:latin typeface="Rockwell" pitchFamily="18" charset="0"/>
                </a:rPr>
                <a:t>Antecedents</a:t>
              </a:r>
            </a:p>
          </p:txBody>
        </p:sp>
      </p:grpSp>
      <p:grpSp>
        <p:nvGrpSpPr>
          <p:cNvPr id="3" name="Group 9"/>
          <p:cNvGrpSpPr>
            <a:grpSpLocks/>
          </p:cNvGrpSpPr>
          <p:nvPr/>
        </p:nvGrpSpPr>
        <p:grpSpPr bwMode="auto">
          <a:xfrm>
            <a:off x="5829300" y="4221163"/>
            <a:ext cx="969963" cy="514350"/>
            <a:chOff x="3886" y="2196"/>
            <a:chExt cx="611" cy="324"/>
          </a:xfrm>
        </p:grpSpPr>
        <p:sp>
          <p:nvSpPr>
            <p:cNvPr id="128061" name="Rectangle 10"/>
            <p:cNvSpPr>
              <a:spLocks noChangeArrowheads="1"/>
            </p:cNvSpPr>
            <p:nvPr/>
          </p:nvSpPr>
          <p:spPr bwMode="auto">
            <a:xfrm>
              <a:off x="3886" y="2196"/>
              <a:ext cx="605" cy="324"/>
            </a:xfrm>
            <a:prstGeom prst="rect">
              <a:avLst/>
            </a:prstGeom>
            <a:noFill/>
            <a:ln w="9525">
              <a:solidFill>
                <a:schemeClr val="tx1"/>
              </a:solidFill>
              <a:miter lim="800000"/>
              <a:headEnd/>
              <a:tailEnd/>
            </a:ln>
          </p:spPr>
          <p:txBody>
            <a:bodyPr wrap="none" anchor="ctr"/>
            <a:lstStyle/>
            <a:p>
              <a:endParaRPr lang="en-US">
                <a:solidFill>
                  <a:srgbClr val="984807"/>
                </a:solidFill>
                <a:latin typeface="Rockwell" pitchFamily="18" charset="0"/>
              </a:endParaRPr>
            </a:p>
          </p:txBody>
        </p:sp>
        <p:sp>
          <p:nvSpPr>
            <p:cNvPr id="128062" name="Text Box 11"/>
            <p:cNvSpPr txBox="1">
              <a:spLocks noChangeArrowheads="1"/>
            </p:cNvSpPr>
            <p:nvPr/>
          </p:nvSpPr>
          <p:spPr bwMode="auto">
            <a:xfrm>
              <a:off x="3923" y="2212"/>
              <a:ext cx="574" cy="288"/>
            </a:xfrm>
            <a:prstGeom prst="rect">
              <a:avLst/>
            </a:prstGeom>
            <a:noFill/>
            <a:ln w="38100">
              <a:noFill/>
              <a:miter lim="800000"/>
              <a:headEnd/>
              <a:tailEnd/>
            </a:ln>
          </p:spPr>
          <p:txBody>
            <a:bodyPr wrap="none">
              <a:spAutoFit/>
            </a:bodyPr>
            <a:lstStyle/>
            <a:p>
              <a:pPr algn="ctr"/>
              <a:r>
                <a:rPr lang="en-US" sz="1200" b="1">
                  <a:solidFill>
                    <a:srgbClr val="984807"/>
                  </a:solidFill>
                  <a:latin typeface="Rockwell" pitchFamily="18" charset="0"/>
                </a:rPr>
                <a:t>Behavior </a:t>
              </a:r>
            </a:p>
            <a:p>
              <a:pPr algn="ctr"/>
              <a:r>
                <a:rPr lang="en-US" sz="1200" b="1">
                  <a:solidFill>
                    <a:srgbClr val="984807"/>
                  </a:solidFill>
                  <a:latin typeface="Rockwell" pitchFamily="18" charset="0"/>
                </a:rPr>
                <a:t>Response</a:t>
              </a:r>
            </a:p>
          </p:txBody>
        </p:sp>
      </p:grpSp>
      <p:grpSp>
        <p:nvGrpSpPr>
          <p:cNvPr id="4" name="Group 12"/>
          <p:cNvGrpSpPr>
            <a:grpSpLocks/>
          </p:cNvGrpSpPr>
          <p:nvPr/>
        </p:nvGrpSpPr>
        <p:grpSpPr bwMode="auto">
          <a:xfrm>
            <a:off x="7515225" y="4303713"/>
            <a:ext cx="1298575" cy="349250"/>
            <a:chOff x="4836" y="2210"/>
            <a:chExt cx="818" cy="220"/>
          </a:xfrm>
        </p:grpSpPr>
        <p:sp>
          <p:nvSpPr>
            <p:cNvPr id="128059" name="Rectangle 13"/>
            <p:cNvSpPr>
              <a:spLocks noChangeArrowheads="1"/>
            </p:cNvSpPr>
            <p:nvPr/>
          </p:nvSpPr>
          <p:spPr bwMode="auto">
            <a:xfrm>
              <a:off x="4836" y="2210"/>
              <a:ext cx="811" cy="220"/>
            </a:xfrm>
            <a:prstGeom prst="rect">
              <a:avLst/>
            </a:prstGeom>
            <a:noFill/>
            <a:ln w="9525">
              <a:solidFill>
                <a:schemeClr val="tx1"/>
              </a:solidFill>
              <a:miter lim="800000"/>
              <a:headEnd/>
              <a:tailEnd/>
            </a:ln>
          </p:spPr>
          <p:txBody>
            <a:bodyPr wrap="none" anchor="ctr"/>
            <a:lstStyle/>
            <a:p>
              <a:endParaRPr lang="en-US">
                <a:solidFill>
                  <a:srgbClr val="984807"/>
                </a:solidFill>
                <a:latin typeface="Rockwell" pitchFamily="18" charset="0"/>
              </a:endParaRPr>
            </a:p>
          </p:txBody>
        </p:sp>
        <p:sp>
          <p:nvSpPr>
            <p:cNvPr id="128060" name="Text Box 14"/>
            <p:cNvSpPr txBox="1">
              <a:spLocks noChangeArrowheads="1"/>
            </p:cNvSpPr>
            <p:nvPr/>
          </p:nvSpPr>
          <p:spPr bwMode="auto">
            <a:xfrm>
              <a:off x="4844" y="2226"/>
              <a:ext cx="810" cy="174"/>
            </a:xfrm>
            <a:prstGeom prst="rect">
              <a:avLst/>
            </a:prstGeom>
            <a:noFill/>
            <a:ln w="38100">
              <a:noFill/>
              <a:miter lim="800000"/>
              <a:headEnd/>
              <a:tailEnd/>
            </a:ln>
          </p:spPr>
          <p:txBody>
            <a:bodyPr wrap="none">
              <a:spAutoFit/>
            </a:bodyPr>
            <a:lstStyle/>
            <a:p>
              <a:pPr algn="ctr"/>
              <a:r>
                <a:rPr lang="en-US" sz="1200" b="1">
                  <a:solidFill>
                    <a:srgbClr val="984807"/>
                  </a:solidFill>
                  <a:latin typeface="Rockwell" pitchFamily="18" charset="0"/>
                </a:rPr>
                <a:t>Consequences</a:t>
              </a:r>
            </a:p>
          </p:txBody>
        </p:sp>
      </p:grpSp>
      <p:grpSp>
        <p:nvGrpSpPr>
          <p:cNvPr id="5" name="Group 67"/>
          <p:cNvGrpSpPr>
            <a:grpSpLocks/>
          </p:cNvGrpSpPr>
          <p:nvPr/>
        </p:nvGrpSpPr>
        <p:grpSpPr bwMode="auto">
          <a:xfrm>
            <a:off x="1646238" y="5719763"/>
            <a:ext cx="4030662" cy="401637"/>
            <a:chOff x="1884363" y="6065521"/>
            <a:chExt cx="4030661" cy="401955"/>
          </a:xfrm>
        </p:grpSpPr>
        <p:sp>
          <p:nvSpPr>
            <p:cNvPr id="128051" name="Rectangle 18"/>
            <p:cNvSpPr>
              <a:spLocks noChangeArrowheads="1"/>
            </p:cNvSpPr>
            <p:nvPr/>
          </p:nvSpPr>
          <p:spPr bwMode="auto">
            <a:xfrm>
              <a:off x="1891541" y="6086153"/>
              <a:ext cx="1071268" cy="381323"/>
            </a:xfrm>
            <a:prstGeom prst="rect">
              <a:avLst/>
            </a:prstGeom>
            <a:noFill/>
            <a:ln w="9525">
              <a:solidFill>
                <a:schemeClr val="tx1"/>
              </a:solidFill>
              <a:miter lim="800000"/>
              <a:headEnd/>
              <a:tailEnd/>
            </a:ln>
          </p:spPr>
          <p:txBody>
            <a:bodyPr wrap="none" anchor="ctr"/>
            <a:lstStyle/>
            <a:p>
              <a:endParaRPr lang="en-US">
                <a:solidFill>
                  <a:srgbClr val="984807"/>
                </a:solidFill>
                <a:latin typeface="Rockwell" pitchFamily="18" charset="0"/>
              </a:endParaRPr>
            </a:p>
          </p:txBody>
        </p:sp>
        <p:sp>
          <p:nvSpPr>
            <p:cNvPr id="128052" name="Text Box 19"/>
            <p:cNvSpPr txBox="1">
              <a:spLocks noChangeArrowheads="1"/>
            </p:cNvSpPr>
            <p:nvPr/>
          </p:nvSpPr>
          <p:spPr bwMode="auto">
            <a:xfrm>
              <a:off x="1884363" y="6133472"/>
              <a:ext cx="1136786" cy="308021"/>
            </a:xfrm>
            <a:prstGeom prst="rect">
              <a:avLst/>
            </a:prstGeom>
            <a:noFill/>
            <a:ln w="38100">
              <a:noFill/>
              <a:miter lim="800000"/>
              <a:headEnd/>
              <a:tailEnd/>
            </a:ln>
          </p:spPr>
          <p:txBody>
            <a:bodyPr wrap="none">
              <a:spAutoFit/>
            </a:bodyPr>
            <a:lstStyle/>
            <a:p>
              <a:r>
                <a:rPr lang="en-US" sz="1400" b="1">
                  <a:solidFill>
                    <a:srgbClr val="984807"/>
                  </a:solidFill>
                  <a:latin typeface="Rockwell" pitchFamily="18" charset="0"/>
                </a:rPr>
                <a:t>Perception</a:t>
              </a:r>
            </a:p>
          </p:txBody>
        </p:sp>
        <p:sp>
          <p:nvSpPr>
            <p:cNvPr id="128053" name="Rectangle 21"/>
            <p:cNvSpPr>
              <a:spLocks noChangeArrowheads="1"/>
            </p:cNvSpPr>
            <p:nvPr/>
          </p:nvSpPr>
          <p:spPr bwMode="auto">
            <a:xfrm>
              <a:off x="3048000" y="6084571"/>
              <a:ext cx="933450" cy="373380"/>
            </a:xfrm>
            <a:prstGeom prst="rect">
              <a:avLst/>
            </a:prstGeom>
            <a:noFill/>
            <a:ln w="9525">
              <a:solidFill>
                <a:schemeClr val="tx1"/>
              </a:solidFill>
              <a:miter lim="800000"/>
              <a:headEnd/>
              <a:tailEnd/>
            </a:ln>
          </p:spPr>
          <p:txBody>
            <a:bodyPr wrap="none" anchor="ctr"/>
            <a:lstStyle/>
            <a:p>
              <a:endParaRPr lang="en-US">
                <a:solidFill>
                  <a:srgbClr val="984807"/>
                </a:solidFill>
                <a:latin typeface="Rockwell" pitchFamily="18" charset="0"/>
              </a:endParaRPr>
            </a:p>
          </p:txBody>
        </p:sp>
        <p:sp>
          <p:nvSpPr>
            <p:cNvPr id="128054" name="Text Box 22"/>
            <p:cNvSpPr txBox="1">
              <a:spLocks noChangeArrowheads="1"/>
            </p:cNvSpPr>
            <p:nvPr/>
          </p:nvSpPr>
          <p:spPr bwMode="auto">
            <a:xfrm>
              <a:off x="3059073" y="6139807"/>
              <a:ext cx="926857" cy="308021"/>
            </a:xfrm>
            <a:prstGeom prst="rect">
              <a:avLst/>
            </a:prstGeom>
            <a:noFill/>
            <a:ln w="38100">
              <a:noFill/>
              <a:miter lim="800000"/>
              <a:headEnd/>
              <a:tailEnd/>
            </a:ln>
          </p:spPr>
          <p:txBody>
            <a:bodyPr wrap="none">
              <a:spAutoFit/>
            </a:bodyPr>
            <a:lstStyle/>
            <a:p>
              <a:r>
                <a:rPr lang="en-US" sz="1400" b="1">
                  <a:solidFill>
                    <a:srgbClr val="984807"/>
                  </a:solidFill>
                  <a:latin typeface="Rockwell" pitchFamily="18" charset="0"/>
                </a:rPr>
                <a:t>Emotion</a:t>
              </a:r>
            </a:p>
          </p:txBody>
        </p:sp>
        <p:sp>
          <p:nvSpPr>
            <p:cNvPr id="128055" name="Rectangle 24"/>
            <p:cNvSpPr>
              <a:spLocks noChangeArrowheads="1"/>
            </p:cNvSpPr>
            <p:nvPr/>
          </p:nvSpPr>
          <p:spPr bwMode="auto">
            <a:xfrm>
              <a:off x="4080450" y="6065521"/>
              <a:ext cx="995902" cy="392430"/>
            </a:xfrm>
            <a:prstGeom prst="rect">
              <a:avLst/>
            </a:prstGeom>
            <a:noFill/>
            <a:ln w="9525">
              <a:solidFill>
                <a:schemeClr val="tx1"/>
              </a:solidFill>
              <a:miter lim="800000"/>
              <a:headEnd/>
              <a:tailEnd/>
            </a:ln>
          </p:spPr>
          <p:txBody>
            <a:bodyPr wrap="none" anchor="ctr"/>
            <a:lstStyle/>
            <a:p>
              <a:endParaRPr lang="en-US">
                <a:solidFill>
                  <a:srgbClr val="984807"/>
                </a:solidFill>
                <a:latin typeface="Rockwell" pitchFamily="18" charset="0"/>
              </a:endParaRPr>
            </a:p>
          </p:txBody>
        </p:sp>
        <p:sp>
          <p:nvSpPr>
            <p:cNvPr id="128056" name="Text Box 25"/>
            <p:cNvSpPr txBox="1">
              <a:spLocks noChangeArrowheads="1"/>
            </p:cNvSpPr>
            <p:nvPr/>
          </p:nvSpPr>
          <p:spPr bwMode="auto">
            <a:xfrm>
              <a:off x="4062777" y="6133472"/>
              <a:ext cx="1056700" cy="308021"/>
            </a:xfrm>
            <a:prstGeom prst="rect">
              <a:avLst/>
            </a:prstGeom>
            <a:noFill/>
            <a:ln w="38100">
              <a:noFill/>
              <a:miter lim="800000"/>
              <a:headEnd/>
              <a:tailEnd/>
            </a:ln>
          </p:spPr>
          <p:txBody>
            <a:bodyPr wrap="none">
              <a:spAutoFit/>
            </a:bodyPr>
            <a:lstStyle/>
            <a:p>
              <a:r>
                <a:rPr lang="en-US" sz="1400" b="1">
                  <a:solidFill>
                    <a:srgbClr val="984807"/>
                  </a:solidFill>
                  <a:latin typeface="Rockwell" pitchFamily="18" charset="0"/>
                </a:rPr>
                <a:t>Cognition</a:t>
              </a:r>
            </a:p>
          </p:txBody>
        </p:sp>
        <p:sp>
          <p:nvSpPr>
            <p:cNvPr id="128057" name="Rectangle 27"/>
            <p:cNvSpPr>
              <a:spLocks noChangeArrowheads="1"/>
            </p:cNvSpPr>
            <p:nvPr/>
          </p:nvSpPr>
          <p:spPr bwMode="auto">
            <a:xfrm>
              <a:off x="5139835" y="6103621"/>
              <a:ext cx="775189" cy="335280"/>
            </a:xfrm>
            <a:prstGeom prst="rect">
              <a:avLst/>
            </a:prstGeom>
            <a:noFill/>
            <a:ln w="9525">
              <a:solidFill>
                <a:schemeClr val="tx1"/>
              </a:solidFill>
              <a:miter lim="800000"/>
              <a:headEnd/>
              <a:tailEnd/>
            </a:ln>
          </p:spPr>
          <p:txBody>
            <a:bodyPr wrap="none" anchor="ctr"/>
            <a:lstStyle/>
            <a:p>
              <a:endParaRPr lang="en-US">
                <a:solidFill>
                  <a:srgbClr val="984807"/>
                </a:solidFill>
                <a:latin typeface="Rockwell" pitchFamily="18" charset="0"/>
              </a:endParaRPr>
            </a:p>
          </p:txBody>
        </p:sp>
        <p:sp>
          <p:nvSpPr>
            <p:cNvPr id="128058" name="Text Box 28"/>
            <p:cNvSpPr txBox="1">
              <a:spLocks noChangeArrowheads="1"/>
            </p:cNvSpPr>
            <p:nvPr/>
          </p:nvSpPr>
          <p:spPr bwMode="auto">
            <a:xfrm>
              <a:off x="5150738" y="6133472"/>
              <a:ext cx="752129" cy="308021"/>
            </a:xfrm>
            <a:prstGeom prst="rect">
              <a:avLst/>
            </a:prstGeom>
            <a:noFill/>
            <a:ln w="38100">
              <a:noFill/>
              <a:miter lim="800000"/>
              <a:headEnd/>
              <a:tailEnd/>
            </a:ln>
          </p:spPr>
          <p:txBody>
            <a:bodyPr wrap="none">
              <a:spAutoFit/>
            </a:bodyPr>
            <a:lstStyle/>
            <a:p>
              <a:r>
                <a:rPr lang="en-US" sz="1400" b="1">
                  <a:solidFill>
                    <a:srgbClr val="984807"/>
                  </a:solidFill>
                  <a:latin typeface="Rockwell" pitchFamily="18" charset="0"/>
                </a:rPr>
                <a:t>Action</a:t>
              </a:r>
            </a:p>
          </p:txBody>
        </p:sp>
      </p:grpSp>
      <p:grpSp>
        <p:nvGrpSpPr>
          <p:cNvPr id="6" name="Group 29"/>
          <p:cNvGrpSpPr>
            <a:grpSpLocks/>
          </p:cNvGrpSpPr>
          <p:nvPr/>
        </p:nvGrpSpPr>
        <p:grpSpPr bwMode="auto">
          <a:xfrm>
            <a:off x="2514600" y="3182938"/>
            <a:ext cx="2255838" cy="2357437"/>
            <a:chOff x="2451" y="1240"/>
            <a:chExt cx="1257" cy="1274"/>
          </a:xfrm>
        </p:grpSpPr>
        <p:grpSp>
          <p:nvGrpSpPr>
            <p:cNvPr id="7" name="Group 30"/>
            <p:cNvGrpSpPr>
              <a:grpSpLocks/>
            </p:cNvGrpSpPr>
            <p:nvPr/>
          </p:nvGrpSpPr>
          <p:grpSpPr bwMode="auto">
            <a:xfrm>
              <a:off x="2451" y="1240"/>
              <a:ext cx="1257" cy="1274"/>
              <a:chOff x="1875" y="59"/>
              <a:chExt cx="1676" cy="956"/>
            </a:xfrm>
          </p:grpSpPr>
          <p:grpSp>
            <p:nvGrpSpPr>
              <p:cNvPr id="8" name="Group 31"/>
              <p:cNvGrpSpPr>
                <a:grpSpLocks/>
              </p:cNvGrpSpPr>
              <p:nvPr/>
            </p:nvGrpSpPr>
            <p:grpSpPr bwMode="auto">
              <a:xfrm>
                <a:off x="1875" y="567"/>
                <a:ext cx="1676" cy="292"/>
                <a:chOff x="2019" y="159"/>
                <a:chExt cx="1676" cy="292"/>
              </a:xfrm>
            </p:grpSpPr>
            <p:sp>
              <p:nvSpPr>
                <p:cNvPr id="128029" name="Oval 32"/>
                <p:cNvSpPr>
                  <a:spLocks noChangeArrowheads="1"/>
                </p:cNvSpPr>
                <p:nvPr/>
              </p:nvSpPr>
              <p:spPr bwMode="auto">
                <a:xfrm>
                  <a:off x="2019" y="263"/>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0" name="Oval 33"/>
                <p:cNvSpPr>
                  <a:spLocks noChangeArrowheads="1"/>
                </p:cNvSpPr>
                <p:nvPr/>
              </p:nvSpPr>
              <p:spPr bwMode="auto">
                <a:xfrm>
                  <a:off x="2115" y="3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1" name="Oval 34"/>
                <p:cNvSpPr>
                  <a:spLocks noChangeArrowheads="1"/>
                </p:cNvSpPr>
                <p:nvPr/>
              </p:nvSpPr>
              <p:spPr bwMode="auto">
                <a:xfrm>
                  <a:off x="2135" y="167"/>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2" name="Oval 35"/>
                <p:cNvSpPr>
                  <a:spLocks noChangeArrowheads="1"/>
                </p:cNvSpPr>
                <p:nvPr/>
              </p:nvSpPr>
              <p:spPr bwMode="auto">
                <a:xfrm>
                  <a:off x="2231" y="263"/>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3" name="Oval 36"/>
                <p:cNvSpPr>
                  <a:spLocks noChangeArrowheads="1"/>
                </p:cNvSpPr>
                <p:nvPr/>
              </p:nvSpPr>
              <p:spPr bwMode="auto">
                <a:xfrm>
                  <a:off x="2327" y="3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4" name="Oval 37"/>
                <p:cNvSpPr>
                  <a:spLocks noChangeArrowheads="1"/>
                </p:cNvSpPr>
                <p:nvPr/>
              </p:nvSpPr>
              <p:spPr bwMode="auto">
                <a:xfrm>
                  <a:off x="2347" y="167"/>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5" name="Oval 38"/>
                <p:cNvSpPr>
                  <a:spLocks noChangeArrowheads="1"/>
                </p:cNvSpPr>
                <p:nvPr/>
              </p:nvSpPr>
              <p:spPr bwMode="auto">
                <a:xfrm>
                  <a:off x="2443" y="263"/>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6" name="Oval 39"/>
                <p:cNvSpPr>
                  <a:spLocks noChangeArrowheads="1"/>
                </p:cNvSpPr>
                <p:nvPr/>
              </p:nvSpPr>
              <p:spPr bwMode="auto">
                <a:xfrm>
                  <a:off x="2539" y="3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7" name="Oval 40"/>
                <p:cNvSpPr>
                  <a:spLocks noChangeArrowheads="1"/>
                </p:cNvSpPr>
                <p:nvPr/>
              </p:nvSpPr>
              <p:spPr bwMode="auto">
                <a:xfrm>
                  <a:off x="2559" y="167"/>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8" name="Oval 41"/>
                <p:cNvSpPr>
                  <a:spLocks noChangeArrowheads="1"/>
                </p:cNvSpPr>
                <p:nvPr/>
              </p:nvSpPr>
              <p:spPr bwMode="auto">
                <a:xfrm>
                  <a:off x="2655" y="263"/>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39" name="Oval 42"/>
                <p:cNvSpPr>
                  <a:spLocks noChangeArrowheads="1"/>
                </p:cNvSpPr>
                <p:nvPr/>
              </p:nvSpPr>
              <p:spPr bwMode="auto">
                <a:xfrm>
                  <a:off x="2751" y="3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0" name="Oval 43"/>
                <p:cNvSpPr>
                  <a:spLocks noChangeArrowheads="1"/>
                </p:cNvSpPr>
                <p:nvPr/>
              </p:nvSpPr>
              <p:spPr bwMode="auto">
                <a:xfrm>
                  <a:off x="2771" y="1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1" name="Oval 44"/>
                <p:cNvSpPr>
                  <a:spLocks noChangeArrowheads="1"/>
                </p:cNvSpPr>
                <p:nvPr/>
              </p:nvSpPr>
              <p:spPr bwMode="auto">
                <a:xfrm>
                  <a:off x="2867" y="255"/>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2" name="Oval 45"/>
                <p:cNvSpPr>
                  <a:spLocks noChangeArrowheads="1"/>
                </p:cNvSpPr>
                <p:nvPr/>
              </p:nvSpPr>
              <p:spPr bwMode="auto">
                <a:xfrm>
                  <a:off x="2963" y="351"/>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3" name="Oval 46"/>
                <p:cNvSpPr>
                  <a:spLocks noChangeArrowheads="1"/>
                </p:cNvSpPr>
                <p:nvPr/>
              </p:nvSpPr>
              <p:spPr bwMode="auto">
                <a:xfrm>
                  <a:off x="2983" y="1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4" name="Oval 47"/>
                <p:cNvSpPr>
                  <a:spLocks noChangeArrowheads="1"/>
                </p:cNvSpPr>
                <p:nvPr/>
              </p:nvSpPr>
              <p:spPr bwMode="auto">
                <a:xfrm>
                  <a:off x="3079" y="255"/>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5" name="Oval 48"/>
                <p:cNvSpPr>
                  <a:spLocks noChangeArrowheads="1"/>
                </p:cNvSpPr>
                <p:nvPr/>
              </p:nvSpPr>
              <p:spPr bwMode="auto">
                <a:xfrm>
                  <a:off x="3175" y="351"/>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6" name="Oval 49"/>
                <p:cNvSpPr>
                  <a:spLocks noChangeArrowheads="1"/>
                </p:cNvSpPr>
                <p:nvPr/>
              </p:nvSpPr>
              <p:spPr bwMode="auto">
                <a:xfrm>
                  <a:off x="3195" y="1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7" name="Oval 50"/>
                <p:cNvSpPr>
                  <a:spLocks noChangeArrowheads="1"/>
                </p:cNvSpPr>
                <p:nvPr/>
              </p:nvSpPr>
              <p:spPr bwMode="auto">
                <a:xfrm>
                  <a:off x="3291" y="255"/>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8" name="Oval 51"/>
                <p:cNvSpPr>
                  <a:spLocks noChangeArrowheads="1"/>
                </p:cNvSpPr>
                <p:nvPr/>
              </p:nvSpPr>
              <p:spPr bwMode="auto">
                <a:xfrm>
                  <a:off x="3387" y="351"/>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49" name="Oval 52"/>
                <p:cNvSpPr>
                  <a:spLocks noChangeArrowheads="1"/>
                </p:cNvSpPr>
                <p:nvPr/>
              </p:nvSpPr>
              <p:spPr bwMode="auto">
                <a:xfrm>
                  <a:off x="3407" y="1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50" name="Oval 53"/>
                <p:cNvSpPr>
                  <a:spLocks noChangeArrowheads="1"/>
                </p:cNvSpPr>
                <p:nvPr/>
              </p:nvSpPr>
              <p:spPr bwMode="auto">
                <a:xfrm>
                  <a:off x="3503" y="255"/>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grpSp>
          <p:sp>
            <p:nvSpPr>
              <p:cNvPr id="128023" name="Oval 54"/>
              <p:cNvSpPr>
                <a:spLocks noChangeArrowheads="1"/>
              </p:cNvSpPr>
              <p:nvPr/>
            </p:nvSpPr>
            <p:spPr bwMode="auto">
              <a:xfrm>
                <a:off x="2611" y="59"/>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24" name="Oval 55"/>
              <p:cNvSpPr>
                <a:spLocks noChangeArrowheads="1"/>
              </p:cNvSpPr>
              <p:nvPr/>
            </p:nvSpPr>
            <p:spPr bwMode="auto">
              <a:xfrm>
                <a:off x="2371" y="411"/>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25" name="Oval 56"/>
              <p:cNvSpPr>
                <a:spLocks noChangeArrowheads="1"/>
              </p:cNvSpPr>
              <p:nvPr/>
            </p:nvSpPr>
            <p:spPr bwMode="auto">
              <a:xfrm>
                <a:off x="2615" y="175"/>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26" name="Oval 57"/>
              <p:cNvSpPr>
                <a:spLocks noChangeArrowheads="1"/>
              </p:cNvSpPr>
              <p:nvPr/>
            </p:nvSpPr>
            <p:spPr bwMode="auto">
              <a:xfrm>
                <a:off x="2619" y="291"/>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27" name="Oval 58"/>
              <p:cNvSpPr>
                <a:spLocks noChangeArrowheads="1"/>
              </p:cNvSpPr>
              <p:nvPr/>
            </p:nvSpPr>
            <p:spPr bwMode="auto">
              <a:xfrm>
                <a:off x="2875" y="403"/>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sp>
            <p:nvSpPr>
              <p:cNvPr id="128028" name="Oval 59"/>
              <p:cNvSpPr>
                <a:spLocks noChangeArrowheads="1"/>
              </p:cNvSpPr>
              <p:nvPr/>
            </p:nvSpPr>
            <p:spPr bwMode="auto">
              <a:xfrm>
                <a:off x="2627" y="923"/>
                <a:ext cx="192" cy="92"/>
              </a:xfrm>
              <a:prstGeom prst="ellipse">
                <a:avLst/>
              </a:prstGeom>
              <a:noFill/>
              <a:ln w="28575">
                <a:solidFill>
                  <a:schemeClr val="tx1"/>
                </a:solidFill>
                <a:round/>
                <a:headEnd/>
                <a:tailEnd/>
              </a:ln>
            </p:spPr>
            <p:txBody>
              <a:bodyPr wrap="none" anchor="ctr"/>
              <a:lstStyle/>
              <a:p>
                <a:endParaRPr lang="en-US">
                  <a:solidFill>
                    <a:srgbClr val="984807"/>
                  </a:solidFill>
                  <a:latin typeface="Rockwell" pitchFamily="18" charset="0"/>
                </a:endParaRPr>
              </a:p>
            </p:txBody>
          </p:sp>
        </p:grpSp>
        <p:sp>
          <p:nvSpPr>
            <p:cNvPr id="128021" name="Text Box 60"/>
            <p:cNvSpPr txBox="1">
              <a:spLocks noChangeArrowheads="1"/>
            </p:cNvSpPr>
            <p:nvPr/>
          </p:nvSpPr>
          <p:spPr bwMode="auto">
            <a:xfrm>
              <a:off x="2971" y="1679"/>
              <a:ext cx="253" cy="183"/>
            </a:xfrm>
            <a:prstGeom prst="rect">
              <a:avLst/>
            </a:prstGeom>
            <a:noFill/>
            <a:ln w="28575">
              <a:solidFill>
                <a:schemeClr val="tx1"/>
              </a:solidFill>
              <a:miter lim="800000"/>
              <a:headEnd/>
              <a:tailEnd/>
            </a:ln>
          </p:spPr>
          <p:txBody>
            <a:bodyPr wrap="none">
              <a:spAutoFit/>
            </a:bodyPr>
            <a:lstStyle/>
            <a:p>
              <a:r>
                <a:rPr lang="en-US" sz="1600" b="1">
                  <a:solidFill>
                    <a:srgbClr val="984807"/>
                  </a:solidFill>
                  <a:latin typeface="Rockwell" pitchFamily="18" charset="0"/>
                </a:rPr>
                <a:t>EF</a:t>
              </a:r>
            </a:p>
          </p:txBody>
        </p:sp>
      </p:grpSp>
      <p:sp>
        <p:nvSpPr>
          <p:cNvPr id="128009" name="Line 61"/>
          <p:cNvSpPr>
            <a:spLocks noChangeShapeType="1"/>
          </p:cNvSpPr>
          <p:nvPr/>
        </p:nvSpPr>
        <p:spPr bwMode="auto">
          <a:xfrm rot="-5400000">
            <a:off x="1927226" y="4192587"/>
            <a:ext cx="0" cy="574675"/>
          </a:xfrm>
          <a:prstGeom prst="line">
            <a:avLst/>
          </a:prstGeom>
          <a:noFill/>
          <a:ln w="76200">
            <a:solidFill>
              <a:schemeClr val="tx1"/>
            </a:solidFill>
            <a:round/>
            <a:headEnd/>
            <a:tailEnd type="triangle" w="med" len="med"/>
          </a:ln>
        </p:spPr>
        <p:txBody>
          <a:bodyPr/>
          <a:lstStyle/>
          <a:p>
            <a:endParaRPr lang="en-US">
              <a:solidFill>
                <a:srgbClr val="984807"/>
              </a:solidFill>
              <a:latin typeface="Rockwell" pitchFamily="18" charset="0"/>
            </a:endParaRPr>
          </a:p>
        </p:txBody>
      </p:sp>
      <p:sp>
        <p:nvSpPr>
          <p:cNvPr id="128010" name="Line 62"/>
          <p:cNvSpPr>
            <a:spLocks noChangeShapeType="1"/>
          </p:cNvSpPr>
          <p:nvPr/>
        </p:nvSpPr>
        <p:spPr bwMode="auto">
          <a:xfrm rot="-5400000">
            <a:off x="5394326" y="4192587"/>
            <a:ext cx="0" cy="574675"/>
          </a:xfrm>
          <a:prstGeom prst="line">
            <a:avLst/>
          </a:prstGeom>
          <a:noFill/>
          <a:ln w="76200">
            <a:solidFill>
              <a:schemeClr val="tx1"/>
            </a:solidFill>
            <a:round/>
            <a:headEnd/>
            <a:tailEnd type="triangle" w="med" len="med"/>
          </a:ln>
        </p:spPr>
        <p:txBody>
          <a:bodyPr/>
          <a:lstStyle/>
          <a:p>
            <a:endParaRPr lang="en-US">
              <a:solidFill>
                <a:srgbClr val="984807"/>
              </a:solidFill>
              <a:latin typeface="Rockwell" pitchFamily="18" charset="0"/>
            </a:endParaRPr>
          </a:p>
        </p:txBody>
      </p:sp>
      <p:sp>
        <p:nvSpPr>
          <p:cNvPr id="128011" name="Line 63"/>
          <p:cNvSpPr>
            <a:spLocks noChangeShapeType="1"/>
          </p:cNvSpPr>
          <p:nvPr/>
        </p:nvSpPr>
        <p:spPr bwMode="auto">
          <a:xfrm rot="-5400000">
            <a:off x="7146926" y="4191000"/>
            <a:ext cx="0" cy="574675"/>
          </a:xfrm>
          <a:prstGeom prst="line">
            <a:avLst/>
          </a:prstGeom>
          <a:noFill/>
          <a:ln w="76200">
            <a:solidFill>
              <a:schemeClr val="tx1"/>
            </a:solidFill>
            <a:round/>
            <a:headEnd/>
            <a:tailEnd type="triangle" w="med" len="med"/>
          </a:ln>
        </p:spPr>
        <p:txBody>
          <a:bodyPr/>
          <a:lstStyle/>
          <a:p>
            <a:endParaRPr lang="en-US">
              <a:solidFill>
                <a:srgbClr val="984807"/>
              </a:solidFill>
              <a:latin typeface="Rockwell" pitchFamily="18" charset="0"/>
            </a:endParaRPr>
          </a:p>
        </p:txBody>
      </p:sp>
      <p:sp>
        <p:nvSpPr>
          <p:cNvPr id="115725" name="Text Box 64"/>
          <p:cNvSpPr txBox="1">
            <a:spLocks noChangeArrowheads="1"/>
          </p:cNvSpPr>
          <p:nvPr/>
        </p:nvSpPr>
        <p:spPr bwMode="auto">
          <a:xfrm>
            <a:off x="436619" y="2914650"/>
            <a:ext cx="776175" cy="1107996"/>
          </a:xfrm>
          <a:prstGeom prst="rect">
            <a:avLst/>
          </a:prstGeom>
          <a:solidFill>
            <a:schemeClr val="bg1"/>
          </a:solidFill>
          <a:ln w="9525">
            <a:noFill/>
            <a:miter lim="800000"/>
            <a:headEnd/>
            <a:tailEnd/>
          </a:ln>
        </p:spPr>
        <p:txBody>
          <a:bodyPr wrap="none">
            <a:spAutoFit/>
          </a:bodyPr>
          <a:lstStyle/>
          <a:p>
            <a:pPr algn="ctr">
              <a:defRPr/>
            </a:pPr>
            <a:r>
              <a:rPr lang="en-US" sz="6600" b="1" dirty="0">
                <a:solidFill>
                  <a:srgbClr val="984807"/>
                </a:solidFill>
                <a:latin typeface="Rockwell" pitchFamily="18" charset="0"/>
              </a:rPr>
              <a:t>A</a:t>
            </a:r>
          </a:p>
        </p:txBody>
      </p:sp>
      <p:sp>
        <p:nvSpPr>
          <p:cNvPr id="115726" name="Text Box 65"/>
          <p:cNvSpPr txBox="1">
            <a:spLocks noChangeArrowheads="1"/>
          </p:cNvSpPr>
          <p:nvPr/>
        </p:nvSpPr>
        <p:spPr bwMode="auto">
          <a:xfrm>
            <a:off x="5936513" y="2914650"/>
            <a:ext cx="776175" cy="1107996"/>
          </a:xfrm>
          <a:prstGeom prst="rect">
            <a:avLst/>
          </a:prstGeom>
          <a:solidFill>
            <a:schemeClr val="bg1"/>
          </a:solidFill>
          <a:ln w="9525">
            <a:noFill/>
            <a:miter lim="800000"/>
            <a:headEnd/>
            <a:tailEnd/>
          </a:ln>
        </p:spPr>
        <p:txBody>
          <a:bodyPr wrap="none">
            <a:spAutoFit/>
          </a:bodyPr>
          <a:lstStyle/>
          <a:p>
            <a:pPr algn="ctr">
              <a:defRPr/>
            </a:pPr>
            <a:r>
              <a:rPr lang="en-US" sz="6600" b="1" dirty="0">
                <a:solidFill>
                  <a:srgbClr val="984807"/>
                </a:solidFill>
                <a:latin typeface="Rockwell" pitchFamily="18" charset="0"/>
              </a:rPr>
              <a:t>B</a:t>
            </a:r>
          </a:p>
        </p:txBody>
      </p:sp>
      <p:sp>
        <p:nvSpPr>
          <p:cNvPr id="115727" name="Text Box 66"/>
          <p:cNvSpPr txBox="1">
            <a:spLocks noChangeArrowheads="1"/>
          </p:cNvSpPr>
          <p:nvPr/>
        </p:nvSpPr>
        <p:spPr bwMode="auto">
          <a:xfrm>
            <a:off x="7628454" y="2914650"/>
            <a:ext cx="845104" cy="1107996"/>
          </a:xfrm>
          <a:prstGeom prst="rect">
            <a:avLst/>
          </a:prstGeom>
          <a:solidFill>
            <a:schemeClr val="bg1"/>
          </a:solidFill>
          <a:ln w="9525">
            <a:noFill/>
            <a:miter lim="800000"/>
            <a:headEnd/>
            <a:tailEnd/>
          </a:ln>
        </p:spPr>
        <p:txBody>
          <a:bodyPr wrap="none">
            <a:spAutoFit/>
          </a:bodyPr>
          <a:lstStyle/>
          <a:p>
            <a:pPr algn="ctr">
              <a:defRPr/>
            </a:pPr>
            <a:r>
              <a:rPr lang="en-US" sz="6600" b="1" dirty="0">
                <a:solidFill>
                  <a:srgbClr val="984807"/>
                </a:solidFill>
                <a:latin typeface="Rockwell" pitchFamily="18" charset="0"/>
              </a:rPr>
              <a:t>C</a:t>
            </a:r>
          </a:p>
        </p:txBody>
      </p:sp>
      <p:sp>
        <p:nvSpPr>
          <p:cNvPr id="65" name="Rectangle 64"/>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66" name="Straight Connector 65"/>
          <p:cNvCxnSpPr/>
          <p:nvPr/>
        </p:nvCxnSpPr>
        <p:spPr>
          <a:xfrm>
            <a:off x="1727654" y="13069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158</a:t>
            </a:fld>
            <a:endParaRPr lang="en-US" smtClean="0"/>
          </a:p>
        </p:txBody>
      </p:sp>
      <p:sp>
        <p:nvSpPr>
          <p:cNvPr id="9" name="TextBox 8"/>
          <p:cNvSpPr txBox="1">
            <a:spLocks noChangeArrowheads="1"/>
          </p:cNvSpPr>
          <p:nvPr/>
        </p:nvSpPr>
        <p:spPr bwMode="auto">
          <a:xfrm>
            <a:off x="3193138" y="1306281"/>
            <a:ext cx="5733145" cy="5509200"/>
          </a:xfrm>
          <a:prstGeom prst="rect">
            <a:avLst/>
          </a:prstGeom>
          <a:noFill/>
          <a:ln w="9525">
            <a:noFill/>
            <a:miter lim="800000"/>
            <a:headEnd/>
            <a:tailEnd/>
          </a:ln>
        </p:spPr>
        <p:txBody>
          <a:bodyPr wrap="square">
            <a:spAutoFit/>
          </a:bodyPr>
          <a:lstStyle/>
          <a:p>
            <a:pPr eaLnBrk="1" hangingPunct="1"/>
            <a:r>
              <a:rPr lang="en-US" sz="4400" dirty="0" smtClean="0">
                <a:solidFill>
                  <a:srgbClr val="984807"/>
                </a:solidFill>
                <a:latin typeface="Rockwell" pitchFamily="18" charset="0"/>
              </a:rPr>
              <a:t>An EF-Driven FBA enables problems to be clearly stated in terms of perceptions, emotions, thoughts or actions that can be changed through intervention.</a:t>
            </a:r>
          </a:p>
        </p:txBody>
      </p:sp>
      <p:sp>
        <p:nvSpPr>
          <p:cNvPr id="10" name="TextBox 9"/>
          <p:cNvSpPr txBox="1"/>
          <p:nvPr/>
        </p:nvSpPr>
        <p:spPr>
          <a:xfrm>
            <a:off x="3250741" y="217718"/>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Concept</a:t>
            </a:r>
          </a:p>
        </p:txBody>
      </p:sp>
      <p:sp>
        <p:nvSpPr>
          <p:cNvPr id="14" name="Rectangle 13"/>
          <p:cNvSpPr/>
          <p:nvPr/>
        </p:nvSpPr>
        <p:spPr>
          <a:xfrm>
            <a:off x="7895094"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3455046" y="1175655"/>
            <a:ext cx="3656923" cy="679"/>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1116925" y="42863"/>
            <a:ext cx="7148512" cy="982662"/>
          </a:xfrm>
        </p:spPr>
        <p:txBody>
          <a:bodyPr/>
          <a:lstStyle/>
          <a:p>
            <a:pPr eaLnBrk="1" hangingPunct="1"/>
            <a:r>
              <a:rPr lang="en-US" dirty="0" smtClean="0"/>
              <a:t>EF- Driven FBA</a:t>
            </a:r>
          </a:p>
        </p:txBody>
      </p:sp>
      <p:sp>
        <p:nvSpPr>
          <p:cNvPr id="9" name="Rectangle 8"/>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4" name="Straight Connector 13"/>
          <p:cNvCxnSpPr/>
          <p:nvPr/>
        </p:nvCxnSpPr>
        <p:spPr>
          <a:xfrm>
            <a:off x="1408346" y="100217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Content Placeholder 5"/>
          <p:cNvSpPr>
            <a:spLocks noGrp="1"/>
          </p:cNvSpPr>
          <p:nvPr>
            <p:ph idx="1"/>
          </p:nvPr>
        </p:nvSpPr>
        <p:spPr>
          <a:xfrm>
            <a:off x="275771" y="1277258"/>
            <a:ext cx="8411029" cy="4848906"/>
          </a:xfrm>
        </p:spPr>
        <p:txBody>
          <a:bodyPr/>
          <a:lstStyle/>
          <a:p>
            <a:pPr>
              <a:buNone/>
            </a:pPr>
            <a:r>
              <a:rPr lang="en-US" sz="4000" dirty="0" smtClean="0">
                <a:solidFill>
                  <a:srgbClr val="984807"/>
                </a:solidFill>
              </a:rPr>
              <a:t>The goals of an EF-driven FBA are: </a:t>
            </a:r>
          </a:p>
          <a:p>
            <a:pPr marL="514350" indent="-514350">
              <a:buAutoNum type="arabicParenR"/>
            </a:pPr>
            <a:r>
              <a:rPr lang="en-US" sz="4000" dirty="0" smtClean="0">
                <a:solidFill>
                  <a:srgbClr val="984807"/>
                </a:solidFill>
              </a:rPr>
              <a:t>to help the child, the parents, and professionals to understand the nature of the deficit and </a:t>
            </a:r>
          </a:p>
          <a:p>
            <a:pPr marL="514350" indent="-514350">
              <a:buAutoNum type="arabicParenR"/>
            </a:pPr>
            <a:r>
              <a:rPr lang="en-US" sz="4000" dirty="0" smtClean="0">
                <a:solidFill>
                  <a:srgbClr val="984807"/>
                </a:solidFill>
              </a:rPr>
              <a:t>through proper intervention, to assist the child or adolescent in changing the behavior from a negative to positive.</a:t>
            </a:r>
            <a:endParaRPr lang="en-US" sz="4000" dirty="0">
              <a:solidFill>
                <a:srgbClr val="984807"/>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8"/>
          <p:cNvGrpSpPr>
            <a:grpSpLocks/>
          </p:cNvGrpSpPr>
          <p:nvPr/>
        </p:nvGrpSpPr>
        <p:grpSpPr bwMode="auto">
          <a:xfrm>
            <a:off x="1077913" y="558800"/>
            <a:ext cx="7118350" cy="6159500"/>
            <a:chOff x="1077913" y="559247"/>
            <a:chExt cx="7118350" cy="6159500"/>
          </a:xfrm>
        </p:grpSpPr>
        <p:grpSp>
          <p:nvGrpSpPr>
            <p:cNvPr id="3" name="Group 469"/>
            <p:cNvGrpSpPr>
              <a:grpSpLocks/>
            </p:cNvGrpSpPr>
            <p:nvPr/>
          </p:nvGrpSpPr>
          <p:grpSpPr bwMode="auto">
            <a:xfrm>
              <a:off x="3903663" y="4645472"/>
              <a:ext cx="1524000" cy="1131888"/>
              <a:chOff x="2177136" y="3744685"/>
              <a:chExt cx="1712694" cy="2206170"/>
            </a:xfrm>
          </p:grpSpPr>
          <p:grpSp>
            <p:nvGrpSpPr>
              <p:cNvPr id="4" name="Group 760"/>
              <p:cNvGrpSpPr>
                <a:grpSpLocks/>
              </p:cNvGrpSpPr>
              <p:nvPr/>
            </p:nvGrpSpPr>
            <p:grpSpPr bwMode="auto">
              <a:xfrm>
                <a:off x="2177136" y="3744685"/>
                <a:ext cx="1712694" cy="2206170"/>
                <a:chOff x="1524000" y="0"/>
                <a:chExt cx="7576457" cy="6858000"/>
              </a:xfrm>
            </p:grpSpPr>
            <p:sp>
              <p:nvSpPr>
                <p:cNvPr id="260" name="Rectangle 259"/>
                <p:cNvSpPr/>
                <p:nvPr/>
              </p:nvSpPr>
              <p:spPr>
                <a:xfrm>
                  <a:off x="1524000" y="0"/>
                  <a:ext cx="7576457" cy="6858000"/>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 name="Group 59"/>
                <p:cNvGrpSpPr>
                  <a:grpSpLocks/>
                </p:cNvGrpSpPr>
                <p:nvPr/>
              </p:nvGrpSpPr>
              <p:grpSpPr bwMode="auto">
                <a:xfrm>
                  <a:off x="1699542" y="643667"/>
                  <a:ext cx="7131493" cy="6054680"/>
                  <a:chOff x="2163883" y="769003"/>
                  <a:chExt cx="6522011" cy="5660826"/>
                </a:xfrm>
              </p:grpSpPr>
              <p:grpSp>
                <p:nvGrpSpPr>
                  <p:cNvPr id="6" name="Group 71"/>
                  <p:cNvGrpSpPr>
                    <a:grpSpLocks/>
                  </p:cNvGrpSpPr>
                  <p:nvPr/>
                </p:nvGrpSpPr>
                <p:grpSpPr bwMode="auto">
                  <a:xfrm>
                    <a:off x="2163883" y="4378757"/>
                    <a:ext cx="5972123" cy="1194735"/>
                    <a:chOff x="1149180" y="4214579"/>
                    <a:chExt cx="6909141" cy="1102245"/>
                  </a:xfrm>
                </p:grpSpPr>
                <p:sp>
                  <p:nvSpPr>
                    <p:cNvPr id="309" name="Parallelogram 308"/>
                    <p:cNvSpPr/>
                    <p:nvPr/>
                  </p:nvSpPr>
                  <p:spPr>
                    <a:xfrm>
                      <a:off x="1948764" y="4245085"/>
                      <a:ext cx="6112266" cy="1012192"/>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0" name="Isosceles Triangle 309"/>
                    <p:cNvSpPr/>
                    <p:nvPr/>
                  </p:nvSpPr>
                  <p:spPr>
                    <a:xfrm flipV="1">
                      <a:off x="1147155" y="4211898"/>
                      <a:ext cx="1661665" cy="110345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7" name="Group 56"/>
                  <p:cNvGrpSpPr>
                    <a:grpSpLocks/>
                  </p:cNvGrpSpPr>
                  <p:nvPr/>
                </p:nvGrpSpPr>
                <p:grpSpPr bwMode="auto">
                  <a:xfrm>
                    <a:off x="3507309" y="1163162"/>
                    <a:ext cx="4402428" cy="1619751"/>
                    <a:chOff x="2855919" y="1132340"/>
                    <a:chExt cx="4956181" cy="1552577"/>
                  </a:xfrm>
                </p:grpSpPr>
                <p:sp>
                  <p:nvSpPr>
                    <p:cNvPr id="19714"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15"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p>
                  </p:txBody>
                </p:sp>
                <p:sp>
                  <p:nvSpPr>
                    <p:cNvPr id="19716"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p>
                  </p:txBody>
                </p:sp>
                <p:sp>
                  <p:nvSpPr>
                    <p:cNvPr id="19717"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18"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9719"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20"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9721"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p>
                  </p:txBody>
                </p:sp>
                <p:sp>
                  <p:nvSpPr>
                    <p:cNvPr id="19722"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9723"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p>
                  </p:txBody>
                </p:sp>
                <p:sp>
                  <p:nvSpPr>
                    <p:cNvPr id="19724"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25"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26"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p>
                  </p:txBody>
                </p:sp>
                <p:sp>
                  <p:nvSpPr>
                    <p:cNvPr id="19727"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p>
                  </p:txBody>
                </p:sp>
                <p:sp>
                  <p:nvSpPr>
                    <p:cNvPr id="19728"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p>
                  </p:txBody>
                </p:sp>
                <p:sp>
                  <p:nvSpPr>
                    <p:cNvPr id="19729"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p>
                  </p:txBody>
                </p:sp>
                <p:sp>
                  <p:nvSpPr>
                    <p:cNvPr id="19730"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p>
                  </p:txBody>
                </p:sp>
                <p:sp>
                  <p:nvSpPr>
                    <p:cNvPr id="19731"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32"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9733"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9734"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p>
                  </p:txBody>
                </p:sp>
                <p:sp>
                  <p:nvSpPr>
                    <p:cNvPr id="19735"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9736"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p>
                  </p:txBody>
                </p:sp>
                <p:sp>
                  <p:nvSpPr>
                    <p:cNvPr id="19737"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9738"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p>
                  </p:txBody>
                </p:sp>
                <p:sp>
                  <p:nvSpPr>
                    <p:cNvPr id="19739"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p>
                  </p:txBody>
                </p:sp>
                <p:sp>
                  <p:nvSpPr>
                    <p:cNvPr id="19740"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41"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p>
                  </p:txBody>
                </p:sp>
                <p:sp>
                  <p:nvSpPr>
                    <p:cNvPr id="19742"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43"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9744"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45"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p>
                  </p:txBody>
                </p:sp>
                <p:sp>
                  <p:nvSpPr>
                    <p:cNvPr id="19746"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p>
                  </p:txBody>
                </p:sp>
                <p:sp>
                  <p:nvSpPr>
                    <p:cNvPr id="19747"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p>
                  </p:txBody>
                </p:sp>
                <p:sp>
                  <p:nvSpPr>
                    <p:cNvPr id="19748"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p>
                  </p:txBody>
                </p:sp>
                <p:sp>
                  <p:nvSpPr>
                    <p:cNvPr id="19749"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p>
                  </p:txBody>
                </p:sp>
                <p:sp>
                  <p:nvSpPr>
                    <p:cNvPr id="19750"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9751"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p>
                  </p:txBody>
                </p:sp>
                <p:sp>
                  <p:nvSpPr>
                    <p:cNvPr id="19752"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p>
                  </p:txBody>
                </p:sp>
                <p:sp>
                  <p:nvSpPr>
                    <p:cNvPr id="19753"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p>
                  </p:txBody>
                </p:sp>
                <p:sp>
                  <p:nvSpPr>
                    <p:cNvPr id="19754"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p>
                  </p:txBody>
                </p:sp>
              </p:grpSp>
              <p:sp>
                <p:nvSpPr>
                  <p:cNvPr id="19710" name="AutoShape 62"/>
                  <p:cNvSpPr>
                    <a:spLocks noChangeArrowheads="1"/>
                  </p:cNvSpPr>
                  <p:nvPr/>
                </p:nvSpPr>
                <p:spPr bwMode="auto">
                  <a:xfrm>
                    <a:off x="3677919" y="1176423"/>
                    <a:ext cx="4214876" cy="3603850"/>
                  </a:xfrm>
                  <a:prstGeom prst="triangle">
                    <a:avLst>
                      <a:gd name="adj" fmla="val 50000"/>
                    </a:avLst>
                  </a:prstGeom>
                  <a:solidFill>
                    <a:srgbClr val="30D840"/>
                  </a:solidFill>
                  <a:ln w="57150">
                    <a:noFill/>
                    <a:miter lim="800000"/>
                    <a:headEnd/>
                    <a:tailEnd/>
                  </a:ln>
                </p:spPr>
                <p:txBody>
                  <a:bodyPr wrap="none" anchor="ctr"/>
                  <a:lstStyle/>
                  <a:p>
                    <a:endParaRPr lang="en-US"/>
                  </a:p>
                </p:txBody>
              </p:sp>
              <p:sp>
                <p:nvSpPr>
                  <p:cNvPr id="19711" name="AutoShape 71"/>
                  <p:cNvSpPr>
                    <a:spLocks noChangeArrowheads="1"/>
                  </p:cNvSpPr>
                  <p:nvPr/>
                </p:nvSpPr>
                <p:spPr bwMode="auto">
                  <a:xfrm>
                    <a:off x="4743976" y="5057213"/>
                    <a:ext cx="2000974" cy="801592"/>
                  </a:xfrm>
                  <a:prstGeom prst="triangle">
                    <a:avLst>
                      <a:gd name="adj" fmla="val 50000"/>
                    </a:avLst>
                  </a:prstGeom>
                  <a:solidFill>
                    <a:srgbClr val="FF00FF"/>
                  </a:solidFill>
                  <a:ln w="9525">
                    <a:noFill/>
                    <a:miter lim="800000"/>
                    <a:headEnd/>
                    <a:tailEnd/>
                  </a:ln>
                </p:spPr>
                <p:txBody>
                  <a:bodyPr wrap="none" anchor="ctr"/>
                  <a:lstStyle/>
                  <a:p>
                    <a:endParaRPr lang="en-US"/>
                  </a:p>
                </p:txBody>
              </p:sp>
              <p:sp>
                <p:nvSpPr>
                  <p:cNvPr id="19712" name="AutoShape 91"/>
                  <p:cNvSpPr>
                    <a:spLocks noChangeArrowheads="1"/>
                  </p:cNvSpPr>
                  <p:nvPr/>
                </p:nvSpPr>
                <p:spPr bwMode="auto">
                  <a:xfrm>
                    <a:off x="2676320" y="803782"/>
                    <a:ext cx="664170" cy="5626047"/>
                  </a:xfrm>
                  <a:prstGeom prst="curvedRightArrow">
                    <a:avLst>
                      <a:gd name="adj1" fmla="val 144239"/>
                      <a:gd name="adj2" fmla="val 288478"/>
                      <a:gd name="adj3" fmla="val 33333"/>
                    </a:avLst>
                  </a:prstGeom>
                  <a:solidFill>
                    <a:srgbClr val="FFC000"/>
                  </a:solidFill>
                  <a:ln w="57150">
                    <a:noFill/>
                    <a:prstDash val="dash"/>
                    <a:miter lim="800000"/>
                    <a:headEnd/>
                    <a:tailEnd/>
                  </a:ln>
                </p:spPr>
                <p:txBody>
                  <a:bodyPr wrap="none" anchor="ctr"/>
                  <a:lstStyle/>
                  <a:p>
                    <a:endParaRPr lang="en-US"/>
                  </a:p>
                </p:txBody>
              </p:sp>
              <p:sp>
                <p:nvSpPr>
                  <p:cNvPr id="19713" name="AutoShape 92"/>
                  <p:cNvSpPr>
                    <a:spLocks noChangeArrowheads="1"/>
                  </p:cNvSpPr>
                  <p:nvPr/>
                </p:nvSpPr>
                <p:spPr bwMode="auto">
                  <a:xfrm flipH="1">
                    <a:off x="8021724" y="769003"/>
                    <a:ext cx="664170" cy="5626046"/>
                  </a:xfrm>
                  <a:prstGeom prst="curvedRightArrow">
                    <a:avLst>
                      <a:gd name="adj1" fmla="val 144239"/>
                      <a:gd name="adj2" fmla="val 288478"/>
                      <a:gd name="adj3" fmla="val 33333"/>
                    </a:avLst>
                  </a:prstGeom>
                  <a:solidFill>
                    <a:srgbClr val="FFC000"/>
                  </a:solidFill>
                  <a:ln w="57150">
                    <a:noFill/>
                    <a:prstDash val="dash"/>
                    <a:miter lim="800000"/>
                    <a:headEnd/>
                    <a:tailEnd/>
                  </a:ln>
                </p:spPr>
                <p:txBody>
                  <a:bodyPr wrap="none" anchor="ctr"/>
                  <a:lstStyle/>
                  <a:p>
                    <a:endParaRPr lang="en-US"/>
                  </a:p>
                </p:txBody>
              </p:sp>
            </p:grpSp>
          </p:grpSp>
          <p:sp>
            <p:nvSpPr>
              <p:cNvPr id="19705" name="AutoShape 86"/>
              <p:cNvSpPr>
                <a:spLocks noChangeArrowheads="1"/>
              </p:cNvSpPr>
              <p:nvPr/>
            </p:nvSpPr>
            <p:spPr bwMode="auto">
              <a:xfrm>
                <a:off x="2962277" y="3876671"/>
                <a:ext cx="295274" cy="133352"/>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p>
            </p:txBody>
          </p:sp>
        </p:grpSp>
        <p:cxnSp>
          <p:nvCxnSpPr>
            <p:cNvPr id="315" name="Straight Connector 314"/>
            <p:cNvCxnSpPr/>
            <p:nvPr/>
          </p:nvCxnSpPr>
          <p:spPr>
            <a:xfrm rot="10800000" flipV="1">
              <a:off x="4197350" y="4747072"/>
              <a:ext cx="514350" cy="181768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9462" name="Line 79"/>
            <p:cNvSpPr>
              <a:spLocks noChangeShapeType="1"/>
            </p:cNvSpPr>
            <p:nvPr/>
          </p:nvSpPr>
          <p:spPr bwMode="auto">
            <a:xfrm flipH="1">
              <a:off x="4905375" y="3983485"/>
              <a:ext cx="2982913" cy="1387475"/>
            </a:xfrm>
            <a:prstGeom prst="line">
              <a:avLst/>
            </a:prstGeom>
            <a:noFill/>
            <a:ln w="57150">
              <a:solidFill>
                <a:srgbClr val="CC9900"/>
              </a:solidFill>
              <a:round/>
              <a:headEnd/>
              <a:tailEnd/>
            </a:ln>
          </p:spPr>
          <p:txBody>
            <a:bodyPr/>
            <a:lstStyle/>
            <a:p>
              <a:endParaRPr lang="en-US"/>
            </a:p>
          </p:txBody>
        </p:sp>
        <p:grpSp>
          <p:nvGrpSpPr>
            <p:cNvPr id="8" name="Group 1"/>
            <p:cNvGrpSpPr>
              <a:grpSpLocks/>
            </p:cNvGrpSpPr>
            <p:nvPr/>
          </p:nvGrpSpPr>
          <p:grpSpPr bwMode="auto">
            <a:xfrm>
              <a:off x="1309688" y="3192910"/>
              <a:ext cx="6567487" cy="2555875"/>
              <a:chOff x="1310131" y="3759199"/>
              <a:chExt cx="6567486" cy="2554515"/>
            </a:xfrm>
          </p:grpSpPr>
          <p:sp>
            <p:nvSpPr>
              <p:cNvPr id="19691" name="Line 79"/>
              <p:cNvSpPr>
                <a:spLocks noChangeShapeType="1"/>
              </p:cNvSpPr>
              <p:nvPr/>
            </p:nvSpPr>
            <p:spPr bwMode="auto">
              <a:xfrm flipH="1">
                <a:off x="4761128" y="3759199"/>
                <a:ext cx="2365386" cy="2002491"/>
              </a:xfrm>
              <a:prstGeom prst="line">
                <a:avLst/>
              </a:prstGeom>
              <a:noFill/>
              <a:ln w="57150">
                <a:solidFill>
                  <a:srgbClr val="CC9900"/>
                </a:solidFill>
                <a:round/>
                <a:headEnd/>
                <a:tailEnd/>
              </a:ln>
            </p:spPr>
            <p:txBody>
              <a:bodyPr/>
              <a:lstStyle/>
              <a:p>
                <a:endParaRPr lang="en-US"/>
              </a:p>
            </p:txBody>
          </p:sp>
          <p:sp>
            <p:nvSpPr>
              <p:cNvPr id="19692" name="Line 72"/>
              <p:cNvSpPr>
                <a:spLocks noChangeShapeType="1"/>
              </p:cNvSpPr>
              <p:nvPr/>
            </p:nvSpPr>
            <p:spPr bwMode="auto">
              <a:xfrm>
                <a:off x="1518675" y="4659690"/>
                <a:ext cx="2777998" cy="1421202"/>
              </a:xfrm>
              <a:prstGeom prst="line">
                <a:avLst/>
              </a:prstGeom>
              <a:noFill/>
              <a:ln w="57150">
                <a:solidFill>
                  <a:srgbClr val="CC9900"/>
                </a:solidFill>
                <a:round/>
                <a:headEnd/>
                <a:tailEnd/>
              </a:ln>
            </p:spPr>
            <p:txBody>
              <a:bodyPr/>
              <a:lstStyle/>
              <a:p>
                <a:endParaRPr lang="en-US"/>
              </a:p>
            </p:txBody>
          </p:sp>
          <p:sp>
            <p:nvSpPr>
              <p:cNvPr id="19693" name="Line 72"/>
              <p:cNvSpPr>
                <a:spLocks noChangeShapeType="1"/>
              </p:cNvSpPr>
              <p:nvPr/>
            </p:nvSpPr>
            <p:spPr bwMode="auto">
              <a:xfrm>
                <a:off x="1310131" y="3964432"/>
                <a:ext cx="3305854" cy="1695694"/>
              </a:xfrm>
              <a:prstGeom prst="line">
                <a:avLst/>
              </a:prstGeom>
              <a:noFill/>
              <a:ln w="57150">
                <a:solidFill>
                  <a:srgbClr val="CC9900"/>
                </a:solidFill>
                <a:round/>
                <a:headEnd/>
                <a:tailEnd/>
              </a:ln>
            </p:spPr>
            <p:txBody>
              <a:bodyPr/>
              <a:lstStyle/>
              <a:p>
                <a:endParaRPr lang="en-US"/>
              </a:p>
            </p:txBody>
          </p:sp>
          <p:sp>
            <p:nvSpPr>
              <p:cNvPr id="19694" name="Line 73"/>
              <p:cNvSpPr>
                <a:spLocks noChangeShapeType="1"/>
              </p:cNvSpPr>
              <p:nvPr/>
            </p:nvSpPr>
            <p:spPr bwMode="auto">
              <a:xfrm>
                <a:off x="3034157" y="3773933"/>
                <a:ext cx="1639886" cy="2394014"/>
              </a:xfrm>
              <a:prstGeom prst="line">
                <a:avLst/>
              </a:prstGeom>
              <a:noFill/>
              <a:ln w="57150">
                <a:solidFill>
                  <a:srgbClr val="CC9900"/>
                </a:solidFill>
                <a:round/>
                <a:headEnd/>
                <a:tailEnd/>
              </a:ln>
            </p:spPr>
            <p:txBody>
              <a:bodyPr/>
              <a:lstStyle/>
              <a:p>
                <a:endParaRPr lang="en-US"/>
              </a:p>
            </p:txBody>
          </p:sp>
          <p:sp>
            <p:nvSpPr>
              <p:cNvPr id="19695" name="Line 74"/>
              <p:cNvSpPr>
                <a:spLocks noChangeShapeType="1"/>
              </p:cNvSpPr>
              <p:nvPr/>
            </p:nvSpPr>
            <p:spPr bwMode="auto">
              <a:xfrm flipH="1">
                <a:off x="4615542" y="4738688"/>
                <a:ext cx="180295" cy="1371826"/>
              </a:xfrm>
              <a:prstGeom prst="line">
                <a:avLst/>
              </a:prstGeom>
              <a:noFill/>
              <a:ln w="57150">
                <a:solidFill>
                  <a:srgbClr val="CC9900"/>
                </a:solidFill>
                <a:round/>
                <a:headEnd/>
                <a:tailEnd/>
              </a:ln>
            </p:spPr>
            <p:txBody>
              <a:bodyPr/>
              <a:lstStyle/>
              <a:p>
                <a:endParaRPr lang="en-US"/>
              </a:p>
            </p:txBody>
          </p:sp>
          <p:sp>
            <p:nvSpPr>
              <p:cNvPr id="19696" name="Line 76"/>
              <p:cNvSpPr>
                <a:spLocks noChangeShapeType="1"/>
              </p:cNvSpPr>
              <p:nvPr/>
            </p:nvSpPr>
            <p:spPr bwMode="auto">
              <a:xfrm flipH="1">
                <a:off x="4862728" y="3830308"/>
                <a:ext cx="1437164" cy="1713743"/>
              </a:xfrm>
              <a:prstGeom prst="line">
                <a:avLst/>
              </a:prstGeom>
              <a:noFill/>
              <a:ln w="57150">
                <a:solidFill>
                  <a:srgbClr val="CC9900"/>
                </a:solidFill>
                <a:round/>
                <a:headEnd/>
                <a:tailEnd/>
              </a:ln>
            </p:spPr>
            <p:txBody>
              <a:bodyPr/>
              <a:lstStyle/>
              <a:p>
                <a:endParaRPr lang="en-US"/>
              </a:p>
            </p:txBody>
          </p:sp>
          <p:sp>
            <p:nvSpPr>
              <p:cNvPr id="19697" name="Line 77"/>
              <p:cNvSpPr>
                <a:spLocks noChangeShapeType="1"/>
              </p:cNvSpPr>
              <p:nvPr/>
            </p:nvSpPr>
            <p:spPr bwMode="auto">
              <a:xfrm>
                <a:off x="3567558" y="3812034"/>
                <a:ext cx="1106042" cy="1601794"/>
              </a:xfrm>
              <a:prstGeom prst="line">
                <a:avLst/>
              </a:prstGeom>
              <a:noFill/>
              <a:ln w="57150">
                <a:solidFill>
                  <a:srgbClr val="CC9900"/>
                </a:solidFill>
                <a:round/>
                <a:headEnd/>
                <a:tailEnd/>
              </a:ln>
            </p:spPr>
            <p:txBody>
              <a:bodyPr/>
              <a:lstStyle/>
              <a:p>
                <a:endParaRPr lang="en-US"/>
              </a:p>
            </p:txBody>
          </p:sp>
          <p:sp>
            <p:nvSpPr>
              <p:cNvPr id="19698" name="Line 78"/>
              <p:cNvSpPr>
                <a:spLocks noChangeShapeType="1"/>
              </p:cNvSpPr>
              <p:nvPr/>
            </p:nvSpPr>
            <p:spPr bwMode="auto">
              <a:xfrm>
                <a:off x="4272405" y="3831084"/>
                <a:ext cx="633867" cy="1712968"/>
              </a:xfrm>
              <a:prstGeom prst="line">
                <a:avLst/>
              </a:prstGeom>
              <a:noFill/>
              <a:ln w="57150">
                <a:solidFill>
                  <a:srgbClr val="CC9900"/>
                </a:solidFill>
                <a:round/>
                <a:headEnd/>
                <a:tailEnd/>
              </a:ln>
            </p:spPr>
            <p:txBody>
              <a:bodyPr/>
              <a:lstStyle/>
              <a:p>
                <a:endParaRPr lang="en-US"/>
              </a:p>
            </p:txBody>
          </p:sp>
          <p:sp>
            <p:nvSpPr>
              <p:cNvPr id="19699" name="Line 79"/>
              <p:cNvSpPr>
                <a:spLocks noChangeShapeType="1"/>
              </p:cNvSpPr>
              <p:nvPr/>
            </p:nvSpPr>
            <p:spPr bwMode="auto">
              <a:xfrm flipH="1">
                <a:off x="5036456" y="4016820"/>
                <a:ext cx="2841161" cy="1498608"/>
              </a:xfrm>
              <a:prstGeom prst="line">
                <a:avLst/>
              </a:prstGeom>
              <a:noFill/>
              <a:ln w="57150">
                <a:solidFill>
                  <a:srgbClr val="CC9900"/>
                </a:solidFill>
                <a:round/>
                <a:headEnd/>
                <a:tailEnd/>
              </a:ln>
            </p:spPr>
            <p:txBody>
              <a:bodyPr/>
              <a:lstStyle/>
              <a:p>
                <a:endParaRPr lang="en-US"/>
              </a:p>
            </p:txBody>
          </p:sp>
          <p:sp>
            <p:nvSpPr>
              <p:cNvPr id="19700" name="Line 80"/>
              <p:cNvSpPr>
                <a:spLocks noChangeShapeType="1"/>
              </p:cNvSpPr>
              <p:nvPr/>
            </p:nvSpPr>
            <p:spPr bwMode="auto">
              <a:xfrm flipH="1">
                <a:off x="4847771" y="4283520"/>
                <a:ext cx="2334522" cy="2030194"/>
              </a:xfrm>
              <a:prstGeom prst="line">
                <a:avLst/>
              </a:prstGeom>
              <a:noFill/>
              <a:ln w="57150">
                <a:solidFill>
                  <a:srgbClr val="CC9900"/>
                </a:solidFill>
                <a:round/>
                <a:headEnd/>
                <a:tailEnd/>
              </a:ln>
            </p:spPr>
            <p:txBody>
              <a:bodyPr/>
              <a:lstStyle/>
              <a:p>
                <a:endParaRPr lang="en-US"/>
              </a:p>
            </p:txBody>
          </p:sp>
          <p:sp>
            <p:nvSpPr>
              <p:cNvPr id="19701" name="Line 81"/>
              <p:cNvSpPr>
                <a:spLocks noChangeShapeType="1"/>
              </p:cNvSpPr>
              <p:nvPr/>
            </p:nvSpPr>
            <p:spPr bwMode="auto">
              <a:xfrm>
                <a:off x="2057617" y="4696748"/>
                <a:ext cx="2586954" cy="1094477"/>
              </a:xfrm>
              <a:prstGeom prst="line">
                <a:avLst/>
              </a:prstGeom>
              <a:noFill/>
              <a:ln w="57150">
                <a:solidFill>
                  <a:srgbClr val="CC9900"/>
                </a:solidFill>
                <a:round/>
                <a:headEnd/>
                <a:tailEnd/>
              </a:ln>
            </p:spPr>
            <p:txBody>
              <a:bodyPr/>
              <a:lstStyle/>
              <a:p>
                <a:endParaRPr lang="en-US"/>
              </a:p>
            </p:txBody>
          </p:sp>
          <p:sp>
            <p:nvSpPr>
              <p:cNvPr id="19702" name="Line 82"/>
              <p:cNvSpPr>
                <a:spLocks noChangeShapeType="1"/>
              </p:cNvSpPr>
              <p:nvPr/>
            </p:nvSpPr>
            <p:spPr bwMode="auto">
              <a:xfrm flipH="1">
                <a:off x="4717585" y="4793107"/>
                <a:ext cx="835933" cy="1331313"/>
              </a:xfrm>
              <a:prstGeom prst="line">
                <a:avLst/>
              </a:prstGeom>
              <a:noFill/>
              <a:ln w="57150">
                <a:solidFill>
                  <a:srgbClr val="CC9900"/>
                </a:solidFill>
                <a:round/>
                <a:headEnd/>
                <a:tailEnd/>
              </a:ln>
            </p:spPr>
            <p:txBody>
              <a:bodyPr/>
              <a:lstStyle/>
              <a:p>
                <a:endParaRPr lang="en-US"/>
              </a:p>
            </p:txBody>
          </p:sp>
          <p:sp>
            <p:nvSpPr>
              <p:cNvPr id="19703" name="Line 75"/>
              <p:cNvSpPr>
                <a:spLocks noChangeShapeType="1"/>
              </p:cNvSpPr>
              <p:nvPr/>
            </p:nvSpPr>
            <p:spPr bwMode="auto">
              <a:xfrm flipH="1">
                <a:off x="4848213" y="3833813"/>
                <a:ext cx="2062174" cy="1956895"/>
              </a:xfrm>
              <a:prstGeom prst="line">
                <a:avLst/>
              </a:prstGeom>
              <a:noFill/>
              <a:ln w="57150">
                <a:solidFill>
                  <a:srgbClr val="CC9900"/>
                </a:solidFill>
                <a:round/>
                <a:headEnd/>
                <a:tailEnd/>
              </a:ln>
            </p:spPr>
            <p:txBody>
              <a:bodyPr/>
              <a:lstStyle/>
              <a:p>
                <a:endParaRPr lang="en-US"/>
              </a:p>
            </p:txBody>
          </p:sp>
        </p:grpSp>
        <p:grpSp>
          <p:nvGrpSpPr>
            <p:cNvPr id="9" name="Group 15"/>
            <p:cNvGrpSpPr>
              <a:grpSpLocks/>
            </p:cNvGrpSpPr>
            <p:nvPr/>
          </p:nvGrpSpPr>
          <p:grpSpPr bwMode="auto">
            <a:xfrm>
              <a:off x="1363663" y="3119885"/>
              <a:ext cx="6575425" cy="987425"/>
              <a:chOff x="1364057" y="3672112"/>
              <a:chExt cx="6575691" cy="986847"/>
            </a:xfrm>
          </p:grpSpPr>
          <p:grpSp>
            <p:nvGrpSpPr>
              <p:cNvPr id="10" name="Group 697"/>
              <p:cNvGrpSpPr>
                <a:grpSpLocks/>
              </p:cNvGrpSpPr>
              <p:nvPr/>
            </p:nvGrpSpPr>
            <p:grpSpPr bwMode="auto">
              <a:xfrm>
                <a:off x="1364057" y="3671819"/>
                <a:ext cx="6575691" cy="987140"/>
                <a:chOff x="1364057" y="3671819"/>
                <a:chExt cx="6575691" cy="987140"/>
              </a:xfrm>
            </p:grpSpPr>
            <p:grpSp>
              <p:nvGrpSpPr>
                <p:cNvPr id="11" name="Group 687"/>
                <p:cNvGrpSpPr>
                  <a:grpSpLocks/>
                </p:cNvGrpSpPr>
                <p:nvPr/>
              </p:nvGrpSpPr>
              <p:grpSpPr bwMode="auto">
                <a:xfrm>
                  <a:off x="1364057" y="3671819"/>
                  <a:ext cx="6575691" cy="987140"/>
                  <a:chOff x="1349544" y="3686353"/>
                  <a:chExt cx="6575691" cy="987140"/>
                </a:xfrm>
              </p:grpSpPr>
              <p:sp>
                <p:nvSpPr>
                  <p:cNvPr id="19627" name="Line 199"/>
                  <p:cNvSpPr>
                    <a:spLocks noChangeShapeType="1"/>
                  </p:cNvSpPr>
                  <p:nvPr/>
                </p:nvSpPr>
                <p:spPr bwMode="auto">
                  <a:xfrm flipV="1">
                    <a:off x="7188555" y="4332770"/>
                    <a:ext cx="92570" cy="145370"/>
                  </a:xfrm>
                  <a:prstGeom prst="line">
                    <a:avLst/>
                  </a:prstGeom>
                  <a:noFill/>
                  <a:ln w="57150">
                    <a:solidFill>
                      <a:srgbClr val="C00000"/>
                    </a:solidFill>
                    <a:round/>
                    <a:headEnd/>
                    <a:tailEnd/>
                  </a:ln>
                </p:spPr>
                <p:txBody>
                  <a:bodyPr/>
                  <a:lstStyle/>
                  <a:p>
                    <a:endParaRPr lang="en-US"/>
                  </a:p>
                </p:txBody>
              </p:sp>
              <p:sp>
                <p:nvSpPr>
                  <p:cNvPr id="19628" name="Line 200"/>
                  <p:cNvSpPr>
                    <a:spLocks noChangeShapeType="1"/>
                  </p:cNvSpPr>
                  <p:nvPr/>
                </p:nvSpPr>
                <p:spPr bwMode="auto">
                  <a:xfrm>
                    <a:off x="7167984" y="3885479"/>
                    <a:ext cx="180556" cy="124548"/>
                  </a:xfrm>
                  <a:prstGeom prst="line">
                    <a:avLst/>
                  </a:prstGeom>
                  <a:noFill/>
                  <a:ln w="57150">
                    <a:solidFill>
                      <a:srgbClr val="C00000"/>
                    </a:solidFill>
                    <a:round/>
                    <a:headEnd/>
                    <a:tailEnd/>
                  </a:ln>
                </p:spPr>
                <p:txBody>
                  <a:bodyPr/>
                  <a:lstStyle/>
                  <a:p>
                    <a:endParaRPr lang="en-US"/>
                  </a:p>
                </p:txBody>
              </p:sp>
              <p:sp>
                <p:nvSpPr>
                  <p:cNvPr id="19629" name="Line 149"/>
                  <p:cNvSpPr>
                    <a:spLocks noChangeShapeType="1"/>
                  </p:cNvSpPr>
                  <p:nvPr/>
                </p:nvSpPr>
                <p:spPr bwMode="auto">
                  <a:xfrm>
                    <a:off x="6694905" y="3704822"/>
                    <a:ext cx="138855" cy="5591"/>
                  </a:xfrm>
                  <a:prstGeom prst="line">
                    <a:avLst/>
                  </a:prstGeom>
                  <a:noFill/>
                  <a:ln w="57150">
                    <a:solidFill>
                      <a:srgbClr val="C00000"/>
                    </a:solidFill>
                    <a:round/>
                    <a:headEnd/>
                    <a:tailEnd/>
                  </a:ln>
                </p:spPr>
                <p:txBody>
                  <a:bodyPr/>
                  <a:lstStyle/>
                  <a:p>
                    <a:endParaRPr lang="en-US"/>
                  </a:p>
                </p:txBody>
              </p:sp>
              <p:sp>
                <p:nvSpPr>
                  <p:cNvPr id="19630" name="Line 199"/>
                  <p:cNvSpPr>
                    <a:spLocks noChangeShapeType="1"/>
                  </p:cNvSpPr>
                  <p:nvPr/>
                </p:nvSpPr>
                <p:spPr bwMode="auto">
                  <a:xfrm flipV="1">
                    <a:off x="7455303" y="4583558"/>
                    <a:ext cx="136568" cy="89935"/>
                  </a:xfrm>
                  <a:prstGeom prst="line">
                    <a:avLst/>
                  </a:prstGeom>
                  <a:noFill/>
                  <a:ln w="57150">
                    <a:solidFill>
                      <a:srgbClr val="C00000"/>
                    </a:solidFill>
                    <a:round/>
                    <a:headEnd/>
                    <a:tailEnd/>
                  </a:ln>
                </p:spPr>
                <p:txBody>
                  <a:bodyPr/>
                  <a:lstStyle/>
                  <a:p>
                    <a:endParaRPr lang="en-US"/>
                  </a:p>
                </p:txBody>
              </p:sp>
              <p:sp>
                <p:nvSpPr>
                  <p:cNvPr id="19631" name="Line 200"/>
                  <p:cNvSpPr>
                    <a:spLocks noChangeShapeType="1"/>
                  </p:cNvSpPr>
                  <p:nvPr/>
                </p:nvSpPr>
                <p:spPr bwMode="auto">
                  <a:xfrm>
                    <a:off x="7444257" y="3756983"/>
                    <a:ext cx="142852" cy="64576"/>
                  </a:xfrm>
                  <a:prstGeom prst="line">
                    <a:avLst/>
                  </a:prstGeom>
                  <a:noFill/>
                  <a:ln w="57150">
                    <a:solidFill>
                      <a:srgbClr val="C00000"/>
                    </a:solidFill>
                    <a:round/>
                    <a:headEnd/>
                    <a:tailEnd/>
                  </a:ln>
                </p:spPr>
                <p:txBody>
                  <a:bodyPr/>
                  <a:lstStyle/>
                  <a:p>
                    <a:endParaRPr lang="en-US"/>
                  </a:p>
                </p:txBody>
              </p:sp>
              <p:sp>
                <p:nvSpPr>
                  <p:cNvPr id="19632" name="Line 199"/>
                  <p:cNvSpPr>
                    <a:spLocks noChangeShapeType="1"/>
                  </p:cNvSpPr>
                  <p:nvPr/>
                </p:nvSpPr>
                <p:spPr bwMode="auto">
                  <a:xfrm flipV="1">
                    <a:off x="7560078" y="3959671"/>
                    <a:ext cx="136568" cy="89935"/>
                  </a:xfrm>
                  <a:prstGeom prst="line">
                    <a:avLst/>
                  </a:prstGeom>
                  <a:noFill/>
                  <a:ln w="57150">
                    <a:solidFill>
                      <a:srgbClr val="C00000"/>
                    </a:solidFill>
                    <a:round/>
                    <a:headEnd/>
                    <a:tailEnd/>
                  </a:ln>
                </p:spPr>
                <p:txBody>
                  <a:bodyPr/>
                  <a:lstStyle/>
                  <a:p>
                    <a:endParaRPr lang="en-US"/>
                  </a:p>
                </p:txBody>
              </p:sp>
              <p:sp>
                <p:nvSpPr>
                  <p:cNvPr id="19633" name="Line 199"/>
                  <p:cNvSpPr>
                    <a:spLocks noChangeShapeType="1"/>
                  </p:cNvSpPr>
                  <p:nvPr/>
                </p:nvSpPr>
                <p:spPr bwMode="auto">
                  <a:xfrm flipV="1">
                    <a:off x="7915710" y="3997769"/>
                    <a:ext cx="9525" cy="357189"/>
                  </a:xfrm>
                  <a:prstGeom prst="line">
                    <a:avLst/>
                  </a:prstGeom>
                  <a:noFill/>
                  <a:ln w="57150">
                    <a:solidFill>
                      <a:srgbClr val="C00000"/>
                    </a:solidFill>
                    <a:round/>
                    <a:headEnd/>
                    <a:tailEnd/>
                  </a:ln>
                </p:spPr>
                <p:txBody>
                  <a:bodyPr/>
                  <a:lstStyle/>
                  <a:p>
                    <a:endParaRPr lang="en-US"/>
                  </a:p>
                </p:txBody>
              </p:sp>
              <p:sp>
                <p:nvSpPr>
                  <p:cNvPr id="19634" name="Line 199"/>
                  <p:cNvSpPr>
                    <a:spLocks noChangeShapeType="1"/>
                  </p:cNvSpPr>
                  <p:nvPr/>
                </p:nvSpPr>
                <p:spPr bwMode="auto">
                  <a:xfrm flipV="1">
                    <a:off x="6478884" y="4294682"/>
                    <a:ext cx="92570" cy="145370"/>
                  </a:xfrm>
                  <a:prstGeom prst="line">
                    <a:avLst/>
                  </a:prstGeom>
                  <a:noFill/>
                  <a:ln w="57150">
                    <a:solidFill>
                      <a:srgbClr val="C00000"/>
                    </a:solidFill>
                    <a:round/>
                    <a:headEnd/>
                    <a:tailEnd/>
                  </a:ln>
                </p:spPr>
                <p:txBody>
                  <a:bodyPr/>
                  <a:lstStyle/>
                  <a:p>
                    <a:endParaRPr lang="en-US"/>
                  </a:p>
                </p:txBody>
              </p:sp>
              <p:sp>
                <p:nvSpPr>
                  <p:cNvPr id="19635" name="Line 200"/>
                  <p:cNvSpPr>
                    <a:spLocks noChangeShapeType="1"/>
                  </p:cNvSpPr>
                  <p:nvPr/>
                </p:nvSpPr>
                <p:spPr bwMode="auto">
                  <a:xfrm>
                    <a:off x="6458313" y="3847391"/>
                    <a:ext cx="138855" cy="100640"/>
                  </a:xfrm>
                  <a:prstGeom prst="line">
                    <a:avLst/>
                  </a:prstGeom>
                  <a:noFill/>
                  <a:ln w="57150">
                    <a:solidFill>
                      <a:srgbClr val="C00000"/>
                    </a:solidFill>
                    <a:round/>
                    <a:headEnd/>
                    <a:tailEnd/>
                  </a:ln>
                </p:spPr>
                <p:txBody>
                  <a:bodyPr/>
                  <a:lstStyle/>
                  <a:p>
                    <a:endParaRPr lang="en-US"/>
                  </a:p>
                </p:txBody>
              </p:sp>
              <p:sp>
                <p:nvSpPr>
                  <p:cNvPr id="19636" name="Line 197"/>
                  <p:cNvSpPr>
                    <a:spLocks noChangeShapeType="1"/>
                  </p:cNvSpPr>
                  <p:nvPr/>
                </p:nvSpPr>
                <p:spPr bwMode="auto">
                  <a:xfrm>
                    <a:off x="2014954" y="4283500"/>
                    <a:ext cx="77142" cy="162143"/>
                  </a:xfrm>
                  <a:prstGeom prst="line">
                    <a:avLst/>
                  </a:prstGeom>
                  <a:noFill/>
                  <a:ln w="57150">
                    <a:solidFill>
                      <a:srgbClr val="C00000"/>
                    </a:solidFill>
                    <a:round/>
                    <a:headEnd/>
                    <a:tailEnd/>
                  </a:ln>
                </p:spPr>
                <p:txBody>
                  <a:bodyPr/>
                  <a:lstStyle/>
                  <a:p>
                    <a:endParaRPr lang="en-US"/>
                  </a:p>
                </p:txBody>
              </p:sp>
              <p:sp>
                <p:nvSpPr>
                  <p:cNvPr id="19637" name="Line 198"/>
                  <p:cNvSpPr>
                    <a:spLocks noChangeShapeType="1"/>
                  </p:cNvSpPr>
                  <p:nvPr/>
                </p:nvSpPr>
                <p:spPr bwMode="auto">
                  <a:xfrm flipV="1">
                    <a:off x="1891907" y="3825027"/>
                    <a:ext cx="71999" cy="139778"/>
                  </a:xfrm>
                  <a:prstGeom prst="line">
                    <a:avLst/>
                  </a:prstGeom>
                  <a:noFill/>
                  <a:ln w="57150">
                    <a:solidFill>
                      <a:srgbClr val="C00000"/>
                    </a:solidFill>
                    <a:round/>
                    <a:headEnd/>
                    <a:tailEnd/>
                  </a:ln>
                </p:spPr>
                <p:txBody>
                  <a:bodyPr/>
                  <a:lstStyle/>
                  <a:p>
                    <a:endParaRPr lang="en-US"/>
                  </a:p>
                </p:txBody>
              </p:sp>
              <p:sp>
                <p:nvSpPr>
                  <p:cNvPr id="19638" name="Line 198"/>
                  <p:cNvSpPr>
                    <a:spLocks noChangeShapeType="1"/>
                  </p:cNvSpPr>
                  <p:nvPr/>
                </p:nvSpPr>
                <p:spPr bwMode="auto">
                  <a:xfrm flipV="1">
                    <a:off x="1663307" y="3716783"/>
                    <a:ext cx="99264" cy="57521"/>
                  </a:xfrm>
                  <a:prstGeom prst="line">
                    <a:avLst/>
                  </a:prstGeom>
                  <a:noFill/>
                  <a:ln w="57150">
                    <a:solidFill>
                      <a:srgbClr val="C00000"/>
                    </a:solidFill>
                    <a:round/>
                    <a:headEnd/>
                    <a:tailEnd/>
                  </a:ln>
                </p:spPr>
                <p:txBody>
                  <a:bodyPr/>
                  <a:lstStyle/>
                  <a:p>
                    <a:endParaRPr lang="en-US"/>
                  </a:p>
                </p:txBody>
              </p:sp>
              <p:sp>
                <p:nvSpPr>
                  <p:cNvPr id="19639" name="Line 198"/>
                  <p:cNvSpPr>
                    <a:spLocks noChangeShapeType="1"/>
                  </p:cNvSpPr>
                  <p:nvPr/>
                </p:nvSpPr>
                <p:spPr bwMode="auto">
                  <a:xfrm flipH="1" flipV="1">
                    <a:off x="1349544" y="3967901"/>
                    <a:ext cx="60602" cy="368007"/>
                  </a:xfrm>
                  <a:prstGeom prst="line">
                    <a:avLst/>
                  </a:prstGeom>
                  <a:noFill/>
                  <a:ln w="57150">
                    <a:solidFill>
                      <a:srgbClr val="C00000"/>
                    </a:solidFill>
                    <a:round/>
                    <a:headEnd/>
                    <a:tailEnd/>
                  </a:ln>
                </p:spPr>
                <p:txBody>
                  <a:bodyPr/>
                  <a:lstStyle/>
                  <a:p>
                    <a:endParaRPr lang="en-US"/>
                  </a:p>
                </p:txBody>
              </p:sp>
              <p:sp>
                <p:nvSpPr>
                  <p:cNvPr id="19640" name="Line 198"/>
                  <p:cNvSpPr>
                    <a:spLocks noChangeShapeType="1"/>
                  </p:cNvSpPr>
                  <p:nvPr/>
                </p:nvSpPr>
                <p:spPr bwMode="auto">
                  <a:xfrm flipV="1">
                    <a:off x="1544245" y="4206027"/>
                    <a:ext cx="71999" cy="139778"/>
                  </a:xfrm>
                  <a:prstGeom prst="line">
                    <a:avLst/>
                  </a:prstGeom>
                  <a:noFill/>
                  <a:ln w="57150">
                    <a:solidFill>
                      <a:srgbClr val="C00000"/>
                    </a:solidFill>
                    <a:round/>
                    <a:headEnd/>
                    <a:tailEnd/>
                  </a:ln>
                </p:spPr>
                <p:txBody>
                  <a:bodyPr/>
                  <a:lstStyle/>
                  <a:p>
                    <a:endParaRPr lang="en-US"/>
                  </a:p>
                </p:txBody>
              </p:sp>
              <p:sp>
                <p:nvSpPr>
                  <p:cNvPr id="19641" name="Line 198"/>
                  <p:cNvSpPr>
                    <a:spLocks noChangeShapeType="1"/>
                  </p:cNvSpPr>
                  <p:nvPr/>
                </p:nvSpPr>
                <p:spPr bwMode="auto">
                  <a:xfrm flipH="1" flipV="1">
                    <a:off x="1616243" y="3896465"/>
                    <a:ext cx="74890" cy="101307"/>
                  </a:xfrm>
                  <a:prstGeom prst="line">
                    <a:avLst/>
                  </a:prstGeom>
                  <a:noFill/>
                  <a:ln w="57150">
                    <a:solidFill>
                      <a:srgbClr val="C00000"/>
                    </a:solidFill>
                    <a:round/>
                    <a:headEnd/>
                    <a:tailEnd/>
                  </a:ln>
                </p:spPr>
                <p:txBody>
                  <a:bodyPr/>
                  <a:lstStyle/>
                  <a:p>
                    <a:endParaRPr lang="en-US"/>
                  </a:p>
                </p:txBody>
              </p:sp>
              <p:grpSp>
                <p:nvGrpSpPr>
                  <p:cNvPr id="12" name="Group 151"/>
                  <p:cNvGrpSpPr>
                    <a:grpSpLocks/>
                  </p:cNvGrpSpPr>
                  <p:nvPr/>
                </p:nvGrpSpPr>
                <p:grpSpPr bwMode="auto">
                  <a:xfrm>
                    <a:off x="2342578" y="3686353"/>
                    <a:ext cx="3963814" cy="940631"/>
                    <a:chOff x="1325" y="2541"/>
                    <a:chExt cx="3083" cy="673"/>
                  </a:xfrm>
                </p:grpSpPr>
                <p:sp>
                  <p:nvSpPr>
                    <p:cNvPr id="19647" name="Line 152"/>
                    <p:cNvSpPr>
                      <a:spLocks noChangeShapeType="1"/>
                    </p:cNvSpPr>
                    <p:nvPr/>
                  </p:nvSpPr>
                  <p:spPr bwMode="auto">
                    <a:xfrm>
                      <a:off x="2286" y="2878"/>
                      <a:ext cx="50" cy="3"/>
                    </a:xfrm>
                    <a:prstGeom prst="line">
                      <a:avLst/>
                    </a:prstGeom>
                    <a:noFill/>
                    <a:ln w="57150">
                      <a:solidFill>
                        <a:srgbClr val="CC0000"/>
                      </a:solidFill>
                      <a:round/>
                      <a:headEnd/>
                      <a:tailEnd/>
                    </a:ln>
                  </p:spPr>
                  <p:txBody>
                    <a:bodyPr/>
                    <a:lstStyle/>
                    <a:p>
                      <a:endParaRPr lang="en-US"/>
                    </a:p>
                  </p:txBody>
                </p:sp>
                <p:grpSp>
                  <p:nvGrpSpPr>
                    <p:cNvPr id="13" name="Group 153"/>
                    <p:cNvGrpSpPr>
                      <a:grpSpLocks/>
                    </p:cNvGrpSpPr>
                    <p:nvPr/>
                  </p:nvGrpSpPr>
                  <p:grpSpPr bwMode="auto">
                    <a:xfrm>
                      <a:off x="1325" y="2541"/>
                      <a:ext cx="3083" cy="673"/>
                      <a:chOff x="1325" y="2541"/>
                      <a:chExt cx="3083" cy="673"/>
                    </a:xfrm>
                  </p:grpSpPr>
                  <p:sp>
                    <p:nvSpPr>
                      <p:cNvPr id="19650" name="Line 154"/>
                      <p:cNvSpPr>
                        <a:spLocks noChangeShapeType="1"/>
                      </p:cNvSpPr>
                      <p:nvPr/>
                    </p:nvSpPr>
                    <p:spPr bwMode="auto">
                      <a:xfrm>
                        <a:off x="1369" y="2541"/>
                        <a:ext cx="91" cy="0"/>
                      </a:xfrm>
                      <a:prstGeom prst="line">
                        <a:avLst/>
                      </a:prstGeom>
                      <a:noFill/>
                      <a:ln w="57150">
                        <a:solidFill>
                          <a:srgbClr val="CC0000"/>
                        </a:solidFill>
                        <a:round/>
                        <a:headEnd/>
                        <a:tailEnd/>
                      </a:ln>
                    </p:spPr>
                    <p:txBody>
                      <a:bodyPr/>
                      <a:lstStyle/>
                      <a:p>
                        <a:endParaRPr lang="en-US"/>
                      </a:p>
                    </p:txBody>
                  </p:sp>
                  <p:sp>
                    <p:nvSpPr>
                      <p:cNvPr id="19651" name="Line 155"/>
                      <p:cNvSpPr>
                        <a:spLocks noChangeShapeType="1"/>
                      </p:cNvSpPr>
                      <p:nvPr/>
                    </p:nvSpPr>
                    <p:spPr bwMode="auto">
                      <a:xfrm>
                        <a:off x="1928" y="2541"/>
                        <a:ext cx="92" cy="0"/>
                      </a:xfrm>
                      <a:prstGeom prst="line">
                        <a:avLst/>
                      </a:prstGeom>
                      <a:noFill/>
                      <a:ln w="57150">
                        <a:solidFill>
                          <a:srgbClr val="CC0000"/>
                        </a:solidFill>
                        <a:round/>
                        <a:headEnd/>
                        <a:tailEnd/>
                      </a:ln>
                    </p:spPr>
                    <p:txBody>
                      <a:bodyPr/>
                      <a:lstStyle/>
                      <a:p>
                        <a:endParaRPr lang="en-US"/>
                      </a:p>
                    </p:txBody>
                  </p:sp>
                  <p:sp>
                    <p:nvSpPr>
                      <p:cNvPr id="19652" name="Line 156"/>
                      <p:cNvSpPr>
                        <a:spLocks noChangeShapeType="1"/>
                      </p:cNvSpPr>
                      <p:nvPr/>
                    </p:nvSpPr>
                    <p:spPr bwMode="auto">
                      <a:xfrm>
                        <a:off x="2482" y="2545"/>
                        <a:ext cx="92" cy="0"/>
                      </a:xfrm>
                      <a:prstGeom prst="line">
                        <a:avLst/>
                      </a:prstGeom>
                      <a:noFill/>
                      <a:ln w="57150">
                        <a:solidFill>
                          <a:srgbClr val="CC0000"/>
                        </a:solidFill>
                        <a:round/>
                        <a:headEnd/>
                        <a:tailEnd/>
                      </a:ln>
                    </p:spPr>
                    <p:txBody>
                      <a:bodyPr/>
                      <a:lstStyle/>
                      <a:p>
                        <a:endParaRPr lang="en-US"/>
                      </a:p>
                    </p:txBody>
                  </p:sp>
                  <p:sp>
                    <p:nvSpPr>
                      <p:cNvPr id="19653" name="Line 157"/>
                      <p:cNvSpPr>
                        <a:spLocks noChangeShapeType="1"/>
                      </p:cNvSpPr>
                      <p:nvPr/>
                    </p:nvSpPr>
                    <p:spPr bwMode="auto">
                      <a:xfrm>
                        <a:off x="3056" y="2545"/>
                        <a:ext cx="92" cy="0"/>
                      </a:xfrm>
                      <a:prstGeom prst="line">
                        <a:avLst/>
                      </a:prstGeom>
                      <a:noFill/>
                      <a:ln w="57150">
                        <a:solidFill>
                          <a:srgbClr val="CC0000"/>
                        </a:solidFill>
                        <a:round/>
                        <a:headEnd/>
                        <a:tailEnd/>
                      </a:ln>
                    </p:spPr>
                    <p:txBody>
                      <a:bodyPr/>
                      <a:lstStyle/>
                      <a:p>
                        <a:endParaRPr lang="en-US"/>
                      </a:p>
                    </p:txBody>
                  </p:sp>
                  <p:sp>
                    <p:nvSpPr>
                      <p:cNvPr id="19654" name="Line 158"/>
                      <p:cNvSpPr>
                        <a:spLocks noChangeShapeType="1"/>
                      </p:cNvSpPr>
                      <p:nvPr/>
                    </p:nvSpPr>
                    <p:spPr bwMode="auto">
                      <a:xfrm>
                        <a:off x="3612" y="2545"/>
                        <a:ext cx="92" cy="0"/>
                      </a:xfrm>
                      <a:prstGeom prst="line">
                        <a:avLst/>
                      </a:prstGeom>
                      <a:noFill/>
                      <a:ln w="57150">
                        <a:solidFill>
                          <a:srgbClr val="CC0000"/>
                        </a:solidFill>
                        <a:round/>
                        <a:headEnd/>
                        <a:tailEnd/>
                      </a:ln>
                    </p:spPr>
                    <p:txBody>
                      <a:bodyPr/>
                      <a:lstStyle/>
                      <a:p>
                        <a:endParaRPr lang="en-US"/>
                      </a:p>
                    </p:txBody>
                  </p:sp>
                  <p:sp>
                    <p:nvSpPr>
                      <p:cNvPr id="19655" name="Line 159"/>
                      <p:cNvSpPr>
                        <a:spLocks noChangeShapeType="1"/>
                      </p:cNvSpPr>
                      <p:nvPr/>
                    </p:nvSpPr>
                    <p:spPr bwMode="auto">
                      <a:xfrm>
                        <a:off x="4173" y="2545"/>
                        <a:ext cx="92" cy="0"/>
                      </a:xfrm>
                      <a:prstGeom prst="line">
                        <a:avLst/>
                      </a:prstGeom>
                      <a:noFill/>
                      <a:ln w="57150">
                        <a:solidFill>
                          <a:srgbClr val="CC0000"/>
                        </a:solidFill>
                        <a:round/>
                        <a:headEnd/>
                        <a:tailEnd/>
                      </a:ln>
                    </p:spPr>
                    <p:txBody>
                      <a:bodyPr/>
                      <a:lstStyle/>
                      <a:p>
                        <a:endParaRPr lang="en-US"/>
                      </a:p>
                    </p:txBody>
                  </p:sp>
                  <p:sp>
                    <p:nvSpPr>
                      <p:cNvPr id="19656" name="Line 160"/>
                      <p:cNvSpPr>
                        <a:spLocks noChangeShapeType="1"/>
                      </p:cNvSpPr>
                      <p:nvPr/>
                    </p:nvSpPr>
                    <p:spPr bwMode="auto">
                      <a:xfrm>
                        <a:off x="1443" y="3210"/>
                        <a:ext cx="91" cy="0"/>
                      </a:xfrm>
                      <a:prstGeom prst="line">
                        <a:avLst/>
                      </a:prstGeom>
                      <a:noFill/>
                      <a:ln w="57150">
                        <a:solidFill>
                          <a:srgbClr val="CC0000"/>
                        </a:solidFill>
                        <a:round/>
                        <a:headEnd/>
                        <a:tailEnd/>
                      </a:ln>
                    </p:spPr>
                    <p:txBody>
                      <a:bodyPr/>
                      <a:lstStyle/>
                      <a:p>
                        <a:endParaRPr lang="en-US"/>
                      </a:p>
                    </p:txBody>
                  </p:sp>
                  <p:sp>
                    <p:nvSpPr>
                      <p:cNvPr id="19657" name="Line 161"/>
                      <p:cNvSpPr>
                        <a:spLocks noChangeShapeType="1"/>
                      </p:cNvSpPr>
                      <p:nvPr/>
                    </p:nvSpPr>
                    <p:spPr bwMode="auto">
                      <a:xfrm>
                        <a:off x="2002" y="3210"/>
                        <a:ext cx="92" cy="0"/>
                      </a:xfrm>
                      <a:prstGeom prst="line">
                        <a:avLst/>
                      </a:prstGeom>
                      <a:noFill/>
                      <a:ln w="57150">
                        <a:solidFill>
                          <a:srgbClr val="CC0000"/>
                        </a:solidFill>
                        <a:round/>
                        <a:headEnd/>
                        <a:tailEnd/>
                      </a:ln>
                    </p:spPr>
                    <p:txBody>
                      <a:bodyPr/>
                      <a:lstStyle/>
                      <a:p>
                        <a:endParaRPr lang="en-US"/>
                      </a:p>
                    </p:txBody>
                  </p:sp>
                  <p:sp>
                    <p:nvSpPr>
                      <p:cNvPr id="19658" name="Line 162"/>
                      <p:cNvSpPr>
                        <a:spLocks noChangeShapeType="1"/>
                      </p:cNvSpPr>
                      <p:nvPr/>
                    </p:nvSpPr>
                    <p:spPr bwMode="auto">
                      <a:xfrm>
                        <a:off x="2555" y="3214"/>
                        <a:ext cx="93" cy="0"/>
                      </a:xfrm>
                      <a:prstGeom prst="line">
                        <a:avLst/>
                      </a:prstGeom>
                      <a:noFill/>
                      <a:ln w="57150">
                        <a:solidFill>
                          <a:srgbClr val="CC0000"/>
                        </a:solidFill>
                        <a:round/>
                        <a:headEnd/>
                        <a:tailEnd/>
                      </a:ln>
                    </p:spPr>
                    <p:txBody>
                      <a:bodyPr/>
                      <a:lstStyle/>
                      <a:p>
                        <a:endParaRPr lang="en-US"/>
                      </a:p>
                    </p:txBody>
                  </p:sp>
                  <p:sp>
                    <p:nvSpPr>
                      <p:cNvPr id="19659" name="Line 163"/>
                      <p:cNvSpPr>
                        <a:spLocks noChangeShapeType="1"/>
                      </p:cNvSpPr>
                      <p:nvPr/>
                    </p:nvSpPr>
                    <p:spPr bwMode="auto">
                      <a:xfrm>
                        <a:off x="3089" y="3214"/>
                        <a:ext cx="92" cy="0"/>
                      </a:xfrm>
                      <a:prstGeom prst="line">
                        <a:avLst/>
                      </a:prstGeom>
                      <a:noFill/>
                      <a:ln w="57150">
                        <a:solidFill>
                          <a:srgbClr val="CC0000"/>
                        </a:solidFill>
                        <a:round/>
                        <a:headEnd/>
                        <a:tailEnd/>
                      </a:ln>
                    </p:spPr>
                    <p:txBody>
                      <a:bodyPr/>
                      <a:lstStyle/>
                      <a:p>
                        <a:endParaRPr lang="en-US"/>
                      </a:p>
                    </p:txBody>
                  </p:sp>
                  <p:sp>
                    <p:nvSpPr>
                      <p:cNvPr id="19660" name="Line 164"/>
                      <p:cNvSpPr>
                        <a:spLocks noChangeShapeType="1"/>
                      </p:cNvSpPr>
                      <p:nvPr/>
                    </p:nvSpPr>
                    <p:spPr bwMode="auto">
                      <a:xfrm>
                        <a:off x="3645" y="3214"/>
                        <a:ext cx="92" cy="0"/>
                      </a:xfrm>
                      <a:prstGeom prst="line">
                        <a:avLst/>
                      </a:prstGeom>
                      <a:noFill/>
                      <a:ln w="57150">
                        <a:solidFill>
                          <a:srgbClr val="CC0000"/>
                        </a:solidFill>
                        <a:round/>
                        <a:headEnd/>
                        <a:tailEnd/>
                      </a:ln>
                    </p:spPr>
                    <p:txBody>
                      <a:bodyPr/>
                      <a:lstStyle/>
                      <a:p>
                        <a:endParaRPr lang="en-US"/>
                      </a:p>
                    </p:txBody>
                  </p:sp>
                  <p:sp>
                    <p:nvSpPr>
                      <p:cNvPr id="19661" name="Line 165"/>
                      <p:cNvSpPr>
                        <a:spLocks noChangeShapeType="1"/>
                      </p:cNvSpPr>
                      <p:nvPr/>
                    </p:nvSpPr>
                    <p:spPr bwMode="auto">
                      <a:xfrm>
                        <a:off x="4206" y="3214"/>
                        <a:ext cx="67" cy="0"/>
                      </a:xfrm>
                      <a:prstGeom prst="line">
                        <a:avLst/>
                      </a:prstGeom>
                      <a:noFill/>
                      <a:ln w="57150">
                        <a:solidFill>
                          <a:srgbClr val="CC0000"/>
                        </a:solidFill>
                        <a:round/>
                        <a:headEnd/>
                        <a:tailEnd/>
                      </a:ln>
                    </p:spPr>
                    <p:txBody>
                      <a:bodyPr/>
                      <a:lstStyle/>
                      <a:p>
                        <a:endParaRPr lang="en-US"/>
                      </a:p>
                    </p:txBody>
                  </p:sp>
                  <p:sp>
                    <p:nvSpPr>
                      <p:cNvPr id="19662" name="Line 166"/>
                      <p:cNvSpPr>
                        <a:spLocks noChangeShapeType="1"/>
                      </p:cNvSpPr>
                      <p:nvPr/>
                    </p:nvSpPr>
                    <p:spPr bwMode="auto">
                      <a:xfrm>
                        <a:off x="1763" y="2878"/>
                        <a:ext cx="50" cy="3"/>
                      </a:xfrm>
                      <a:prstGeom prst="line">
                        <a:avLst/>
                      </a:prstGeom>
                      <a:noFill/>
                      <a:ln w="57150">
                        <a:solidFill>
                          <a:srgbClr val="CC0000"/>
                        </a:solidFill>
                        <a:round/>
                        <a:headEnd/>
                        <a:tailEnd/>
                      </a:ln>
                    </p:spPr>
                    <p:txBody>
                      <a:bodyPr/>
                      <a:lstStyle/>
                      <a:p>
                        <a:endParaRPr lang="en-US"/>
                      </a:p>
                    </p:txBody>
                  </p:sp>
                  <p:sp>
                    <p:nvSpPr>
                      <p:cNvPr id="19663" name="Line 167"/>
                      <p:cNvSpPr>
                        <a:spLocks noChangeShapeType="1"/>
                      </p:cNvSpPr>
                      <p:nvPr/>
                    </p:nvSpPr>
                    <p:spPr bwMode="auto">
                      <a:xfrm>
                        <a:off x="2798" y="2878"/>
                        <a:ext cx="51" cy="3"/>
                      </a:xfrm>
                      <a:prstGeom prst="line">
                        <a:avLst/>
                      </a:prstGeom>
                      <a:noFill/>
                      <a:ln w="57150">
                        <a:solidFill>
                          <a:srgbClr val="CC0000"/>
                        </a:solidFill>
                        <a:round/>
                        <a:headEnd/>
                        <a:tailEnd/>
                      </a:ln>
                    </p:spPr>
                    <p:txBody>
                      <a:bodyPr/>
                      <a:lstStyle/>
                      <a:p>
                        <a:endParaRPr lang="en-US"/>
                      </a:p>
                    </p:txBody>
                  </p:sp>
                  <p:sp>
                    <p:nvSpPr>
                      <p:cNvPr id="19664" name="Line 168"/>
                      <p:cNvSpPr>
                        <a:spLocks noChangeShapeType="1"/>
                      </p:cNvSpPr>
                      <p:nvPr/>
                    </p:nvSpPr>
                    <p:spPr bwMode="auto">
                      <a:xfrm>
                        <a:off x="3319" y="2878"/>
                        <a:ext cx="51" cy="3"/>
                      </a:xfrm>
                      <a:prstGeom prst="line">
                        <a:avLst/>
                      </a:prstGeom>
                      <a:noFill/>
                      <a:ln w="57150">
                        <a:solidFill>
                          <a:srgbClr val="CC0000"/>
                        </a:solidFill>
                        <a:round/>
                        <a:headEnd/>
                        <a:tailEnd/>
                      </a:ln>
                    </p:spPr>
                    <p:txBody>
                      <a:bodyPr/>
                      <a:lstStyle/>
                      <a:p>
                        <a:endParaRPr lang="en-US"/>
                      </a:p>
                    </p:txBody>
                  </p:sp>
                  <p:sp>
                    <p:nvSpPr>
                      <p:cNvPr id="19665" name="Line 169"/>
                      <p:cNvSpPr>
                        <a:spLocks noChangeShapeType="1"/>
                      </p:cNvSpPr>
                      <p:nvPr/>
                    </p:nvSpPr>
                    <p:spPr bwMode="auto">
                      <a:xfrm>
                        <a:off x="3840" y="2878"/>
                        <a:ext cx="51" cy="3"/>
                      </a:xfrm>
                      <a:prstGeom prst="line">
                        <a:avLst/>
                      </a:prstGeom>
                      <a:noFill/>
                      <a:ln w="57150">
                        <a:solidFill>
                          <a:srgbClr val="CC0000"/>
                        </a:solidFill>
                        <a:round/>
                        <a:headEnd/>
                        <a:tailEnd/>
                      </a:ln>
                    </p:spPr>
                    <p:txBody>
                      <a:bodyPr/>
                      <a:lstStyle/>
                      <a:p>
                        <a:endParaRPr lang="en-US"/>
                      </a:p>
                    </p:txBody>
                  </p:sp>
                  <p:sp>
                    <p:nvSpPr>
                      <p:cNvPr id="19666" name="Line 170"/>
                      <p:cNvSpPr>
                        <a:spLocks noChangeShapeType="1"/>
                      </p:cNvSpPr>
                      <p:nvPr/>
                    </p:nvSpPr>
                    <p:spPr bwMode="auto">
                      <a:xfrm flipH="1">
                        <a:off x="1616" y="2660"/>
                        <a:ext cx="21" cy="86"/>
                      </a:xfrm>
                      <a:prstGeom prst="line">
                        <a:avLst/>
                      </a:prstGeom>
                      <a:noFill/>
                      <a:ln w="57150">
                        <a:solidFill>
                          <a:srgbClr val="CC0000"/>
                        </a:solidFill>
                        <a:round/>
                        <a:headEnd/>
                        <a:tailEnd/>
                      </a:ln>
                    </p:spPr>
                    <p:txBody>
                      <a:bodyPr/>
                      <a:lstStyle/>
                      <a:p>
                        <a:endParaRPr lang="en-US"/>
                      </a:p>
                    </p:txBody>
                  </p:sp>
                  <p:sp>
                    <p:nvSpPr>
                      <p:cNvPr id="19667" name="Line 171"/>
                      <p:cNvSpPr>
                        <a:spLocks noChangeShapeType="1"/>
                      </p:cNvSpPr>
                      <p:nvPr/>
                    </p:nvSpPr>
                    <p:spPr bwMode="auto">
                      <a:xfrm flipH="1">
                        <a:off x="2088" y="2654"/>
                        <a:ext cx="89" cy="92"/>
                      </a:xfrm>
                      <a:prstGeom prst="line">
                        <a:avLst/>
                      </a:prstGeom>
                      <a:noFill/>
                      <a:ln w="57150">
                        <a:solidFill>
                          <a:srgbClr val="CC0000"/>
                        </a:solidFill>
                        <a:round/>
                        <a:headEnd/>
                        <a:tailEnd/>
                      </a:ln>
                    </p:spPr>
                    <p:txBody>
                      <a:bodyPr/>
                      <a:lstStyle/>
                      <a:p>
                        <a:endParaRPr lang="en-US"/>
                      </a:p>
                    </p:txBody>
                  </p:sp>
                  <p:sp>
                    <p:nvSpPr>
                      <p:cNvPr id="19668" name="Line 172"/>
                      <p:cNvSpPr>
                        <a:spLocks noChangeShapeType="1"/>
                      </p:cNvSpPr>
                      <p:nvPr/>
                    </p:nvSpPr>
                    <p:spPr bwMode="auto">
                      <a:xfrm>
                        <a:off x="1758" y="2654"/>
                        <a:ext cx="126" cy="117"/>
                      </a:xfrm>
                      <a:prstGeom prst="line">
                        <a:avLst/>
                      </a:prstGeom>
                      <a:noFill/>
                      <a:ln w="57150">
                        <a:solidFill>
                          <a:srgbClr val="CC0000"/>
                        </a:solidFill>
                        <a:round/>
                        <a:headEnd/>
                        <a:tailEnd/>
                      </a:ln>
                    </p:spPr>
                    <p:txBody>
                      <a:bodyPr/>
                      <a:lstStyle/>
                      <a:p>
                        <a:endParaRPr lang="en-US"/>
                      </a:p>
                    </p:txBody>
                  </p:sp>
                  <p:sp>
                    <p:nvSpPr>
                      <p:cNvPr id="19669" name="Line 173"/>
                      <p:cNvSpPr>
                        <a:spLocks noChangeShapeType="1"/>
                      </p:cNvSpPr>
                      <p:nvPr/>
                    </p:nvSpPr>
                    <p:spPr bwMode="auto">
                      <a:xfrm>
                        <a:off x="1708" y="2654"/>
                        <a:ext cx="55" cy="426"/>
                      </a:xfrm>
                      <a:prstGeom prst="line">
                        <a:avLst/>
                      </a:prstGeom>
                      <a:noFill/>
                      <a:ln w="57150">
                        <a:solidFill>
                          <a:srgbClr val="CC0000"/>
                        </a:solidFill>
                        <a:round/>
                        <a:headEnd/>
                        <a:tailEnd/>
                      </a:ln>
                    </p:spPr>
                    <p:txBody>
                      <a:bodyPr/>
                      <a:lstStyle/>
                      <a:p>
                        <a:endParaRPr lang="en-US"/>
                      </a:p>
                    </p:txBody>
                  </p:sp>
                  <p:sp>
                    <p:nvSpPr>
                      <p:cNvPr id="19670" name="Line 174"/>
                      <p:cNvSpPr>
                        <a:spLocks noChangeShapeType="1"/>
                      </p:cNvSpPr>
                      <p:nvPr/>
                    </p:nvSpPr>
                    <p:spPr bwMode="auto">
                      <a:xfrm flipH="1">
                        <a:off x="1813" y="2987"/>
                        <a:ext cx="115" cy="93"/>
                      </a:xfrm>
                      <a:prstGeom prst="line">
                        <a:avLst/>
                      </a:prstGeom>
                      <a:noFill/>
                      <a:ln w="57150">
                        <a:solidFill>
                          <a:srgbClr val="CC0000"/>
                        </a:solidFill>
                        <a:round/>
                        <a:headEnd/>
                        <a:tailEnd/>
                      </a:ln>
                    </p:spPr>
                    <p:txBody>
                      <a:bodyPr/>
                      <a:lstStyle/>
                      <a:p>
                        <a:endParaRPr lang="en-US"/>
                      </a:p>
                    </p:txBody>
                  </p:sp>
                  <p:sp>
                    <p:nvSpPr>
                      <p:cNvPr id="19671" name="Line 175"/>
                      <p:cNvSpPr>
                        <a:spLocks noChangeShapeType="1"/>
                      </p:cNvSpPr>
                      <p:nvPr/>
                    </p:nvSpPr>
                    <p:spPr bwMode="auto">
                      <a:xfrm flipH="1">
                        <a:off x="2380" y="2987"/>
                        <a:ext cx="80" cy="93"/>
                      </a:xfrm>
                      <a:prstGeom prst="line">
                        <a:avLst/>
                      </a:prstGeom>
                      <a:noFill/>
                      <a:ln w="57150">
                        <a:solidFill>
                          <a:srgbClr val="CC0000"/>
                        </a:solidFill>
                        <a:round/>
                        <a:headEnd/>
                        <a:tailEnd/>
                      </a:ln>
                    </p:spPr>
                    <p:txBody>
                      <a:bodyPr/>
                      <a:lstStyle/>
                      <a:p>
                        <a:endParaRPr lang="en-US"/>
                      </a:p>
                    </p:txBody>
                  </p:sp>
                  <p:sp>
                    <p:nvSpPr>
                      <p:cNvPr id="19672" name="Line 176"/>
                      <p:cNvSpPr>
                        <a:spLocks noChangeShapeType="1"/>
                      </p:cNvSpPr>
                      <p:nvPr/>
                    </p:nvSpPr>
                    <p:spPr bwMode="auto">
                      <a:xfrm>
                        <a:off x="2725" y="2977"/>
                        <a:ext cx="73" cy="92"/>
                      </a:xfrm>
                      <a:prstGeom prst="line">
                        <a:avLst/>
                      </a:prstGeom>
                      <a:noFill/>
                      <a:ln w="57150">
                        <a:solidFill>
                          <a:srgbClr val="CC0000"/>
                        </a:solidFill>
                        <a:round/>
                        <a:headEnd/>
                        <a:tailEnd/>
                      </a:ln>
                    </p:spPr>
                    <p:txBody>
                      <a:bodyPr/>
                      <a:lstStyle/>
                      <a:p>
                        <a:endParaRPr lang="en-US"/>
                      </a:p>
                    </p:txBody>
                  </p:sp>
                  <p:sp>
                    <p:nvSpPr>
                      <p:cNvPr id="19673" name="Line 177"/>
                      <p:cNvSpPr>
                        <a:spLocks noChangeShapeType="1"/>
                      </p:cNvSpPr>
                      <p:nvPr/>
                    </p:nvSpPr>
                    <p:spPr bwMode="auto">
                      <a:xfrm flipH="1">
                        <a:off x="2943" y="2987"/>
                        <a:ext cx="61" cy="93"/>
                      </a:xfrm>
                      <a:prstGeom prst="line">
                        <a:avLst/>
                      </a:prstGeom>
                      <a:noFill/>
                      <a:ln w="57150">
                        <a:solidFill>
                          <a:srgbClr val="CC0000"/>
                        </a:solidFill>
                        <a:round/>
                        <a:headEnd/>
                        <a:tailEnd/>
                      </a:ln>
                    </p:spPr>
                    <p:txBody>
                      <a:bodyPr/>
                      <a:lstStyle/>
                      <a:p>
                        <a:endParaRPr lang="en-US"/>
                      </a:p>
                    </p:txBody>
                  </p:sp>
                  <p:sp>
                    <p:nvSpPr>
                      <p:cNvPr id="19674" name="Line 178"/>
                      <p:cNvSpPr>
                        <a:spLocks noChangeShapeType="1"/>
                      </p:cNvSpPr>
                      <p:nvPr/>
                    </p:nvSpPr>
                    <p:spPr bwMode="auto">
                      <a:xfrm>
                        <a:off x="3221" y="2987"/>
                        <a:ext cx="81" cy="119"/>
                      </a:xfrm>
                      <a:prstGeom prst="line">
                        <a:avLst/>
                      </a:prstGeom>
                      <a:noFill/>
                      <a:ln w="57150">
                        <a:solidFill>
                          <a:srgbClr val="CC0000"/>
                        </a:solidFill>
                        <a:round/>
                        <a:headEnd/>
                        <a:tailEnd/>
                      </a:ln>
                    </p:spPr>
                    <p:txBody>
                      <a:bodyPr/>
                      <a:lstStyle/>
                      <a:p>
                        <a:endParaRPr lang="en-US"/>
                      </a:p>
                    </p:txBody>
                  </p:sp>
                  <p:sp>
                    <p:nvSpPr>
                      <p:cNvPr id="19675" name="Line 179"/>
                      <p:cNvSpPr>
                        <a:spLocks noChangeShapeType="1"/>
                      </p:cNvSpPr>
                      <p:nvPr/>
                    </p:nvSpPr>
                    <p:spPr bwMode="auto">
                      <a:xfrm flipH="1">
                        <a:off x="3461" y="2992"/>
                        <a:ext cx="59" cy="88"/>
                      </a:xfrm>
                      <a:prstGeom prst="line">
                        <a:avLst/>
                      </a:prstGeom>
                      <a:noFill/>
                      <a:ln w="57150">
                        <a:solidFill>
                          <a:srgbClr val="CC0000"/>
                        </a:solidFill>
                        <a:round/>
                        <a:headEnd/>
                        <a:tailEnd/>
                      </a:ln>
                    </p:spPr>
                    <p:txBody>
                      <a:bodyPr/>
                      <a:lstStyle/>
                      <a:p>
                        <a:endParaRPr lang="en-US"/>
                      </a:p>
                    </p:txBody>
                  </p:sp>
                  <p:sp>
                    <p:nvSpPr>
                      <p:cNvPr id="19676" name="Line 180"/>
                      <p:cNvSpPr>
                        <a:spLocks noChangeShapeType="1"/>
                      </p:cNvSpPr>
                      <p:nvPr/>
                    </p:nvSpPr>
                    <p:spPr bwMode="auto">
                      <a:xfrm>
                        <a:off x="2975" y="2638"/>
                        <a:ext cx="81" cy="108"/>
                      </a:xfrm>
                      <a:prstGeom prst="line">
                        <a:avLst/>
                      </a:prstGeom>
                      <a:noFill/>
                      <a:ln w="57150">
                        <a:solidFill>
                          <a:srgbClr val="CC0000"/>
                        </a:solidFill>
                        <a:round/>
                        <a:headEnd/>
                        <a:tailEnd/>
                      </a:ln>
                    </p:spPr>
                    <p:txBody>
                      <a:bodyPr/>
                      <a:lstStyle/>
                      <a:p>
                        <a:endParaRPr lang="en-US"/>
                      </a:p>
                    </p:txBody>
                  </p:sp>
                  <p:sp>
                    <p:nvSpPr>
                      <p:cNvPr id="19677" name="Line 181"/>
                      <p:cNvSpPr>
                        <a:spLocks noChangeShapeType="1"/>
                      </p:cNvSpPr>
                      <p:nvPr/>
                    </p:nvSpPr>
                    <p:spPr bwMode="auto">
                      <a:xfrm flipH="1">
                        <a:off x="3148" y="2638"/>
                        <a:ext cx="73" cy="108"/>
                      </a:xfrm>
                      <a:prstGeom prst="line">
                        <a:avLst/>
                      </a:prstGeom>
                      <a:noFill/>
                      <a:ln w="57150">
                        <a:solidFill>
                          <a:srgbClr val="CC0000"/>
                        </a:solidFill>
                        <a:round/>
                        <a:headEnd/>
                        <a:tailEnd/>
                      </a:ln>
                    </p:spPr>
                    <p:txBody>
                      <a:bodyPr/>
                      <a:lstStyle/>
                      <a:p>
                        <a:endParaRPr lang="en-US"/>
                      </a:p>
                    </p:txBody>
                  </p:sp>
                  <p:sp>
                    <p:nvSpPr>
                      <p:cNvPr id="19678" name="Line 182"/>
                      <p:cNvSpPr>
                        <a:spLocks noChangeShapeType="1"/>
                      </p:cNvSpPr>
                      <p:nvPr/>
                    </p:nvSpPr>
                    <p:spPr bwMode="auto">
                      <a:xfrm>
                        <a:off x="3437" y="2654"/>
                        <a:ext cx="75" cy="92"/>
                      </a:xfrm>
                      <a:prstGeom prst="line">
                        <a:avLst/>
                      </a:prstGeom>
                      <a:noFill/>
                      <a:ln w="57150">
                        <a:solidFill>
                          <a:srgbClr val="CC0000"/>
                        </a:solidFill>
                        <a:round/>
                        <a:headEnd/>
                        <a:tailEnd/>
                      </a:ln>
                    </p:spPr>
                    <p:txBody>
                      <a:bodyPr/>
                      <a:lstStyle/>
                      <a:p>
                        <a:endParaRPr lang="en-US"/>
                      </a:p>
                    </p:txBody>
                  </p:sp>
                  <p:sp>
                    <p:nvSpPr>
                      <p:cNvPr id="19679" name="Line 183"/>
                      <p:cNvSpPr>
                        <a:spLocks noChangeShapeType="1"/>
                      </p:cNvSpPr>
                      <p:nvPr/>
                    </p:nvSpPr>
                    <p:spPr bwMode="auto">
                      <a:xfrm flipH="1">
                        <a:off x="3700" y="2638"/>
                        <a:ext cx="81" cy="108"/>
                      </a:xfrm>
                      <a:prstGeom prst="line">
                        <a:avLst/>
                      </a:prstGeom>
                      <a:noFill/>
                      <a:ln w="57150">
                        <a:solidFill>
                          <a:srgbClr val="CC0000"/>
                        </a:solidFill>
                        <a:round/>
                        <a:headEnd/>
                        <a:tailEnd/>
                      </a:ln>
                    </p:spPr>
                    <p:txBody>
                      <a:bodyPr/>
                      <a:lstStyle/>
                      <a:p>
                        <a:endParaRPr lang="en-US"/>
                      </a:p>
                    </p:txBody>
                  </p:sp>
                  <p:sp>
                    <p:nvSpPr>
                      <p:cNvPr id="19680" name="Line 184"/>
                      <p:cNvSpPr>
                        <a:spLocks noChangeShapeType="1"/>
                      </p:cNvSpPr>
                      <p:nvPr/>
                    </p:nvSpPr>
                    <p:spPr bwMode="auto">
                      <a:xfrm>
                        <a:off x="2412" y="2638"/>
                        <a:ext cx="94" cy="108"/>
                      </a:xfrm>
                      <a:prstGeom prst="line">
                        <a:avLst/>
                      </a:prstGeom>
                      <a:noFill/>
                      <a:ln w="57150">
                        <a:solidFill>
                          <a:srgbClr val="CC0000"/>
                        </a:solidFill>
                        <a:round/>
                        <a:headEnd/>
                        <a:tailEnd/>
                      </a:ln>
                    </p:spPr>
                    <p:txBody>
                      <a:bodyPr/>
                      <a:lstStyle/>
                      <a:p>
                        <a:endParaRPr lang="en-US"/>
                      </a:p>
                    </p:txBody>
                  </p:sp>
                  <p:sp>
                    <p:nvSpPr>
                      <p:cNvPr id="19681" name="Line 185"/>
                      <p:cNvSpPr>
                        <a:spLocks noChangeShapeType="1"/>
                      </p:cNvSpPr>
                      <p:nvPr/>
                    </p:nvSpPr>
                    <p:spPr bwMode="auto">
                      <a:xfrm flipH="1">
                        <a:off x="2648" y="2638"/>
                        <a:ext cx="63" cy="108"/>
                      </a:xfrm>
                      <a:prstGeom prst="line">
                        <a:avLst/>
                      </a:prstGeom>
                      <a:noFill/>
                      <a:ln w="57150">
                        <a:solidFill>
                          <a:srgbClr val="CC0000"/>
                        </a:solidFill>
                        <a:round/>
                        <a:headEnd/>
                        <a:tailEnd/>
                      </a:ln>
                    </p:spPr>
                    <p:txBody>
                      <a:bodyPr/>
                      <a:lstStyle/>
                      <a:p>
                        <a:endParaRPr lang="en-US"/>
                      </a:p>
                    </p:txBody>
                  </p:sp>
                  <p:sp>
                    <p:nvSpPr>
                      <p:cNvPr id="19682" name="Line 186"/>
                      <p:cNvSpPr>
                        <a:spLocks noChangeShapeType="1"/>
                      </p:cNvSpPr>
                      <p:nvPr/>
                    </p:nvSpPr>
                    <p:spPr bwMode="auto">
                      <a:xfrm>
                        <a:off x="2307" y="2654"/>
                        <a:ext cx="0" cy="415"/>
                      </a:xfrm>
                      <a:prstGeom prst="line">
                        <a:avLst/>
                      </a:prstGeom>
                      <a:noFill/>
                      <a:ln w="57150">
                        <a:solidFill>
                          <a:srgbClr val="CC0000"/>
                        </a:solidFill>
                        <a:round/>
                        <a:headEnd/>
                        <a:tailEnd/>
                      </a:ln>
                    </p:spPr>
                    <p:txBody>
                      <a:bodyPr/>
                      <a:lstStyle/>
                      <a:p>
                        <a:endParaRPr lang="en-US"/>
                      </a:p>
                    </p:txBody>
                  </p:sp>
                  <p:sp>
                    <p:nvSpPr>
                      <p:cNvPr id="19683" name="Line 187"/>
                      <p:cNvSpPr>
                        <a:spLocks noChangeShapeType="1"/>
                      </p:cNvSpPr>
                      <p:nvPr/>
                    </p:nvSpPr>
                    <p:spPr bwMode="auto">
                      <a:xfrm>
                        <a:off x="3781" y="2958"/>
                        <a:ext cx="69" cy="129"/>
                      </a:xfrm>
                      <a:prstGeom prst="line">
                        <a:avLst/>
                      </a:prstGeom>
                      <a:noFill/>
                      <a:ln w="57150">
                        <a:solidFill>
                          <a:srgbClr val="CC0000"/>
                        </a:solidFill>
                        <a:round/>
                        <a:headEnd/>
                        <a:tailEnd/>
                      </a:ln>
                    </p:spPr>
                    <p:txBody>
                      <a:bodyPr/>
                      <a:lstStyle/>
                      <a:p>
                        <a:endParaRPr lang="en-US"/>
                      </a:p>
                    </p:txBody>
                  </p:sp>
                  <p:sp>
                    <p:nvSpPr>
                      <p:cNvPr id="19684" name="Line 188"/>
                      <p:cNvSpPr>
                        <a:spLocks noChangeShapeType="1"/>
                      </p:cNvSpPr>
                      <p:nvPr/>
                    </p:nvSpPr>
                    <p:spPr bwMode="auto">
                      <a:xfrm>
                        <a:off x="1325" y="2605"/>
                        <a:ext cx="86" cy="166"/>
                      </a:xfrm>
                      <a:prstGeom prst="line">
                        <a:avLst/>
                      </a:prstGeom>
                      <a:noFill/>
                      <a:ln w="57150">
                        <a:solidFill>
                          <a:srgbClr val="CC0000"/>
                        </a:solidFill>
                        <a:round/>
                        <a:headEnd/>
                        <a:tailEnd/>
                      </a:ln>
                    </p:spPr>
                    <p:txBody>
                      <a:bodyPr/>
                      <a:lstStyle/>
                      <a:p>
                        <a:endParaRPr lang="en-US"/>
                      </a:p>
                    </p:txBody>
                  </p:sp>
                  <p:sp>
                    <p:nvSpPr>
                      <p:cNvPr id="19685" name="Line 189"/>
                      <p:cNvSpPr>
                        <a:spLocks noChangeShapeType="1"/>
                      </p:cNvSpPr>
                      <p:nvPr/>
                    </p:nvSpPr>
                    <p:spPr bwMode="auto">
                      <a:xfrm flipH="1">
                        <a:off x="1369" y="2987"/>
                        <a:ext cx="42" cy="119"/>
                      </a:xfrm>
                      <a:prstGeom prst="line">
                        <a:avLst/>
                      </a:prstGeom>
                      <a:noFill/>
                      <a:ln w="57150">
                        <a:solidFill>
                          <a:srgbClr val="CC0000"/>
                        </a:solidFill>
                        <a:round/>
                        <a:headEnd/>
                        <a:tailEnd/>
                      </a:ln>
                    </p:spPr>
                    <p:txBody>
                      <a:bodyPr/>
                      <a:lstStyle/>
                      <a:p>
                        <a:endParaRPr lang="en-US"/>
                      </a:p>
                    </p:txBody>
                  </p:sp>
                  <p:sp>
                    <p:nvSpPr>
                      <p:cNvPr id="19686" name="Line 190"/>
                      <p:cNvSpPr>
                        <a:spLocks noChangeShapeType="1"/>
                      </p:cNvSpPr>
                      <p:nvPr/>
                    </p:nvSpPr>
                    <p:spPr bwMode="auto">
                      <a:xfrm>
                        <a:off x="1675" y="2977"/>
                        <a:ext cx="43" cy="103"/>
                      </a:xfrm>
                      <a:prstGeom prst="line">
                        <a:avLst/>
                      </a:prstGeom>
                      <a:noFill/>
                      <a:ln w="57150">
                        <a:solidFill>
                          <a:srgbClr val="CC0000"/>
                        </a:solidFill>
                        <a:round/>
                        <a:headEnd/>
                        <a:tailEnd/>
                      </a:ln>
                    </p:spPr>
                    <p:txBody>
                      <a:bodyPr/>
                      <a:lstStyle/>
                      <a:p>
                        <a:endParaRPr lang="en-US"/>
                      </a:p>
                    </p:txBody>
                  </p:sp>
                  <p:sp>
                    <p:nvSpPr>
                      <p:cNvPr id="19687" name="Line 191"/>
                      <p:cNvSpPr>
                        <a:spLocks noChangeShapeType="1"/>
                      </p:cNvSpPr>
                      <p:nvPr/>
                    </p:nvSpPr>
                    <p:spPr bwMode="auto">
                      <a:xfrm>
                        <a:off x="2177" y="2977"/>
                        <a:ext cx="59" cy="103"/>
                      </a:xfrm>
                      <a:prstGeom prst="line">
                        <a:avLst/>
                      </a:prstGeom>
                      <a:noFill/>
                      <a:ln w="57150">
                        <a:solidFill>
                          <a:srgbClr val="CC0000"/>
                        </a:solidFill>
                        <a:round/>
                        <a:headEnd/>
                        <a:tailEnd/>
                      </a:ln>
                    </p:spPr>
                    <p:txBody>
                      <a:bodyPr/>
                      <a:lstStyle/>
                      <a:p>
                        <a:endParaRPr lang="en-US"/>
                      </a:p>
                    </p:txBody>
                  </p:sp>
                  <p:sp>
                    <p:nvSpPr>
                      <p:cNvPr id="19688" name="Line 192"/>
                      <p:cNvSpPr>
                        <a:spLocks noChangeShapeType="1"/>
                      </p:cNvSpPr>
                      <p:nvPr/>
                    </p:nvSpPr>
                    <p:spPr bwMode="auto">
                      <a:xfrm>
                        <a:off x="3980" y="2654"/>
                        <a:ext cx="40" cy="117"/>
                      </a:xfrm>
                      <a:prstGeom prst="line">
                        <a:avLst/>
                      </a:prstGeom>
                      <a:noFill/>
                      <a:ln w="57150">
                        <a:solidFill>
                          <a:srgbClr val="CC0000"/>
                        </a:solidFill>
                        <a:round/>
                        <a:headEnd/>
                        <a:tailEnd/>
                      </a:ln>
                    </p:spPr>
                    <p:txBody>
                      <a:bodyPr/>
                      <a:lstStyle/>
                      <a:p>
                        <a:endParaRPr lang="en-US"/>
                      </a:p>
                    </p:txBody>
                  </p:sp>
                  <p:sp>
                    <p:nvSpPr>
                      <p:cNvPr id="19689" name="Line 193"/>
                      <p:cNvSpPr>
                        <a:spLocks noChangeShapeType="1"/>
                      </p:cNvSpPr>
                      <p:nvPr/>
                    </p:nvSpPr>
                    <p:spPr bwMode="auto">
                      <a:xfrm flipH="1">
                        <a:off x="4309" y="2654"/>
                        <a:ext cx="99" cy="136"/>
                      </a:xfrm>
                      <a:prstGeom prst="line">
                        <a:avLst/>
                      </a:prstGeom>
                      <a:noFill/>
                      <a:ln w="57150">
                        <a:solidFill>
                          <a:srgbClr val="CC0000"/>
                        </a:solidFill>
                        <a:round/>
                        <a:headEnd/>
                        <a:tailEnd/>
                      </a:ln>
                    </p:spPr>
                    <p:txBody>
                      <a:bodyPr/>
                      <a:lstStyle/>
                      <a:p>
                        <a:endParaRPr lang="en-US"/>
                      </a:p>
                    </p:txBody>
                  </p:sp>
                  <p:sp>
                    <p:nvSpPr>
                      <p:cNvPr id="19690" name="Line 194"/>
                      <p:cNvSpPr>
                        <a:spLocks noChangeShapeType="1"/>
                      </p:cNvSpPr>
                      <p:nvPr/>
                    </p:nvSpPr>
                    <p:spPr bwMode="auto">
                      <a:xfrm>
                        <a:off x="4309" y="2958"/>
                        <a:ext cx="99" cy="129"/>
                      </a:xfrm>
                      <a:prstGeom prst="line">
                        <a:avLst/>
                      </a:prstGeom>
                      <a:noFill/>
                      <a:ln w="57150">
                        <a:solidFill>
                          <a:srgbClr val="CC0000"/>
                        </a:solidFill>
                        <a:round/>
                        <a:headEnd/>
                        <a:tailEnd/>
                      </a:ln>
                    </p:spPr>
                    <p:txBody>
                      <a:bodyPr/>
                      <a:lstStyle/>
                      <a:p>
                        <a:endParaRPr lang="en-US"/>
                      </a:p>
                    </p:txBody>
                  </p:sp>
                </p:grpSp>
                <p:sp>
                  <p:nvSpPr>
                    <p:cNvPr id="19649" name="Line 195"/>
                    <p:cNvSpPr>
                      <a:spLocks noChangeShapeType="1"/>
                    </p:cNvSpPr>
                    <p:nvPr/>
                  </p:nvSpPr>
                  <p:spPr bwMode="auto">
                    <a:xfrm flipH="1">
                      <a:off x="4065" y="3001"/>
                      <a:ext cx="59" cy="82"/>
                    </a:xfrm>
                    <a:prstGeom prst="line">
                      <a:avLst/>
                    </a:prstGeom>
                    <a:noFill/>
                    <a:ln w="57150">
                      <a:solidFill>
                        <a:srgbClr val="CC0000"/>
                      </a:solidFill>
                      <a:round/>
                      <a:headEnd/>
                      <a:tailEnd/>
                    </a:ln>
                  </p:spPr>
                  <p:txBody>
                    <a:bodyPr/>
                    <a:lstStyle/>
                    <a:p>
                      <a:endParaRPr lang="en-US"/>
                    </a:p>
                  </p:txBody>
                </p:sp>
              </p:grpSp>
              <p:sp>
                <p:nvSpPr>
                  <p:cNvPr id="19643" name="Line 196"/>
                  <p:cNvSpPr>
                    <a:spLocks noChangeShapeType="1"/>
                  </p:cNvSpPr>
                  <p:nvPr/>
                </p:nvSpPr>
                <p:spPr bwMode="auto">
                  <a:xfrm>
                    <a:off x="2174380" y="4149313"/>
                    <a:ext cx="138855" cy="5591"/>
                  </a:xfrm>
                  <a:prstGeom prst="line">
                    <a:avLst/>
                  </a:prstGeom>
                  <a:noFill/>
                  <a:ln w="57150">
                    <a:solidFill>
                      <a:srgbClr val="C00000"/>
                    </a:solidFill>
                    <a:round/>
                    <a:headEnd/>
                    <a:tailEnd/>
                  </a:ln>
                </p:spPr>
                <p:txBody>
                  <a:bodyPr/>
                  <a:lstStyle/>
                  <a:p>
                    <a:endParaRPr lang="en-US"/>
                  </a:p>
                </p:txBody>
              </p:sp>
              <p:sp>
                <p:nvSpPr>
                  <p:cNvPr id="19644" name="Line 198"/>
                  <p:cNvSpPr>
                    <a:spLocks noChangeShapeType="1"/>
                  </p:cNvSpPr>
                  <p:nvPr/>
                </p:nvSpPr>
                <p:spPr bwMode="auto">
                  <a:xfrm>
                    <a:off x="1763320" y="4579166"/>
                    <a:ext cx="118314" cy="13917"/>
                  </a:xfrm>
                  <a:prstGeom prst="line">
                    <a:avLst/>
                  </a:prstGeom>
                  <a:noFill/>
                  <a:ln w="57150">
                    <a:solidFill>
                      <a:srgbClr val="C00000"/>
                    </a:solidFill>
                    <a:round/>
                    <a:headEnd/>
                    <a:tailEnd/>
                  </a:ln>
                </p:spPr>
                <p:txBody>
                  <a:bodyPr/>
                  <a:lstStyle/>
                  <a:p>
                    <a:endParaRPr lang="en-US"/>
                  </a:p>
                </p:txBody>
              </p:sp>
              <p:sp>
                <p:nvSpPr>
                  <p:cNvPr id="19645" name="Line 149"/>
                  <p:cNvSpPr>
                    <a:spLocks noChangeShapeType="1"/>
                  </p:cNvSpPr>
                  <p:nvPr/>
                </p:nvSpPr>
                <p:spPr bwMode="auto">
                  <a:xfrm>
                    <a:off x="6952031" y="4176218"/>
                    <a:ext cx="138855" cy="5591"/>
                  </a:xfrm>
                  <a:prstGeom prst="line">
                    <a:avLst/>
                  </a:prstGeom>
                  <a:noFill/>
                  <a:ln w="57150">
                    <a:solidFill>
                      <a:srgbClr val="C00000"/>
                    </a:solidFill>
                    <a:round/>
                    <a:headEnd/>
                    <a:tailEnd/>
                  </a:ln>
                </p:spPr>
                <p:txBody>
                  <a:bodyPr/>
                  <a:lstStyle/>
                  <a:p>
                    <a:endParaRPr lang="en-US"/>
                  </a:p>
                </p:txBody>
              </p:sp>
              <p:sp>
                <p:nvSpPr>
                  <p:cNvPr id="19646" name="Line 149"/>
                  <p:cNvSpPr>
                    <a:spLocks noChangeShapeType="1"/>
                  </p:cNvSpPr>
                  <p:nvPr/>
                </p:nvSpPr>
                <p:spPr bwMode="auto">
                  <a:xfrm>
                    <a:off x="6728194" y="4647705"/>
                    <a:ext cx="138855" cy="5591"/>
                  </a:xfrm>
                  <a:prstGeom prst="line">
                    <a:avLst/>
                  </a:prstGeom>
                  <a:noFill/>
                  <a:ln w="57150">
                    <a:solidFill>
                      <a:srgbClr val="C00000"/>
                    </a:solidFill>
                    <a:round/>
                    <a:headEnd/>
                    <a:tailEnd/>
                  </a:ln>
                </p:spPr>
                <p:txBody>
                  <a:bodyPr/>
                  <a:lstStyle/>
                  <a:p>
                    <a:endParaRPr lang="en-US"/>
                  </a:p>
                </p:txBody>
              </p:sp>
            </p:grpSp>
            <p:grpSp>
              <p:nvGrpSpPr>
                <p:cNvPr id="14" name="Group 693"/>
                <p:cNvGrpSpPr>
                  <a:grpSpLocks/>
                </p:cNvGrpSpPr>
                <p:nvPr/>
              </p:nvGrpSpPr>
              <p:grpSpPr bwMode="auto">
                <a:xfrm>
                  <a:off x="5970954" y="4123841"/>
                  <a:ext cx="1849523" cy="496117"/>
                  <a:chOff x="5970954" y="4123841"/>
                  <a:chExt cx="1849523" cy="496117"/>
                </a:xfrm>
              </p:grpSpPr>
              <p:sp>
                <p:nvSpPr>
                  <p:cNvPr id="19624" name="Line 149"/>
                  <p:cNvSpPr>
                    <a:spLocks noChangeShapeType="1"/>
                  </p:cNvSpPr>
                  <p:nvPr/>
                </p:nvSpPr>
                <p:spPr bwMode="auto">
                  <a:xfrm>
                    <a:off x="5970954" y="4614367"/>
                    <a:ext cx="138855" cy="5591"/>
                  </a:xfrm>
                  <a:prstGeom prst="line">
                    <a:avLst/>
                  </a:prstGeom>
                  <a:noFill/>
                  <a:ln w="57150">
                    <a:solidFill>
                      <a:srgbClr val="C00000"/>
                    </a:solidFill>
                    <a:round/>
                    <a:headEnd/>
                    <a:tailEnd/>
                  </a:ln>
                </p:spPr>
                <p:txBody>
                  <a:bodyPr/>
                  <a:lstStyle/>
                  <a:p>
                    <a:endParaRPr lang="en-US"/>
                  </a:p>
                </p:txBody>
              </p:sp>
              <p:sp>
                <p:nvSpPr>
                  <p:cNvPr id="19625" name="Line 149"/>
                  <p:cNvSpPr>
                    <a:spLocks noChangeShapeType="1"/>
                  </p:cNvSpPr>
                  <p:nvPr/>
                </p:nvSpPr>
                <p:spPr bwMode="auto">
                  <a:xfrm>
                    <a:off x="6223308" y="4123841"/>
                    <a:ext cx="138855" cy="5591"/>
                  </a:xfrm>
                  <a:prstGeom prst="line">
                    <a:avLst/>
                  </a:prstGeom>
                  <a:noFill/>
                  <a:ln w="57150">
                    <a:solidFill>
                      <a:srgbClr val="C00000"/>
                    </a:solidFill>
                    <a:round/>
                    <a:headEnd/>
                    <a:tailEnd/>
                  </a:ln>
                </p:spPr>
                <p:txBody>
                  <a:bodyPr/>
                  <a:lstStyle/>
                  <a:p>
                    <a:endParaRPr lang="en-US"/>
                  </a:p>
                </p:txBody>
              </p:sp>
              <p:sp>
                <p:nvSpPr>
                  <p:cNvPr id="19626" name="Line 199"/>
                  <p:cNvSpPr>
                    <a:spLocks noChangeShapeType="1"/>
                  </p:cNvSpPr>
                  <p:nvPr/>
                </p:nvSpPr>
                <p:spPr bwMode="auto">
                  <a:xfrm>
                    <a:off x="7693434" y="4273441"/>
                    <a:ext cx="127043" cy="91042"/>
                  </a:xfrm>
                  <a:prstGeom prst="line">
                    <a:avLst/>
                  </a:prstGeom>
                  <a:noFill/>
                  <a:ln w="57150">
                    <a:solidFill>
                      <a:srgbClr val="C00000"/>
                    </a:solidFill>
                    <a:round/>
                    <a:headEnd/>
                    <a:tailEnd/>
                  </a:ln>
                </p:spPr>
                <p:txBody>
                  <a:bodyPr/>
                  <a:lstStyle/>
                  <a:p>
                    <a:endParaRPr lang="en-US"/>
                  </a:p>
                </p:txBody>
              </p:sp>
            </p:grpSp>
          </p:grpSp>
          <p:sp>
            <p:nvSpPr>
              <p:cNvPr id="19621" name="Line 200"/>
              <p:cNvSpPr>
                <a:spLocks noChangeShapeType="1"/>
              </p:cNvSpPr>
              <p:nvPr/>
            </p:nvSpPr>
            <p:spPr bwMode="auto">
              <a:xfrm flipV="1">
                <a:off x="6848475" y="3857624"/>
                <a:ext cx="152400" cy="161925"/>
              </a:xfrm>
              <a:prstGeom prst="line">
                <a:avLst/>
              </a:prstGeom>
              <a:noFill/>
              <a:ln w="57150">
                <a:solidFill>
                  <a:srgbClr val="C00000"/>
                </a:solidFill>
                <a:round/>
                <a:headEnd/>
                <a:tailEnd/>
              </a:ln>
            </p:spPr>
            <p:txBody>
              <a:bodyPr/>
              <a:lstStyle/>
              <a:p>
                <a:endParaRPr lang="en-US"/>
              </a:p>
            </p:txBody>
          </p:sp>
        </p:grpSp>
        <p:cxnSp>
          <p:nvCxnSpPr>
            <p:cNvPr id="93" name="Straight Connector 92"/>
            <p:cNvCxnSpPr/>
            <p:nvPr/>
          </p:nvCxnSpPr>
          <p:spPr>
            <a:xfrm rot="5400000">
              <a:off x="4129088" y="5845622"/>
              <a:ext cx="838200" cy="41592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16200000" flipH="1">
              <a:off x="4648994" y="6027391"/>
              <a:ext cx="739775" cy="23971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16200000" flipH="1">
              <a:off x="4456113" y="5615435"/>
              <a:ext cx="1238250" cy="5143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9468" name="Line 19"/>
            <p:cNvSpPr>
              <a:spLocks noChangeShapeType="1"/>
            </p:cNvSpPr>
            <p:nvPr/>
          </p:nvSpPr>
          <p:spPr bwMode="auto">
            <a:xfrm>
              <a:off x="4279900" y="1070422"/>
              <a:ext cx="0" cy="0"/>
            </a:xfrm>
            <a:prstGeom prst="line">
              <a:avLst/>
            </a:prstGeom>
            <a:noFill/>
            <a:ln w="57150">
              <a:solidFill>
                <a:schemeClr val="tx1"/>
              </a:solidFill>
              <a:round/>
              <a:headEnd/>
              <a:tailEnd/>
            </a:ln>
          </p:spPr>
          <p:txBody>
            <a:bodyPr/>
            <a:lstStyle/>
            <a:p>
              <a:endParaRPr lang="en-US"/>
            </a:p>
          </p:txBody>
        </p:sp>
        <p:grpSp>
          <p:nvGrpSpPr>
            <p:cNvPr id="15" name="Group 20"/>
            <p:cNvGrpSpPr>
              <a:grpSpLocks/>
            </p:cNvGrpSpPr>
            <p:nvPr/>
          </p:nvGrpSpPr>
          <p:grpSpPr bwMode="auto">
            <a:xfrm>
              <a:off x="4110038" y="559247"/>
              <a:ext cx="987425" cy="511175"/>
              <a:chOff x="2380" y="671"/>
              <a:chExt cx="768" cy="366"/>
            </a:xfrm>
          </p:grpSpPr>
          <p:sp>
            <p:nvSpPr>
              <p:cNvPr id="19618" name="Oval 21"/>
              <p:cNvSpPr>
                <a:spLocks noChangeArrowheads="1"/>
              </p:cNvSpPr>
              <p:nvPr/>
            </p:nvSpPr>
            <p:spPr bwMode="auto">
              <a:xfrm>
                <a:off x="2380" y="671"/>
                <a:ext cx="768" cy="366"/>
              </a:xfrm>
              <a:prstGeom prst="ellipse">
                <a:avLst/>
              </a:prstGeom>
              <a:solidFill>
                <a:srgbClr val="339933"/>
              </a:solidFill>
              <a:ln w="57150">
                <a:solidFill>
                  <a:schemeClr val="tx1"/>
                </a:solidFill>
                <a:round/>
                <a:headEnd/>
                <a:tailEnd/>
              </a:ln>
            </p:spPr>
            <p:txBody>
              <a:bodyPr wrap="none" anchor="ctr"/>
              <a:lstStyle/>
              <a:p>
                <a:endParaRPr lang="en-US" sz="1200" b="1">
                  <a:solidFill>
                    <a:srgbClr val="000099"/>
                  </a:solidFill>
                </a:endParaRPr>
              </a:p>
            </p:txBody>
          </p:sp>
          <p:sp>
            <p:nvSpPr>
              <p:cNvPr id="19619" name="Text Box 22"/>
              <p:cNvSpPr txBox="1">
                <a:spLocks noChangeArrowheads="1"/>
              </p:cNvSpPr>
              <p:nvPr/>
            </p:nvSpPr>
            <p:spPr bwMode="auto">
              <a:xfrm>
                <a:off x="2551" y="692"/>
                <a:ext cx="399" cy="286"/>
              </a:xfrm>
              <a:prstGeom prst="rect">
                <a:avLst/>
              </a:prstGeom>
              <a:noFill/>
              <a:ln w="9525">
                <a:noFill/>
                <a:miter lim="800000"/>
                <a:headEnd/>
                <a:tailEnd/>
              </a:ln>
            </p:spPr>
            <p:txBody>
              <a:bodyPr wrap="none">
                <a:spAutoFit/>
              </a:bodyPr>
              <a:lstStyle/>
              <a:p>
                <a:r>
                  <a:rPr lang="en-US" b="1">
                    <a:solidFill>
                      <a:srgbClr val="000099"/>
                    </a:solidFill>
                    <a:latin typeface="Times New Roman" pitchFamily="18" charset="0"/>
                  </a:rPr>
                  <a:t>EF</a:t>
                </a:r>
              </a:p>
            </p:txBody>
          </p:sp>
        </p:grpSp>
        <p:grpSp>
          <p:nvGrpSpPr>
            <p:cNvPr id="16" name="Group 113"/>
            <p:cNvGrpSpPr>
              <a:grpSpLocks/>
            </p:cNvGrpSpPr>
            <p:nvPr/>
          </p:nvGrpSpPr>
          <p:grpSpPr bwMode="auto">
            <a:xfrm>
              <a:off x="3524250" y="846585"/>
              <a:ext cx="2160588" cy="2139950"/>
              <a:chOff x="3524436" y="1397699"/>
              <a:chExt cx="2160346" cy="2140839"/>
            </a:xfrm>
          </p:grpSpPr>
          <p:sp>
            <p:nvSpPr>
              <p:cNvPr id="19613" name="Line 27"/>
              <p:cNvSpPr>
                <a:spLocks noChangeShapeType="1"/>
              </p:cNvSpPr>
              <p:nvPr/>
            </p:nvSpPr>
            <p:spPr bwMode="auto">
              <a:xfrm>
                <a:off x="5102363" y="1397699"/>
                <a:ext cx="582419" cy="1195107"/>
              </a:xfrm>
              <a:prstGeom prst="line">
                <a:avLst/>
              </a:prstGeom>
              <a:noFill/>
              <a:ln w="57150">
                <a:solidFill>
                  <a:srgbClr val="339933"/>
                </a:solidFill>
                <a:round/>
                <a:headEnd/>
                <a:tailEnd/>
              </a:ln>
            </p:spPr>
            <p:txBody>
              <a:bodyPr/>
              <a:lstStyle/>
              <a:p>
                <a:endParaRPr lang="en-US"/>
              </a:p>
            </p:txBody>
          </p:sp>
          <p:sp>
            <p:nvSpPr>
              <p:cNvPr id="19614" name="Line 24"/>
              <p:cNvSpPr>
                <a:spLocks noChangeShapeType="1"/>
              </p:cNvSpPr>
              <p:nvPr/>
            </p:nvSpPr>
            <p:spPr bwMode="auto">
              <a:xfrm>
                <a:off x="4586419" y="1626366"/>
                <a:ext cx="0" cy="345253"/>
              </a:xfrm>
              <a:prstGeom prst="line">
                <a:avLst/>
              </a:prstGeom>
              <a:noFill/>
              <a:ln w="57150">
                <a:solidFill>
                  <a:srgbClr val="339933"/>
                </a:solidFill>
                <a:round/>
                <a:headEnd/>
                <a:tailEnd/>
              </a:ln>
            </p:spPr>
            <p:txBody>
              <a:bodyPr/>
              <a:lstStyle/>
              <a:p>
                <a:endParaRPr lang="en-US"/>
              </a:p>
            </p:txBody>
          </p:sp>
          <p:sp>
            <p:nvSpPr>
              <p:cNvPr id="19615" name="Line 25"/>
              <p:cNvSpPr>
                <a:spLocks noChangeShapeType="1"/>
              </p:cNvSpPr>
              <p:nvPr/>
            </p:nvSpPr>
            <p:spPr bwMode="auto">
              <a:xfrm flipH="1">
                <a:off x="3524436" y="1415301"/>
                <a:ext cx="581134" cy="1195107"/>
              </a:xfrm>
              <a:prstGeom prst="line">
                <a:avLst/>
              </a:prstGeom>
              <a:noFill/>
              <a:ln w="57150">
                <a:solidFill>
                  <a:srgbClr val="339933"/>
                </a:solidFill>
                <a:round/>
                <a:headEnd/>
                <a:tailEnd/>
              </a:ln>
            </p:spPr>
            <p:txBody>
              <a:bodyPr/>
              <a:lstStyle/>
              <a:p>
                <a:endParaRPr lang="en-US"/>
              </a:p>
            </p:txBody>
          </p:sp>
          <p:sp>
            <p:nvSpPr>
              <p:cNvPr id="19616" name="Line 26"/>
              <p:cNvSpPr>
                <a:spLocks noChangeShapeType="1"/>
              </p:cNvSpPr>
              <p:nvPr/>
            </p:nvSpPr>
            <p:spPr bwMode="auto">
              <a:xfrm flipH="1">
                <a:off x="3719825" y="1559370"/>
                <a:ext cx="576394" cy="1977201"/>
              </a:xfrm>
              <a:prstGeom prst="line">
                <a:avLst/>
              </a:prstGeom>
              <a:noFill/>
              <a:ln w="57150">
                <a:solidFill>
                  <a:srgbClr val="339933"/>
                </a:solidFill>
                <a:round/>
                <a:headEnd/>
                <a:tailEnd/>
              </a:ln>
            </p:spPr>
            <p:txBody>
              <a:bodyPr/>
              <a:lstStyle/>
              <a:p>
                <a:endParaRPr lang="en-US"/>
              </a:p>
            </p:txBody>
          </p:sp>
          <p:sp>
            <p:nvSpPr>
              <p:cNvPr id="19617" name="Line 28"/>
              <p:cNvSpPr>
                <a:spLocks noChangeShapeType="1"/>
              </p:cNvSpPr>
              <p:nvPr/>
            </p:nvSpPr>
            <p:spPr bwMode="auto">
              <a:xfrm>
                <a:off x="4964413" y="1559274"/>
                <a:ext cx="550562" cy="1979264"/>
              </a:xfrm>
              <a:prstGeom prst="line">
                <a:avLst/>
              </a:prstGeom>
              <a:noFill/>
              <a:ln w="57150">
                <a:solidFill>
                  <a:srgbClr val="339933"/>
                </a:solidFill>
                <a:round/>
                <a:headEnd/>
                <a:tailEnd/>
              </a:ln>
            </p:spPr>
            <p:txBody>
              <a:bodyPr/>
              <a:lstStyle/>
              <a:p>
                <a:endParaRPr lang="en-US"/>
              </a:p>
            </p:txBody>
          </p:sp>
        </p:grpSp>
        <p:grpSp>
          <p:nvGrpSpPr>
            <p:cNvPr id="17" name="Group 119"/>
            <p:cNvGrpSpPr>
              <a:grpSpLocks/>
            </p:cNvGrpSpPr>
            <p:nvPr/>
          </p:nvGrpSpPr>
          <p:grpSpPr bwMode="auto">
            <a:xfrm>
              <a:off x="1450975" y="2292797"/>
              <a:ext cx="6288088" cy="1682750"/>
              <a:chOff x="1451078" y="2843769"/>
              <a:chExt cx="6288428" cy="1682732"/>
            </a:xfrm>
          </p:grpSpPr>
          <p:sp>
            <p:nvSpPr>
              <p:cNvPr id="19602" name="Line 30"/>
              <p:cNvSpPr>
                <a:spLocks noChangeShapeType="1"/>
              </p:cNvSpPr>
              <p:nvPr/>
            </p:nvSpPr>
            <p:spPr bwMode="auto">
              <a:xfrm flipH="1">
                <a:off x="1451078" y="2843769"/>
                <a:ext cx="1574425" cy="789994"/>
              </a:xfrm>
              <a:prstGeom prst="line">
                <a:avLst/>
              </a:prstGeom>
              <a:noFill/>
              <a:ln w="57150">
                <a:solidFill>
                  <a:srgbClr val="800080"/>
                </a:solidFill>
                <a:round/>
                <a:headEnd/>
                <a:tailEnd/>
              </a:ln>
            </p:spPr>
            <p:txBody>
              <a:bodyPr/>
              <a:lstStyle/>
              <a:p>
                <a:endParaRPr lang="en-US"/>
              </a:p>
            </p:txBody>
          </p:sp>
          <p:sp>
            <p:nvSpPr>
              <p:cNvPr id="19603" name="Line 30"/>
              <p:cNvSpPr>
                <a:spLocks noChangeShapeType="1"/>
              </p:cNvSpPr>
              <p:nvPr/>
            </p:nvSpPr>
            <p:spPr bwMode="auto">
              <a:xfrm flipH="1">
                <a:off x="2715355" y="3028076"/>
                <a:ext cx="412708" cy="556318"/>
              </a:xfrm>
              <a:prstGeom prst="line">
                <a:avLst/>
              </a:prstGeom>
              <a:noFill/>
              <a:ln w="57150">
                <a:solidFill>
                  <a:srgbClr val="800080"/>
                </a:solidFill>
                <a:round/>
                <a:headEnd/>
                <a:tailEnd/>
              </a:ln>
            </p:spPr>
            <p:txBody>
              <a:bodyPr/>
              <a:lstStyle/>
              <a:p>
                <a:endParaRPr lang="en-US"/>
              </a:p>
            </p:txBody>
          </p:sp>
          <p:sp>
            <p:nvSpPr>
              <p:cNvPr id="19604" name="Line 31"/>
              <p:cNvSpPr>
                <a:spLocks noChangeShapeType="1"/>
              </p:cNvSpPr>
              <p:nvPr/>
            </p:nvSpPr>
            <p:spPr bwMode="auto">
              <a:xfrm>
                <a:off x="3648741" y="3115825"/>
                <a:ext cx="57856" cy="893185"/>
              </a:xfrm>
              <a:prstGeom prst="line">
                <a:avLst/>
              </a:prstGeom>
              <a:noFill/>
              <a:ln w="57150">
                <a:solidFill>
                  <a:srgbClr val="800080"/>
                </a:solidFill>
                <a:round/>
                <a:headEnd/>
                <a:tailEnd/>
              </a:ln>
            </p:spPr>
            <p:txBody>
              <a:bodyPr/>
              <a:lstStyle/>
              <a:p>
                <a:endParaRPr lang="en-US"/>
              </a:p>
            </p:txBody>
          </p:sp>
          <p:sp>
            <p:nvSpPr>
              <p:cNvPr id="19605" name="Line 32"/>
              <p:cNvSpPr>
                <a:spLocks noChangeShapeType="1"/>
              </p:cNvSpPr>
              <p:nvPr/>
            </p:nvSpPr>
            <p:spPr bwMode="auto">
              <a:xfrm>
                <a:off x="4021620" y="2882706"/>
                <a:ext cx="1186696" cy="701688"/>
              </a:xfrm>
              <a:prstGeom prst="line">
                <a:avLst/>
              </a:prstGeom>
              <a:noFill/>
              <a:ln w="57150">
                <a:solidFill>
                  <a:srgbClr val="800080"/>
                </a:solidFill>
                <a:round/>
                <a:headEnd/>
                <a:tailEnd/>
              </a:ln>
            </p:spPr>
            <p:txBody>
              <a:bodyPr/>
              <a:lstStyle/>
              <a:p>
                <a:endParaRPr lang="en-US"/>
              </a:p>
            </p:txBody>
          </p:sp>
          <p:sp>
            <p:nvSpPr>
              <p:cNvPr id="19606" name="Line 33"/>
              <p:cNvSpPr>
                <a:spLocks noChangeShapeType="1"/>
              </p:cNvSpPr>
              <p:nvPr/>
            </p:nvSpPr>
            <p:spPr bwMode="auto">
              <a:xfrm>
                <a:off x="3832623" y="3054633"/>
                <a:ext cx="953985" cy="1030167"/>
              </a:xfrm>
              <a:prstGeom prst="line">
                <a:avLst/>
              </a:prstGeom>
              <a:noFill/>
              <a:ln w="57150">
                <a:solidFill>
                  <a:srgbClr val="800080"/>
                </a:solidFill>
                <a:round/>
                <a:headEnd/>
                <a:tailEnd/>
              </a:ln>
            </p:spPr>
            <p:txBody>
              <a:bodyPr/>
              <a:lstStyle/>
              <a:p>
                <a:endParaRPr lang="en-US"/>
              </a:p>
            </p:txBody>
          </p:sp>
          <p:sp>
            <p:nvSpPr>
              <p:cNvPr id="19607" name="Line 34"/>
              <p:cNvSpPr>
                <a:spLocks noChangeShapeType="1"/>
              </p:cNvSpPr>
              <p:nvPr/>
            </p:nvSpPr>
            <p:spPr bwMode="auto">
              <a:xfrm flipH="1">
                <a:off x="4969177" y="3130114"/>
                <a:ext cx="768845" cy="1396387"/>
              </a:xfrm>
              <a:prstGeom prst="line">
                <a:avLst/>
              </a:prstGeom>
              <a:noFill/>
              <a:ln w="57150">
                <a:solidFill>
                  <a:srgbClr val="800080"/>
                </a:solidFill>
                <a:round/>
                <a:headEnd/>
                <a:tailEnd/>
              </a:ln>
            </p:spPr>
            <p:txBody>
              <a:bodyPr/>
              <a:lstStyle/>
              <a:p>
                <a:endParaRPr lang="en-US"/>
              </a:p>
            </p:txBody>
          </p:sp>
          <p:sp>
            <p:nvSpPr>
              <p:cNvPr id="19608" name="Line 35"/>
              <p:cNvSpPr>
                <a:spLocks noChangeShapeType="1"/>
              </p:cNvSpPr>
              <p:nvPr/>
            </p:nvSpPr>
            <p:spPr bwMode="auto">
              <a:xfrm flipH="1">
                <a:off x="5820219" y="3123695"/>
                <a:ext cx="64444" cy="354963"/>
              </a:xfrm>
              <a:prstGeom prst="line">
                <a:avLst/>
              </a:prstGeom>
              <a:noFill/>
              <a:ln w="57150">
                <a:solidFill>
                  <a:srgbClr val="800080"/>
                </a:solidFill>
                <a:round/>
                <a:headEnd/>
                <a:tailEnd/>
              </a:ln>
            </p:spPr>
            <p:txBody>
              <a:bodyPr/>
              <a:lstStyle/>
              <a:p>
                <a:endParaRPr lang="en-US"/>
              </a:p>
            </p:txBody>
          </p:sp>
          <p:sp>
            <p:nvSpPr>
              <p:cNvPr id="19609" name="Line 36"/>
              <p:cNvSpPr>
                <a:spLocks noChangeShapeType="1"/>
              </p:cNvSpPr>
              <p:nvPr/>
            </p:nvSpPr>
            <p:spPr bwMode="auto">
              <a:xfrm>
                <a:off x="6167443" y="3028077"/>
                <a:ext cx="986276" cy="1460232"/>
              </a:xfrm>
              <a:prstGeom prst="line">
                <a:avLst/>
              </a:prstGeom>
              <a:noFill/>
              <a:ln w="57150">
                <a:solidFill>
                  <a:srgbClr val="800080"/>
                </a:solidFill>
                <a:round/>
                <a:headEnd/>
                <a:tailEnd/>
              </a:ln>
            </p:spPr>
            <p:txBody>
              <a:bodyPr/>
              <a:lstStyle/>
              <a:p>
                <a:endParaRPr lang="en-US"/>
              </a:p>
            </p:txBody>
          </p:sp>
          <p:sp>
            <p:nvSpPr>
              <p:cNvPr id="19610" name="Line 37"/>
              <p:cNvSpPr>
                <a:spLocks noChangeShapeType="1"/>
              </p:cNvSpPr>
              <p:nvPr/>
            </p:nvSpPr>
            <p:spPr bwMode="auto">
              <a:xfrm flipH="1">
                <a:off x="3849337" y="2882706"/>
                <a:ext cx="1464405" cy="1140593"/>
              </a:xfrm>
              <a:prstGeom prst="line">
                <a:avLst/>
              </a:prstGeom>
              <a:noFill/>
              <a:ln w="57150">
                <a:solidFill>
                  <a:srgbClr val="800080"/>
                </a:solidFill>
                <a:round/>
                <a:headEnd/>
                <a:tailEnd/>
              </a:ln>
            </p:spPr>
            <p:txBody>
              <a:bodyPr/>
              <a:lstStyle/>
              <a:p>
                <a:endParaRPr lang="en-US"/>
              </a:p>
            </p:txBody>
          </p:sp>
          <p:sp>
            <p:nvSpPr>
              <p:cNvPr id="19611" name="Line 38"/>
              <p:cNvSpPr>
                <a:spLocks noChangeShapeType="1"/>
              </p:cNvSpPr>
              <p:nvPr/>
            </p:nvSpPr>
            <p:spPr bwMode="auto">
              <a:xfrm flipH="1">
                <a:off x="2805852" y="3111062"/>
                <a:ext cx="601705" cy="1360045"/>
              </a:xfrm>
              <a:prstGeom prst="line">
                <a:avLst/>
              </a:prstGeom>
              <a:noFill/>
              <a:ln w="57150">
                <a:solidFill>
                  <a:srgbClr val="800080"/>
                </a:solidFill>
                <a:round/>
                <a:headEnd/>
                <a:tailEnd/>
              </a:ln>
            </p:spPr>
            <p:txBody>
              <a:bodyPr/>
              <a:lstStyle/>
              <a:p>
                <a:endParaRPr lang="en-US"/>
              </a:p>
            </p:txBody>
          </p:sp>
          <p:sp>
            <p:nvSpPr>
              <p:cNvPr id="19612" name="Line 39"/>
              <p:cNvSpPr>
                <a:spLocks noChangeShapeType="1"/>
              </p:cNvSpPr>
              <p:nvPr/>
            </p:nvSpPr>
            <p:spPr bwMode="auto">
              <a:xfrm>
                <a:off x="6277487" y="2885241"/>
                <a:ext cx="1462019" cy="793441"/>
              </a:xfrm>
              <a:prstGeom prst="line">
                <a:avLst/>
              </a:prstGeom>
              <a:noFill/>
              <a:ln w="57150">
                <a:solidFill>
                  <a:srgbClr val="800080"/>
                </a:solidFill>
                <a:round/>
                <a:headEnd/>
                <a:tailEnd/>
              </a:ln>
            </p:spPr>
            <p:txBody>
              <a:bodyPr/>
              <a:lstStyle/>
              <a:p>
                <a:endParaRPr lang="en-US"/>
              </a:p>
            </p:txBody>
          </p:sp>
        </p:grpSp>
        <p:grpSp>
          <p:nvGrpSpPr>
            <p:cNvPr id="18" name="Group 131"/>
            <p:cNvGrpSpPr>
              <a:grpSpLocks/>
            </p:cNvGrpSpPr>
            <p:nvPr/>
          </p:nvGrpSpPr>
          <p:grpSpPr bwMode="auto">
            <a:xfrm>
              <a:off x="3476625" y="1830835"/>
              <a:ext cx="2824163" cy="2117725"/>
              <a:chOff x="3477068" y="2382298"/>
              <a:chExt cx="2824164" cy="2118265"/>
            </a:xfrm>
          </p:grpSpPr>
          <p:sp>
            <p:nvSpPr>
              <p:cNvPr id="19593" name="Line 41"/>
              <p:cNvSpPr>
                <a:spLocks noChangeShapeType="1"/>
              </p:cNvSpPr>
              <p:nvPr/>
            </p:nvSpPr>
            <p:spPr bwMode="auto">
              <a:xfrm flipH="1">
                <a:off x="3728481" y="2389287"/>
                <a:ext cx="464136" cy="229237"/>
              </a:xfrm>
              <a:prstGeom prst="line">
                <a:avLst/>
              </a:prstGeom>
              <a:noFill/>
              <a:ln w="57150">
                <a:solidFill>
                  <a:srgbClr val="008080"/>
                </a:solidFill>
                <a:round/>
                <a:headEnd/>
                <a:tailEnd/>
              </a:ln>
            </p:spPr>
            <p:txBody>
              <a:bodyPr/>
              <a:lstStyle/>
              <a:p>
                <a:endParaRPr lang="en-US"/>
              </a:p>
            </p:txBody>
          </p:sp>
          <p:sp>
            <p:nvSpPr>
              <p:cNvPr id="19594" name="Line 42"/>
              <p:cNvSpPr>
                <a:spLocks noChangeShapeType="1"/>
              </p:cNvSpPr>
              <p:nvPr/>
            </p:nvSpPr>
            <p:spPr bwMode="auto">
              <a:xfrm>
                <a:off x="5025747" y="2382298"/>
                <a:ext cx="550277" cy="236226"/>
              </a:xfrm>
              <a:prstGeom prst="line">
                <a:avLst/>
              </a:prstGeom>
              <a:noFill/>
              <a:ln w="57150">
                <a:solidFill>
                  <a:srgbClr val="008080"/>
                </a:solidFill>
                <a:round/>
                <a:headEnd/>
                <a:tailEnd/>
              </a:ln>
            </p:spPr>
            <p:txBody>
              <a:bodyPr/>
              <a:lstStyle/>
              <a:p>
                <a:endParaRPr lang="en-US"/>
              </a:p>
            </p:txBody>
          </p:sp>
          <p:sp>
            <p:nvSpPr>
              <p:cNvPr id="19595" name="Line 43"/>
              <p:cNvSpPr>
                <a:spLocks noChangeShapeType="1"/>
              </p:cNvSpPr>
              <p:nvPr/>
            </p:nvSpPr>
            <p:spPr bwMode="auto">
              <a:xfrm flipH="1">
                <a:off x="4074333" y="2491325"/>
                <a:ext cx="461564" cy="1058123"/>
              </a:xfrm>
              <a:prstGeom prst="line">
                <a:avLst/>
              </a:prstGeom>
              <a:noFill/>
              <a:ln w="57150">
                <a:solidFill>
                  <a:srgbClr val="008080"/>
                </a:solidFill>
                <a:round/>
                <a:headEnd/>
                <a:tailEnd/>
              </a:ln>
            </p:spPr>
            <p:txBody>
              <a:bodyPr/>
              <a:lstStyle/>
              <a:p>
                <a:endParaRPr lang="en-US"/>
              </a:p>
            </p:txBody>
          </p:sp>
          <p:sp>
            <p:nvSpPr>
              <p:cNvPr id="19596" name="Line 44"/>
              <p:cNvSpPr>
                <a:spLocks noChangeShapeType="1"/>
              </p:cNvSpPr>
              <p:nvPr/>
            </p:nvSpPr>
            <p:spPr bwMode="auto">
              <a:xfrm>
                <a:off x="4778892" y="2484335"/>
                <a:ext cx="674171" cy="1078015"/>
              </a:xfrm>
              <a:prstGeom prst="line">
                <a:avLst/>
              </a:prstGeom>
              <a:noFill/>
              <a:ln w="57150">
                <a:solidFill>
                  <a:srgbClr val="008080"/>
                </a:solidFill>
                <a:round/>
                <a:headEnd/>
                <a:tailEnd/>
              </a:ln>
            </p:spPr>
            <p:txBody>
              <a:bodyPr/>
              <a:lstStyle/>
              <a:p>
                <a:endParaRPr lang="en-US"/>
              </a:p>
            </p:txBody>
          </p:sp>
          <p:sp>
            <p:nvSpPr>
              <p:cNvPr id="19597" name="Line 45"/>
              <p:cNvSpPr>
                <a:spLocks noChangeShapeType="1"/>
              </p:cNvSpPr>
              <p:nvPr/>
            </p:nvSpPr>
            <p:spPr bwMode="auto">
              <a:xfrm flipH="1">
                <a:off x="3477068" y="2459176"/>
                <a:ext cx="887831" cy="1557644"/>
              </a:xfrm>
              <a:prstGeom prst="line">
                <a:avLst/>
              </a:prstGeom>
              <a:noFill/>
              <a:ln w="57150">
                <a:solidFill>
                  <a:srgbClr val="008080"/>
                </a:solidFill>
                <a:round/>
                <a:headEnd/>
                <a:tailEnd/>
              </a:ln>
            </p:spPr>
            <p:txBody>
              <a:bodyPr/>
              <a:lstStyle/>
              <a:p>
                <a:endParaRPr lang="en-US"/>
              </a:p>
            </p:txBody>
          </p:sp>
          <p:sp>
            <p:nvSpPr>
              <p:cNvPr id="19598" name="Line 46"/>
              <p:cNvSpPr>
                <a:spLocks noChangeShapeType="1"/>
              </p:cNvSpPr>
              <p:nvPr/>
            </p:nvSpPr>
            <p:spPr bwMode="auto">
              <a:xfrm flipH="1">
                <a:off x="4400993" y="2485734"/>
                <a:ext cx="210759" cy="1002449"/>
              </a:xfrm>
              <a:prstGeom prst="line">
                <a:avLst/>
              </a:prstGeom>
              <a:noFill/>
              <a:ln w="57150">
                <a:solidFill>
                  <a:srgbClr val="008080"/>
                </a:solidFill>
                <a:round/>
                <a:headEnd/>
                <a:tailEnd/>
              </a:ln>
            </p:spPr>
            <p:txBody>
              <a:bodyPr/>
              <a:lstStyle/>
              <a:p>
                <a:endParaRPr lang="en-US"/>
              </a:p>
            </p:txBody>
          </p:sp>
          <p:sp>
            <p:nvSpPr>
              <p:cNvPr id="19599" name="Line 47"/>
              <p:cNvSpPr>
                <a:spLocks noChangeShapeType="1"/>
              </p:cNvSpPr>
              <p:nvPr/>
            </p:nvSpPr>
            <p:spPr bwMode="auto">
              <a:xfrm>
                <a:off x="4741608" y="2485734"/>
                <a:ext cx="720980" cy="2014829"/>
              </a:xfrm>
              <a:prstGeom prst="line">
                <a:avLst/>
              </a:prstGeom>
              <a:noFill/>
              <a:ln w="57150">
                <a:solidFill>
                  <a:srgbClr val="008080"/>
                </a:solidFill>
                <a:round/>
                <a:headEnd/>
                <a:tailEnd/>
              </a:ln>
            </p:spPr>
            <p:txBody>
              <a:bodyPr/>
              <a:lstStyle/>
              <a:p>
                <a:endParaRPr lang="en-US"/>
              </a:p>
            </p:txBody>
          </p:sp>
          <p:sp>
            <p:nvSpPr>
              <p:cNvPr id="19600" name="Line 48"/>
              <p:cNvSpPr>
                <a:spLocks noChangeShapeType="1"/>
              </p:cNvSpPr>
              <p:nvPr/>
            </p:nvSpPr>
            <p:spPr bwMode="auto">
              <a:xfrm>
                <a:off x="5000033" y="2383696"/>
                <a:ext cx="1301199" cy="1133062"/>
              </a:xfrm>
              <a:prstGeom prst="line">
                <a:avLst/>
              </a:prstGeom>
              <a:noFill/>
              <a:ln w="57150">
                <a:solidFill>
                  <a:srgbClr val="008080"/>
                </a:solidFill>
                <a:round/>
                <a:headEnd/>
                <a:tailEnd/>
              </a:ln>
            </p:spPr>
            <p:txBody>
              <a:bodyPr/>
              <a:lstStyle/>
              <a:p>
                <a:endParaRPr lang="en-US"/>
              </a:p>
            </p:txBody>
          </p:sp>
          <p:sp>
            <p:nvSpPr>
              <p:cNvPr id="19601" name="Line 49"/>
              <p:cNvSpPr>
                <a:spLocks noChangeShapeType="1"/>
              </p:cNvSpPr>
              <p:nvPr/>
            </p:nvSpPr>
            <p:spPr bwMode="auto">
              <a:xfrm flipH="1">
                <a:off x="4505769" y="2473154"/>
                <a:ext cx="165126" cy="2000866"/>
              </a:xfrm>
              <a:prstGeom prst="line">
                <a:avLst/>
              </a:prstGeom>
              <a:noFill/>
              <a:ln w="57150">
                <a:solidFill>
                  <a:srgbClr val="008080"/>
                </a:solidFill>
                <a:round/>
                <a:headEnd/>
                <a:tailEnd/>
              </a:ln>
            </p:spPr>
            <p:txBody>
              <a:bodyPr/>
              <a:lstStyle/>
              <a:p>
                <a:endParaRPr lang="en-US"/>
              </a:p>
            </p:txBody>
          </p:sp>
        </p:grpSp>
        <p:grpSp>
          <p:nvGrpSpPr>
            <p:cNvPr id="19" name="Group 52"/>
            <p:cNvGrpSpPr>
              <a:grpSpLocks/>
            </p:cNvGrpSpPr>
            <p:nvPr/>
          </p:nvGrpSpPr>
          <p:grpSpPr bwMode="auto">
            <a:xfrm>
              <a:off x="4110038" y="1414910"/>
              <a:ext cx="987425" cy="512762"/>
              <a:chOff x="1778" y="3172"/>
              <a:chExt cx="749" cy="413"/>
            </a:xfrm>
          </p:grpSpPr>
          <p:sp>
            <p:nvSpPr>
              <p:cNvPr id="19590" name="Oval 53"/>
              <p:cNvSpPr>
                <a:spLocks noChangeArrowheads="1"/>
              </p:cNvSpPr>
              <p:nvPr/>
            </p:nvSpPr>
            <p:spPr bwMode="auto">
              <a:xfrm>
                <a:off x="1778" y="3172"/>
                <a:ext cx="749" cy="413"/>
              </a:xfrm>
              <a:prstGeom prst="ellipse">
                <a:avLst/>
              </a:prstGeom>
              <a:solidFill>
                <a:srgbClr val="00FFCC"/>
              </a:solidFill>
              <a:ln w="57150">
                <a:solidFill>
                  <a:schemeClr val="tx1"/>
                </a:solidFill>
                <a:round/>
                <a:headEnd/>
                <a:tailEnd/>
              </a:ln>
            </p:spPr>
            <p:txBody>
              <a:bodyPr wrap="none" anchor="ctr"/>
              <a:lstStyle/>
              <a:p>
                <a:endParaRPr lang="en-US" sz="1200" b="1">
                  <a:solidFill>
                    <a:srgbClr val="000099"/>
                  </a:solidFill>
                </a:endParaRPr>
              </a:p>
            </p:txBody>
          </p:sp>
          <p:sp>
            <p:nvSpPr>
              <p:cNvPr id="19591" name="Line 54"/>
              <p:cNvSpPr>
                <a:spLocks noChangeShapeType="1"/>
              </p:cNvSpPr>
              <p:nvPr/>
            </p:nvSpPr>
            <p:spPr bwMode="auto">
              <a:xfrm>
                <a:off x="1907" y="3585"/>
                <a:ext cx="0" cy="0"/>
              </a:xfrm>
              <a:prstGeom prst="line">
                <a:avLst/>
              </a:prstGeom>
              <a:noFill/>
              <a:ln w="57150">
                <a:solidFill>
                  <a:schemeClr val="tx1"/>
                </a:solidFill>
                <a:round/>
                <a:headEnd/>
                <a:tailEnd/>
              </a:ln>
            </p:spPr>
            <p:txBody>
              <a:bodyPr/>
              <a:lstStyle/>
              <a:p>
                <a:endParaRPr lang="en-US"/>
              </a:p>
            </p:txBody>
          </p:sp>
          <p:sp>
            <p:nvSpPr>
              <p:cNvPr id="19592" name="Text Box 55"/>
              <p:cNvSpPr txBox="1">
                <a:spLocks noChangeArrowheads="1"/>
              </p:cNvSpPr>
              <p:nvPr/>
            </p:nvSpPr>
            <p:spPr bwMode="auto">
              <a:xfrm>
                <a:off x="1988" y="3241"/>
                <a:ext cx="338" cy="273"/>
              </a:xfrm>
              <a:prstGeom prst="rect">
                <a:avLst/>
              </a:prstGeom>
              <a:noFill/>
              <a:ln w="9525">
                <a:noFill/>
                <a:miter lim="800000"/>
                <a:headEnd/>
                <a:tailEnd/>
              </a:ln>
            </p:spPr>
            <p:txBody>
              <a:bodyPr wrap="none">
                <a:spAutoFit/>
              </a:bodyPr>
              <a:lstStyle/>
              <a:p>
                <a:r>
                  <a:rPr lang="en-US" sz="1600" b="1">
                    <a:solidFill>
                      <a:srgbClr val="000099"/>
                    </a:solidFill>
                    <a:latin typeface="Times New Roman" pitchFamily="18" charset="0"/>
                  </a:rPr>
                  <a:t>EF</a:t>
                </a:r>
              </a:p>
            </p:txBody>
          </p:sp>
        </p:grpSp>
        <p:grpSp>
          <p:nvGrpSpPr>
            <p:cNvPr id="20" name="Group 56"/>
            <p:cNvGrpSpPr>
              <a:grpSpLocks/>
            </p:cNvGrpSpPr>
            <p:nvPr/>
          </p:nvGrpSpPr>
          <p:grpSpPr bwMode="auto">
            <a:xfrm>
              <a:off x="3033713" y="2046735"/>
              <a:ext cx="3252787" cy="511175"/>
              <a:chOff x="1579" y="1844"/>
              <a:chExt cx="2530" cy="365"/>
            </a:xfrm>
          </p:grpSpPr>
          <p:grpSp>
            <p:nvGrpSpPr>
              <p:cNvPr id="21" name="Group 57"/>
              <p:cNvGrpSpPr>
                <a:grpSpLocks/>
              </p:cNvGrpSpPr>
              <p:nvPr/>
            </p:nvGrpSpPr>
            <p:grpSpPr bwMode="auto">
              <a:xfrm>
                <a:off x="1579" y="1844"/>
                <a:ext cx="2530" cy="365"/>
                <a:chOff x="1543" y="1736"/>
                <a:chExt cx="2530" cy="365"/>
              </a:xfrm>
            </p:grpSpPr>
            <p:grpSp>
              <p:nvGrpSpPr>
                <p:cNvPr id="22" name="Group 58"/>
                <p:cNvGrpSpPr>
                  <a:grpSpLocks/>
                </p:cNvGrpSpPr>
                <p:nvPr/>
              </p:nvGrpSpPr>
              <p:grpSpPr bwMode="auto">
                <a:xfrm>
                  <a:off x="1543" y="1736"/>
                  <a:ext cx="768" cy="365"/>
                  <a:chOff x="1778" y="3172"/>
                  <a:chExt cx="749" cy="413"/>
                </a:xfrm>
              </p:grpSpPr>
              <p:sp>
                <p:nvSpPr>
                  <p:cNvPr id="19587" name="Oval 59"/>
                  <p:cNvSpPr>
                    <a:spLocks noChangeArrowheads="1"/>
                  </p:cNvSpPr>
                  <p:nvPr/>
                </p:nvSpPr>
                <p:spPr bwMode="auto">
                  <a:xfrm>
                    <a:off x="1778" y="3172"/>
                    <a:ext cx="749" cy="413"/>
                  </a:xfrm>
                  <a:prstGeom prst="ellipse">
                    <a:avLst/>
                  </a:prstGeom>
                  <a:solidFill>
                    <a:srgbClr val="800080"/>
                  </a:solidFill>
                  <a:ln w="57150">
                    <a:solidFill>
                      <a:schemeClr val="tx1"/>
                    </a:solidFill>
                    <a:round/>
                    <a:headEnd/>
                    <a:tailEnd/>
                  </a:ln>
                </p:spPr>
                <p:txBody>
                  <a:bodyPr wrap="none" anchor="ctr"/>
                  <a:lstStyle/>
                  <a:p>
                    <a:endParaRPr lang="en-US" sz="1200" b="1">
                      <a:solidFill>
                        <a:srgbClr val="000099"/>
                      </a:solidFill>
                    </a:endParaRPr>
                  </a:p>
                </p:txBody>
              </p:sp>
              <p:sp>
                <p:nvSpPr>
                  <p:cNvPr id="19588" name="Line 60"/>
                  <p:cNvSpPr>
                    <a:spLocks noChangeShapeType="1"/>
                  </p:cNvSpPr>
                  <p:nvPr/>
                </p:nvSpPr>
                <p:spPr bwMode="auto">
                  <a:xfrm>
                    <a:off x="1907" y="3585"/>
                    <a:ext cx="0" cy="0"/>
                  </a:xfrm>
                  <a:prstGeom prst="line">
                    <a:avLst/>
                  </a:prstGeom>
                  <a:noFill/>
                  <a:ln w="57150">
                    <a:solidFill>
                      <a:schemeClr val="tx1"/>
                    </a:solidFill>
                    <a:round/>
                    <a:headEnd/>
                    <a:tailEnd/>
                  </a:ln>
                </p:spPr>
                <p:txBody>
                  <a:bodyPr/>
                  <a:lstStyle/>
                  <a:p>
                    <a:endParaRPr lang="en-US"/>
                  </a:p>
                </p:txBody>
              </p:sp>
              <p:sp>
                <p:nvSpPr>
                  <p:cNvPr id="19589" name="Text Box 61"/>
                  <p:cNvSpPr txBox="1">
                    <a:spLocks noChangeArrowheads="1"/>
                  </p:cNvSpPr>
                  <p:nvPr/>
                </p:nvSpPr>
                <p:spPr bwMode="auto">
                  <a:xfrm>
                    <a:off x="1999" y="3189"/>
                    <a:ext cx="321" cy="374"/>
                  </a:xfrm>
                  <a:prstGeom prst="rect">
                    <a:avLst/>
                  </a:prstGeom>
                  <a:noFill/>
                  <a:ln w="9525">
                    <a:noFill/>
                    <a:miter lim="800000"/>
                    <a:headEnd/>
                    <a:tailEnd/>
                  </a:ln>
                </p:spPr>
                <p:txBody>
                  <a:bodyPr wrap="none">
                    <a:spAutoFit/>
                  </a:bodyPr>
                  <a:lstStyle/>
                  <a:p>
                    <a:r>
                      <a:rPr lang="en-US" sz="2400" b="1">
                        <a:solidFill>
                          <a:srgbClr val="92D050"/>
                        </a:solidFill>
                        <a:latin typeface="Times New Roman" pitchFamily="18" charset="0"/>
                      </a:rPr>
                      <a:t>ef</a:t>
                    </a:r>
                  </a:p>
                </p:txBody>
              </p:sp>
            </p:grpSp>
            <p:grpSp>
              <p:nvGrpSpPr>
                <p:cNvPr id="23" name="Group 62"/>
                <p:cNvGrpSpPr>
                  <a:grpSpLocks/>
                </p:cNvGrpSpPr>
                <p:nvPr/>
              </p:nvGrpSpPr>
              <p:grpSpPr bwMode="auto">
                <a:xfrm>
                  <a:off x="3305" y="1736"/>
                  <a:ext cx="768" cy="365"/>
                  <a:chOff x="1778" y="3172"/>
                  <a:chExt cx="749" cy="413"/>
                </a:xfrm>
              </p:grpSpPr>
              <p:sp>
                <p:nvSpPr>
                  <p:cNvPr id="19584" name="Oval 63"/>
                  <p:cNvSpPr>
                    <a:spLocks noChangeArrowheads="1"/>
                  </p:cNvSpPr>
                  <p:nvPr/>
                </p:nvSpPr>
                <p:spPr bwMode="auto">
                  <a:xfrm>
                    <a:off x="1778" y="3172"/>
                    <a:ext cx="749" cy="413"/>
                  </a:xfrm>
                  <a:prstGeom prst="ellipse">
                    <a:avLst/>
                  </a:prstGeom>
                  <a:solidFill>
                    <a:srgbClr val="800080"/>
                  </a:solidFill>
                  <a:ln w="57150">
                    <a:solidFill>
                      <a:schemeClr val="tx1"/>
                    </a:solidFill>
                    <a:round/>
                    <a:headEnd/>
                    <a:tailEnd/>
                  </a:ln>
                </p:spPr>
                <p:txBody>
                  <a:bodyPr wrap="none" anchor="ctr"/>
                  <a:lstStyle/>
                  <a:p>
                    <a:endParaRPr lang="en-US" sz="1200" b="1">
                      <a:solidFill>
                        <a:srgbClr val="000099"/>
                      </a:solidFill>
                    </a:endParaRPr>
                  </a:p>
                </p:txBody>
              </p:sp>
              <p:sp>
                <p:nvSpPr>
                  <p:cNvPr id="19585" name="Line 64"/>
                  <p:cNvSpPr>
                    <a:spLocks noChangeShapeType="1"/>
                  </p:cNvSpPr>
                  <p:nvPr/>
                </p:nvSpPr>
                <p:spPr bwMode="auto">
                  <a:xfrm>
                    <a:off x="1907" y="3585"/>
                    <a:ext cx="0" cy="0"/>
                  </a:xfrm>
                  <a:prstGeom prst="line">
                    <a:avLst/>
                  </a:prstGeom>
                  <a:noFill/>
                  <a:ln w="57150">
                    <a:solidFill>
                      <a:schemeClr val="tx1"/>
                    </a:solidFill>
                    <a:round/>
                    <a:headEnd/>
                    <a:tailEnd/>
                  </a:ln>
                </p:spPr>
                <p:txBody>
                  <a:bodyPr/>
                  <a:lstStyle/>
                  <a:p>
                    <a:endParaRPr lang="en-US"/>
                  </a:p>
                </p:txBody>
              </p:sp>
              <p:sp>
                <p:nvSpPr>
                  <p:cNvPr id="19586" name="Text Box 65"/>
                  <p:cNvSpPr txBox="1">
                    <a:spLocks noChangeArrowheads="1"/>
                  </p:cNvSpPr>
                  <p:nvPr/>
                </p:nvSpPr>
                <p:spPr bwMode="auto">
                  <a:xfrm>
                    <a:off x="1999" y="3189"/>
                    <a:ext cx="321" cy="374"/>
                  </a:xfrm>
                  <a:prstGeom prst="rect">
                    <a:avLst/>
                  </a:prstGeom>
                  <a:noFill/>
                  <a:ln w="9525">
                    <a:noFill/>
                    <a:miter lim="800000"/>
                    <a:headEnd/>
                    <a:tailEnd/>
                  </a:ln>
                </p:spPr>
                <p:txBody>
                  <a:bodyPr wrap="none">
                    <a:spAutoFit/>
                  </a:bodyPr>
                  <a:lstStyle/>
                  <a:p>
                    <a:r>
                      <a:rPr lang="en-US" sz="2400" b="1">
                        <a:solidFill>
                          <a:srgbClr val="92D050"/>
                        </a:solidFill>
                        <a:latin typeface="Times New Roman" pitchFamily="18" charset="0"/>
                      </a:rPr>
                      <a:t>ef</a:t>
                    </a:r>
                  </a:p>
                </p:txBody>
              </p:sp>
            </p:grpSp>
          </p:grpSp>
          <p:sp>
            <p:nvSpPr>
              <p:cNvPr id="19581" name="Line 66"/>
              <p:cNvSpPr>
                <a:spLocks noChangeShapeType="1"/>
              </p:cNvSpPr>
              <p:nvPr/>
            </p:nvSpPr>
            <p:spPr bwMode="auto">
              <a:xfrm>
                <a:off x="2347" y="2038"/>
                <a:ext cx="1005" cy="0"/>
              </a:xfrm>
              <a:prstGeom prst="line">
                <a:avLst/>
              </a:prstGeom>
              <a:noFill/>
              <a:ln w="57150">
                <a:solidFill>
                  <a:srgbClr val="800080"/>
                </a:solidFill>
                <a:round/>
                <a:headEnd/>
                <a:tailEnd/>
              </a:ln>
            </p:spPr>
            <p:txBody>
              <a:bodyPr/>
              <a:lstStyle/>
              <a:p>
                <a:endParaRPr lang="en-US"/>
              </a:p>
            </p:txBody>
          </p:sp>
        </p:grpSp>
        <p:sp>
          <p:nvSpPr>
            <p:cNvPr id="19475" name="Line 85"/>
            <p:cNvSpPr>
              <a:spLocks noChangeShapeType="1"/>
            </p:cNvSpPr>
            <p:nvPr/>
          </p:nvSpPr>
          <p:spPr bwMode="auto">
            <a:xfrm>
              <a:off x="1871663" y="3286572"/>
              <a:ext cx="0" cy="0"/>
            </a:xfrm>
            <a:prstGeom prst="line">
              <a:avLst/>
            </a:prstGeom>
            <a:noFill/>
            <a:ln w="57150">
              <a:solidFill>
                <a:schemeClr val="tx1"/>
              </a:solidFill>
              <a:round/>
              <a:headEnd/>
              <a:tailEnd/>
            </a:ln>
          </p:spPr>
          <p:txBody>
            <a:bodyPr/>
            <a:lstStyle/>
            <a:p>
              <a:endParaRPr lang="en-US"/>
            </a:p>
          </p:txBody>
        </p:sp>
        <p:sp>
          <p:nvSpPr>
            <p:cNvPr id="19476" name="Line 87"/>
            <p:cNvSpPr>
              <a:spLocks noChangeShapeType="1"/>
            </p:cNvSpPr>
            <p:nvPr/>
          </p:nvSpPr>
          <p:spPr bwMode="auto">
            <a:xfrm>
              <a:off x="3709988" y="3761235"/>
              <a:ext cx="0" cy="0"/>
            </a:xfrm>
            <a:prstGeom prst="line">
              <a:avLst/>
            </a:prstGeom>
            <a:noFill/>
            <a:ln w="57150">
              <a:solidFill>
                <a:schemeClr val="tx1"/>
              </a:solidFill>
              <a:round/>
              <a:headEnd/>
              <a:tailEnd/>
            </a:ln>
          </p:spPr>
          <p:txBody>
            <a:bodyPr/>
            <a:lstStyle/>
            <a:p>
              <a:endParaRPr lang="en-US"/>
            </a:p>
          </p:txBody>
        </p:sp>
        <p:sp>
          <p:nvSpPr>
            <p:cNvPr id="19477" name="Line 89"/>
            <p:cNvSpPr>
              <a:spLocks noChangeShapeType="1"/>
            </p:cNvSpPr>
            <p:nvPr/>
          </p:nvSpPr>
          <p:spPr bwMode="auto">
            <a:xfrm>
              <a:off x="3043238" y="3761235"/>
              <a:ext cx="0" cy="0"/>
            </a:xfrm>
            <a:prstGeom prst="line">
              <a:avLst/>
            </a:prstGeom>
            <a:noFill/>
            <a:ln w="57150">
              <a:solidFill>
                <a:schemeClr val="tx1"/>
              </a:solidFill>
              <a:round/>
              <a:headEnd/>
              <a:tailEnd/>
            </a:ln>
          </p:spPr>
          <p:txBody>
            <a:bodyPr/>
            <a:lstStyle/>
            <a:p>
              <a:endParaRPr lang="en-US"/>
            </a:p>
          </p:txBody>
        </p:sp>
        <p:sp>
          <p:nvSpPr>
            <p:cNvPr id="19478" name="Line 91"/>
            <p:cNvSpPr>
              <a:spLocks noChangeShapeType="1"/>
            </p:cNvSpPr>
            <p:nvPr/>
          </p:nvSpPr>
          <p:spPr bwMode="auto">
            <a:xfrm>
              <a:off x="2616200" y="3286572"/>
              <a:ext cx="0" cy="0"/>
            </a:xfrm>
            <a:prstGeom prst="line">
              <a:avLst/>
            </a:prstGeom>
            <a:noFill/>
            <a:ln w="57150">
              <a:solidFill>
                <a:schemeClr val="tx1"/>
              </a:solidFill>
              <a:round/>
              <a:headEnd/>
              <a:tailEnd/>
            </a:ln>
          </p:spPr>
          <p:txBody>
            <a:bodyPr/>
            <a:lstStyle/>
            <a:p>
              <a:endParaRPr lang="en-US"/>
            </a:p>
          </p:txBody>
        </p:sp>
        <p:sp>
          <p:nvSpPr>
            <p:cNvPr id="19479" name="Line 93"/>
            <p:cNvSpPr>
              <a:spLocks noChangeShapeType="1"/>
            </p:cNvSpPr>
            <p:nvPr/>
          </p:nvSpPr>
          <p:spPr bwMode="auto">
            <a:xfrm>
              <a:off x="2378075" y="3761235"/>
              <a:ext cx="0" cy="0"/>
            </a:xfrm>
            <a:prstGeom prst="line">
              <a:avLst/>
            </a:prstGeom>
            <a:noFill/>
            <a:ln w="57150">
              <a:solidFill>
                <a:schemeClr val="tx1"/>
              </a:solidFill>
              <a:round/>
              <a:headEnd/>
              <a:tailEnd/>
            </a:ln>
          </p:spPr>
          <p:txBody>
            <a:bodyPr/>
            <a:lstStyle/>
            <a:p>
              <a:endParaRPr lang="en-US"/>
            </a:p>
          </p:txBody>
        </p:sp>
        <p:sp>
          <p:nvSpPr>
            <p:cNvPr id="19480" name="Line 95"/>
            <p:cNvSpPr>
              <a:spLocks noChangeShapeType="1"/>
            </p:cNvSpPr>
            <p:nvPr/>
          </p:nvSpPr>
          <p:spPr bwMode="auto">
            <a:xfrm>
              <a:off x="3335338" y="3286572"/>
              <a:ext cx="0" cy="0"/>
            </a:xfrm>
            <a:prstGeom prst="line">
              <a:avLst/>
            </a:prstGeom>
            <a:noFill/>
            <a:ln w="57150">
              <a:solidFill>
                <a:schemeClr val="tx1"/>
              </a:solidFill>
              <a:round/>
              <a:headEnd/>
              <a:tailEnd/>
            </a:ln>
          </p:spPr>
          <p:txBody>
            <a:bodyPr/>
            <a:lstStyle/>
            <a:p>
              <a:endParaRPr lang="en-US"/>
            </a:p>
          </p:txBody>
        </p:sp>
        <p:sp>
          <p:nvSpPr>
            <p:cNvPr id="19481" name="Line 97"/>
            <p:cNvSpPr>
              <a:spLocks noChangeShapeType="1"/>
            </p:cNvSpPr>
            <p:nvPr/>
          </p:nvSpPr>
          <p:spPr bwMode="auto">
            <a:xfrm>
              <a:off x="4056063" y="3286572"/>
              <a:ext cx="0" cy="0"/>
            </a:xfrm>
            <a:prstGeom prst="line">
              <a:avLst/>
            </a:prstGeom>
            <a:noFill/>
            <a:ln w="57150">
              <a:solidFill>
                <a:schemeClr val="tx1"/>
              </a:solidFill>
              <a:round/>
              <a:headEnd/>
              <a:tailEnd/>
            </a:ln>
          </p:spPr>
          <p:txBody>
            <a:bodyPr/>
            <a:lstStyle/>
            <a:p>
              <a:endParaRPr lang="en-US"/>
            </a:p>
          </p:txBody>
        </p:sp>
        <p:sp>
          <p:nvSpPr>
            <p:cNvPr id="19482" name="Line 99"/>
            <p:cNvSpPr>
              <a:spLocks noChangeShapeType="1"/>
            </p:cNvSpPr>
            <p:nvPr/>
          </p:nvSpPr>
          <p:spPr bwMode="auto">
            <a:xfrm>
              <a:off x="4775200" y="3286572"/>
              <a:ext cx="0" cy="0"/>
            </a:xfrm>
            <a:prstGeom prst="line">
              <a:avLst/>
            </a:prstGeom>
            <a:noFill/>
            <a:ln w="57150">
              <a:solidFill>
                <a:schemeClr val="tx1"/>
              </a:solidFill>
              <a:round/>
              <a:headEnd/>
              <a:tailEnd/>
            </a:ln>
          </p:spPr>
          <p:txBody>
            <a:bodyPr/>
            <a:lstStyle/>
            <a:p>
              <a:endParaRPr lang="en-US"/>
            </a:p>
          </p:txBody>
        </p:sp>
        <p:sp>
          <p:nvSpPr>
            <p:cNvPr id="19483" name="Line 101"/>
            <p:cNvSpPr>
              <a:spLocks noChangeShapeType="1"/>
            </p:cNvSpPr>
            <p:nvPr/>
          </p:nvSpPr>
          <p:spPr bwMode="auto">
            <a:xfrm>
              <a:off x="5495925" y="3286572"/>
              <a:ext cx="0" cy="0"/>
            </a:xfrm>
            <a:prstGeom prst="line">
              <a:avLst/>
            </a:prstGeom>
            <a:noFill/>
            <a:ln w="57150">
              <a:solidFill>
                <a:schemeClr val="tx1"/>
              </a:solidFill>
              <a:round/>
              <a:headEnd/>
              <a:tailEnd/>
            </a:ln>
          </p:spPr>
          <p:txBody>
            <a:bodyPr/>
            <a:lstStyle/>
            <a:p>
              <a:endParaRPr lang="en-US"/>
            </a:p>
          </p:txBody>
        </p:sp>
        <p:sp>
          <p:nvSpPr>
            <p:cNvPr id="19484" name="Line 103"/>
            <p:cNvSpPr>
              <a:spLocks noChangeShapeType="1"/>
            </p:cNvSpPr>
            <p:nvPr/>
          </p:nvSpPr>
          <p:spPr bwMode="auto">
            <a:xfrm>
              <a:off x="6215063" y="3286572"/>
              <a:ext cx="0" cy="0"/>
            </a:xfrm>
            <a:prstGeom prst="line">
              <a:avLst/>
            </a:prstGeom>
            <a:noFill/>
            <a:ln w="57150">
              <a:solidFill>
                <a:schemeClr val="tx1"/>
              </a:solidFill>
              <a:round/>
              <a:headEnd/>
              <a:tailEnd/>
            </a:ln>
          </p:spPr>
          <p:txBody>
            <a:bodyPr/>
            <a:lstStyle/>
            <a:p>
              <a:endParaRPr lang="en-US"/>
            </a:p>
          </p:txBody>
        </p:sp>
        <p:sp>
          <p:nvSpPr>
            <p:cNvPr id="19485" name="Line 105"/>
            <p:cNvSpPr>
              <a:spLocks noChangeShapeType="1"/>
            </p:cNvSpPr>
            <p:nvPr/>
          </p:nvSpPr>
          <p:spPr bwMode="auto">
            <a:xfrm>
              <a:off x="4375150" y="3761235"/>
              <a:ext cx="0" cy="0"/>
            </a:xfrm>
            <a:prstGeom prst="line">
              <a:avLst/>
            </a:prstGeom>
            <a:noFill/>
            <a:ln w="57150">
              <a:solidFill>
                <a:schemeClr val="tx1"/>
              </a:solidFill>
              <a:round/>
              <a:headEnd/>
              <a:tailEnd/>
            </a:ln>
          </p:spPr>
          <p:txBody>
            <a:bodyPr/>
            <a:lstStyle/>
            <a:p>
              <a:endParaRPr lang="en-US"/>
            </a:p>
          </p:txBody>
        </p:sp>
        <p:sp>
          <p:nvSpPr>
            <p:cNvPr id="19486" name="Line 107"/>
            <p:cNvSpPr>
              <a:spLocks noChangeShapeType="1"/>
            </p:cNvSpPr>
            <p:nvPr/>
          </p:nvSpPr>
          <p:spPr bwMode="auto">
            <a:xfrm>
              <a:off x="5041900" y="3761235"/>
              <a:ext cx="0" cy="0"/>
            </a:xfrm>
            <a:prstGeom prst="line">
              <a:avLst/>
            </a:prstGeom>
            <a:noFill/>
            <a:ln w="57150">
              <a:solidFill>
                <a:schemeClr val="tx1"/>
              </a:solidFill>
              <a:round/>
              <a:headEnd/>
              <a:tailEnd/>
            </a:ln>
          </p:spPr>
          <p:txBody>
            <a:bodyPr/>
            <a:lstStyle/>
            <a:p>
              <a:endParaRPr lang="en-US"/>
            </a:p>
          </p:txBody>
        </p:sp>
        <p:sp>
          <p:nvSpPr>
            <p:cNvPr id="19487" name="Line 109"/>
            <p:cNvSpPr>
              <a:spLocks noChangeShapeType="1"/>
            </p:cNvSpPr>
            <p:nvPr/>
          </p:nvSpPr>
          <p:spPr bwMode="auto">
            <a:xfrm>
              <a:off x="5708650" y="3761235"/>
              <a:ext cx="0" cy="0"/>
            </a:xfrm>
            <a:prstGeom prst="line">
              <a:avLst/>
            </a:prstGeom>
            <a:noFill/>
            <a:ln w="57150">
              <a:solidFill>
                <a:schemeClr val="tx1"/>
              </a:solidFill>
              <a:round/>
              <a:headEnd/>
              <a:tailEnd/>
            </a:ln>
          </p:spPr>
          <p:txBody>
            <a:bodyPr/>
            <a:lstStyle/>
            <a:p>
              <a:endParaRPr lang="en-US"/>
            </a:p>
          </p:txBody>
        </p:sp>
        <p:sp>
          <p:nvSpPr>
            <p:cNvPr id="19488" name="Line 111"/>
            <p:cNvSpPr>
              <a:spLocks noChangeShapeType="1"/>
            </p:cNvSpPr>
            <p:nvPr/>
          </p:nvSpPr>
          <p:spPr bwMode="auto">
            <a:xfrm>
              <a:off x="3136900" y="4227960"/>
              <a:ext cx="0" cy="0"/>
            </a:xfrm>
            <a:prstGeom prst="line">
              <a:avLst/>
            </a:prstGeom>
            <a:noFill/>
            <a:ln w="57150">
              <a:solidFill>
                <a:schemeClr val="tx1"/>
              </a:solidFill>
              <a:round/>
              <a:headEnd/>
              <a:tailEnd/>
            </a:ln>
          </p:spPr>
          <p:txBody>
            <a:bodyPr/>
            <a:lstStyle/>
            <a:p>
              <a:endParaRPr lang="en-US"/>
            </a:p>
          </p:txBody>
        </p:sp>
        <p:sp>
          <p:nvSpPr>
            <p:cNvPr id="19489" name="Line 113"/>
            <p:cNvSpPr>
              <a:spLocks noChangeShapeType="1"/>
            </p:cNvSpPr>
            <p:nvPr/>
          </p:nvSpPr>
          <p:spPr bwMode="auto">
            <a:xfrm>
              <a:off x="3841750" y="4227960"/>
              <a:ext cx="0" cy="0"/>
            </a:xfrm>
            <a:prstGeom prst="line">
              <a:avLst/>
            </a:prstGeom>
            <a:noFill/>
            <a:ln w="57150">
              <a:solidFill>
                <a:schemeClr val="tx1"/>
              </a:solidFill>
              <a:round/>
              <a:headEnd/>
              <a:tailEnd/>
            </a:ln>
          </p:spPr>
          <p:txBody>
            <a:bodyPr/>
            <a:lstStyle/>
            <a:p>
              <a:endParaRPr lang="en-US"/>
            </a:p>
          </p:txBody>
        </p:sp>
        <p:sp>
          <p:nvSpPr>
            <p:cNvPr id="19490" name="Line 115"/>
            <p:cNvSpPr>
              <a:spLocks noChangeShapeType="1"/>
            </p:cNvSpPr>
            <p:nvPr/>
          </p:nvSpPr>
          <p:spPr bwMode="auto">
            <a:xfrm>
              <a:off x="4545013" y="4227960"/>
              <a:ext cx="0" cy="0"/>
            </a:xfrm>
            <a:prstGeom prst="line">
              <a:avLst/>
            </a:prstGeom>
            <a:noFill/>
            <a:ln w="57150">
              <a:solidFill>
                <a:schemeClr val="tx1"/>
              </a:solidFill>
              <a:round/>
              <a:headEnd/>
              <a:tailEnd/>
            </a:ln>
          </p:spPr>
          <p:txBody>
            <a:bodyPr/>
            <a:lstStyle/>
            <a:p>
              <a:endParaRPr lang="en-US"/>
            </a:p>
          </p:txBody>
        </p:sp>
        <p:sp>
          <p:nvSpPr>
            <p:cNvPr id="19491" name="Line 117"/>
            <p:cNvSpPr>
              <a:spLocks noChangeShapeType="1"/>
            </p:cNvSpPr>
            <p:nvPr/>
          </p:nvSpPr>
          <p:spPr bwMode="auto">
            <a:xfrm>
              <a:off x="5249863" y="4227960"/>
              <a:ext cx="0" cy="0"/>
            </a:xfrm>
            <a:prstGeom prst="line">
              <a:avLst/>
            </a:prstGeom>
            <a:noFill/>
            <a:ln w="57150">
              <a:solidFill>
                <a:schemeClr val="tx1"/>
              </a:solidFill>
              <a:round/>
              <a:headEnd/>
              <a:tailEnd/>
            </a:ln>
          </p:spPr>
          <p:txBody>
            <a:bodyPr/>
            <a:lstStyle/>
            <a:p>
              <a:endParaRPr lang="en-US"/>
            </a:p>
          </p:txBody>
        </p:sp>
        <p:sp>
          <p:nvSpPr>
            <p:cNvPr id="19492" name="Line 119"/>
            <p:cNvSpPr>
              <a:spLocks noChangeShapeType="1"/>
            </p:cNvSpPr>
            <p:nvPr/>
          </p:nvSpPr>
          <p:spPr bwMode="auto">
            <a:xfrm>
              <a:off x="5954713" y="4227960"/>
              <a:ext cx="0" cy="0"/>
            </a:xfrm>
            <a:prstGeom prst="line">
              <a:avLst/>
            </a:prstGeom>
            <a:noFill/>
            <a:ln w="57150">
              <a:solidFill>
                <a:schemeClr val="tx1"/>
              </a:solidFill>
              <a:round/>
              <a:headEnd/>
              <a:tailEnd/>
            </a:ln>
          </p:spPr>
          <p:txBody>
            <a:bodyPr/>
            <a:lstStyle/>
            <a:p>
              <a:endParaRPr lang="en-US"/>
            </a:p>
          </p:txBody>
        </p:sp>
        <p:sp>
          <p:nvSpPr>
            <p:cNvPr id="19493" name="Line 121"/>
            <p:cNvSpPr>
              <a:spLocks noChangeShapeType="1"/>
            </p:cNvSpPr>
            <p:nvPr/>
          </p:nvSpPr>
          <p:spPr bwMode="auto">
            <a:xfrm>
              <a:off x="2432050" y="4227960"/>
              <a:ext cx="0" cy="0"/>
            </a:xfrm>
            <a:prstGeom prst="line">
              <a:avLst/>
            </a:prstGeom>
            <a:noFill/>
            <a:ln w="57150">
              <a:solidFill>
                <a:schemeClr val="tx1"/>
              </a:solidFill>
              <a:round/>
              <a:headEnd/>
              <a:tailEnd/>
            </a:ln>
          </p:spPr>
          <p:txBody>
            <a:bodyPr/>
            <a:lstStyle/>
            <a:p>
              <a:endParaRPr lang="en-US"/>
            </a:p>
          </p:txBody>
        </p:sp>
        <p:sp>
          <p:nvSpPr>
            <p:cNvPr id="19494" name="Line 123"/>
            <p:cNvSpPr>
              <a:spLocks noChangeShapeType="1"/>
            </p:cNvSpPr>
            <p:nvPr/>
          </p:nvSpPr>
          <p:spPr bwMode="auto">
            <a:xfrm>
              <a:off x="6657975" y="4227960"/>
              <a:ext cx="0" cy="0"/>
            </a:xfrm>
            <a:prstGeom prst="line">
              <a:avLst/>
            </a:prstGeom>
            <a:noFill/>
            <a:ln w="57150">
              <a:solidFill>
                <a:schemeClr val="tx1"/>
              </a:solidFill>
              <a:round/>
              <a:headEnd/>
              <a:tailEnd/>
            </a:ln>
          </p:spPr>
          <p:txBody>
            <a:bodyPr/>
            <a:lstStyle/>
            <a:p>
              <a:endParaRPr lang="en-US"/>
            </a:p>
          </p:txBody>
        </p:sp>
        <p:sp>
          <p:nvSpPr>
            <p:cNvPr id="19495" name="Line 145"/>
            <p:cNvSpPr>
              <a:spLocks noChangeShapeType="1"/>
            </p:cNvSpPr>
            <p:nvPr/>
          </p:nvSpPr>
          <p:spPr bwMode="auto">
            <a:xfrm>
              <a:off x="3482975" y="3743772"/>
              <a:ext cx="0" cy="0"/>
            </a:xfrm>
            <a:prstGeom prst="line">
              <a:avLst/>
            </a:prstGeom>
            <a:noFill/>
            <a:ln w="9525">
              <a:solidFill>
                <a:schemeClr val="tx1"/>
              </a:solidFill>
              <a:round/>
              <a:headEnd/>
              <a:tailEnd/>
            </a:ln>
          </p:spPr>
          <p:txBody>
            <a:bodyPr/>
            <a:lstStyle/>
            <a:p>
              <a:endParaRPr lang="en-US"/>
            </a:p>
          </p:txBody>
        </p:sp>
        <p:sp>
          <p:nvSpPr>
            <p:cNvPr id="19496" name="Line 146"/>
            <p:cNvSpPr>
              <a:spLocks noChangeShapeType="1"/>
            </p:cNvSpPr>
            <p:nvPr/>
          </p:nvSpPr>
          <p:spPr bwMode="auto">
            <a:xfrm>
              <a:off x="4175125" y="3278635"/>
              <a:ext cx="0" cy="7937"/>
            </a:xfrm>
            <a:prstGeom prst="line">
              <a:avLst/>
            </a:prstGeom>
            <a:noFill/>
            <a:ln w="9525">
              <a:solidFill>
                <a:schemeClr val="tx1"/>
              </a:solidFill>
              <a:round/>
              <a:headEnd/>
              <a:tailEnd/>
            </a:ln>
          </p:spPr>
          <p:txBody>
            <a:bodyPr/>
            <a:lstStyle/>
            <a:p>
              <a:endParaRPr lang="en-US"/>
            </a:p>
          </p:txBody>
        </p:sp>
        <p:sp>
          <p:nvSpPr>
            <p:cNvPr id="179" name="Rectangle 178"/>
            <p:cNvSpPr/>
            <p:nvPr/>
          </p:nvSpPr>
          <p:spPr>
            <a:xfrm>
              <a:off x="4110038" y="6412360"/>
              <a:ext cx="1339850" cy="306387"/>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t>Activation</a:t>
              </a:r>
            </a:p>
          </p:txBody>
        </p:sp>
        <p:grpSp>
          <p:nvGrpSpPr>
            <p:cNvPr id="24" name="Group 179"/>
            <p:cNvGrpSpPr>
              <a:grpSpLocks/>
            </p:cNvGrpSpPr>
            <p:nvPr/>
          </p:nvGrpSpPr>
          <p:grpSpPr bwMode="auto">
            <a:xfrm>
              <a:off x="1077913" y="2918272"/>
              <a:ext cx="7118350" cy="1358900"/>
              <a:chOff x="1077693" y="3485054"/>
              <a:chExt cx="7118426" cy="1358005"/>
            </a:xfrm>
          </p:grpSpPr>
          <p:grpSp>
            <p:nvGrpSpPr>
              <p:cNvPr id="25" name="Group 677"/>
              <p:cNvGrpSpPr>
                <a:grpSpLocks/>
              </p:cNvGrpSpPr>
              <p:nvPr/>
            </p:nvGrpSpPr>
            <p:grpSpPr bwMode="auto">
              <a:xfrm>
                <a:off x="1786100" y="3499343"/>
                <a:ext cx="601705" cy="353639"/>
                <a:chOff x="1757522" y="3489817"/>
                <a:chExt cx="601705" cy="353639"/>
              </a:xfrm>
            </p:grpSpPr>
            <p:sp>
              <p:nvSpPr>
                <p:cNvPr id="19578" name="Oval 84"/>
                <p:cNvSpPr>
                  <a:spLocks noChangeArrowheads="1"/>
                </p:cNvSpPr>
                <p:nvPr/>
              </p:nvSpPr>
              <p:spPr bwMode="auto">
                <a:xfrm>
                  <a:off x="1757522" y="3489817"/>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79" name="Text Box 125"/>
                <p:cNvSpPr txBox="1">
                  <a:spLocks noChangeArrowheads="1"/>
                </p:cNvSpPr>
                <p:nvPr/>
              </p:nvSpPr>
              <p:spPr bwMode="auto">
                <a:xfrm>
                  <a:off x="1866806" y="3500997"/>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26" name="Group 671"/>
              <p:cNvGrpSpPr>
                <a:grpSpLocks/>
              </p:cNvGrpSpPr>
              <p:nvPr/>
            </p:nvGrpSpPr>
            <p:grpSpPr bwMode="auto">
              <a:xfrm>
                <a:off x="3634168" y="3968429"/>
                <a:ext cx="600419" cy="353639"/>
                <a:chOff x="3605590" y="3958903"/>
                <a:chExt cx="600419" cy="353639"/>
              </a:xfrm>
            </p:grpSpPr>
            <p:sp>
              <p:nvSpPr>
                <p:cNvPr id="19576" name="Oval 86"/>
                <p:cNvSpPr>
                  <a:spLocks noChangeArrowheads="1"/>
                </p:cNvSpPr>
                <p:nvPr/>
              </p:nvSpPr>
              <p:spPr bwMode="auto">
                <a:xfrm>
                  <a:off x="3605590" y="3958903"/>
                  <a:ext cx="600419"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77" name="Text Box 126"/>
                <p:cNvSpPr txBox="1">
                  <a:spLocks noChangeArrowheads="1"/>
                </p:cNvSpPr>
                <p:nvPr/>
              </p:nvSpPr>
              <p:spPr bwMode="auto">
                <a:xfrm>
                  <a:off x="3705348" y="397484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27" name="Group 682"/>
              <p:cNvGrpSpPr>
                <a:grpSpLocks/>
              </p:cNvGrpSpPr>
              <p:nvPr/>
            </p:nvGrpSpPr>
            <p:grpSpPr bwMode="auto">
              <a:xfrm>
                <a:off x="2968179" y="3968429"/>
                <a:ext cx="600419" cy="353639"/>
                <a:chOff x="2939601" y="3958903"/>
                <a:chExt cx="600419" cy="353639"/>
              </a:xfrm>
            </p:grpSpPr>
            <p:sp>
              <p:nvSpPr>
                <p:cNvPr id="19574" name="Oval 88"/>
                <p:cNvSpPr>
                  <a:spLocks noChangeArrowheads="1"/>
                </p:cNvSpPr>
                <p:nvPr/>
              </p:nvSpPr>
              <p:spPr bwMode="auto">
                <a:xfrm>
                  <a:off x="2939601" y="3958903"/>
                  <a:ext cx="600419"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75" name="Text Box 127"/>
                <p:cNvSpPr txBox="1">
                  <a:spLocks noChangeArrowheads="1"/>
                </p:cNvSpPr>
                <p:nvPr/>
              </p:nvSpPr>
              <p:spPr bwMode="auto">
                <a:xfrm>
                  <a:off x="3039359" y="397484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28" name="Group 676"/>
              <p:cNvGrpSpPr>
                <a:grpSpLocks/>
              </p:cNvGrpSpPr>
              <p:nvPr/>
            </p:nvGrpSpPr>
            <p:grpSpPr bwMode="auto">
              <a:xfrm>
                <a:off x="2540087" y="3485054"/>
                <a:ext cx="601705" cy="353639"/>
                <a:chOff x="2511509" y="3475528"/>
                <a:chExt cx="601705" cy="353639"/>
              </a:xfrm>
            </p:grpSpPr>
            <p:sp>
              <p:nvSpPr>
                <p:cNvPr id="19572" name="Oval 90"/>
                <p:cNvSpPr>
                  <a:spLocks noChangeArrowheads="1"/>
                </p:cNvSpPr>
                <p:nvPr/>
              </p:nvSpPr>
              <p:spPr bwMode="auto">
                <a:xfrm>
                  <a:off x="2511509" y="3475528"/>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73" name="Text Box 128"/>
                <p:cNvSpPr txBox="1">
                  <a:spLocks noChangeArrowheads="1"/>
                </p:cNvSpPr>
                <p:nvPr/>
              </p:nvSpPr>
              <p:spPr bwMode="auto">
                <a:xfrm>
                  <a:off x="2585509" y="3500997"/>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29" name="Group 675"/>
              <p:cNvGrpSpPr>
                <a:grpSpLocks/>
              </p:cNvGrpSpPr>
              <p:nvPr/>
            </p:nvGrpSpPr>
            <p:grpSpPr bwMode="auto">
              <a:xfrm>
                <a:off x="2302189" y="3958903"/>
                <a:ext cx="601705" cy="353639"/>
                <a:chOff x="2273611" y="3949377"/>
                <a:chExt cx="601705" cy="353639"/>
              </a:xfrm>
            </p:grpSpPr>
            <p:sp>
              <p:nvSpPr>
                <p:cNvPr id="19570" name="Oval 92"/>
                <p:cNvSpPr>
                  <a:spLocks noChangeArrowheads="1"/>
                </p:cNvSpPr>
                <p:nvPr/>
              </p:nvSpPr>
              <p:spPr bwMode="auto">
                <a:xfrm>
                  <a:off x="2273611" y="3949377"/>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71" name="Text Box 129"/>
                <p:cNvSpPr txBox="1">
                  <a:spLocks noChangeArrowheads="1"/>
                </p:cNvSpPr>
                <p:nvPr/>
              </p:nvSpPr>
              <p:spPr bwMode="auto">
                <a:xfrm>
                  <a:off x="2373369" y="397484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30" name="Group 672"/>
              <p:cNvGrpSpPr>
                <a:grpSpLocks/>
              </p:cNvGrpSpPr>
              <p:nvPr/>
            </p:nvGrpSpPr>
            <p:grpSpPr bwMode="auto">
              <a:xfrm>
                <a:off x="3260076" y="3485054"/>
                <a:ext cx="601705" cy="353639"/>
                <a:chOff x="3231498" y="3475528"/>
                <a:chExt cx="601705" cy="353639"/>
              </a:xfrm>
            </p:grpSpPr>
            <p:sp>
              <p:nvSpPr>
                <p:cNvPr id="19568" name="Oval 94"/>
                <p:cNvSpPr>
                  <a:spLocks noChangeArrowheads="1"/>
                </p:cNvSpPr>
                <p:nvPr/>
              </p:nvSpPr>
              <p:spPr bwMode="auto">
                <a:xfrm>
                  <a:off x="3231498" y="3475528"/>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69" name="Text Box 130"/>
                <p:cNvSpPr txBox="1">
                  <a:spLocks noChangeArrowheads="1"/>
                </p:cNvSpPr>
                <p:nvPr/>
              </p:nvSpPr>
              <p:spPr bwMode="auto">
                <a:xfrm>
                  <a:off x="3305498" y="3500997"/>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31" name="Group 668"/>
              <p:cNvGrpSpPr>
                <a:grpSpLocks/>
              </p:cNvGrpSpPr>
              <p:nvPr/>
            </p:nvGrpSpPr>
            <p:grpSpPr bwMode="auto">
              <a:xfrm>
                <a:off x="3980064" y="3494580"/>
                <a:ext cx="601705" cy="353639"/>
                <a:chOff x="3951486" y="3485054"/>
                <a:chExt cx="601705" cy="353639"/>
              </a:xfrm>
            </p:grpSpPr>
            <p:sp>
              <p:nvSpPr>
                <p:cNvPr id="19566" name="Oval 96"/>
                <p:cNvSpPr>
                  <a:spLocks noChangeArrowheads="1"/>
                </p:cNvSpPr>
                <p:nvPr/>
              </p:nvSpPr>
              <p:spPr bwMode="auto">
                <a:xfrm>
                  <a:off x="3951486" y="3485054"/>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67" name="Text Box 131"/>
                <p:cNvSpPr txBox="1">
                  <a:spLocks noChangeArrowheads="1"/>
                </p:cNvSpPr>
                <p:nvPr/>
              </p:nvSpPr>
              <p:spPr bwMode="auto">
                <a:xfrm>
                  <a:off x="4025486" y="3500997"/>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64" name="Group 667"/>
              <p:cNvGrpSpPr>
                <a:grpSpLocks/>
              </p:cNvGrpSpPr>
              <p:nvPr/>
            </p:nvGrpSpPr>
            <p:grpSpPr bwMode="auto">
              <a:xfrm>
                <a:off x="4700053" y="3494580"/>
                <a:ext cx="601705" cy="353639"/>
                <a:chOff x="4671475" y="3485054"/>
                <a:chExt cx="601705" cy="353639"/>
              </a:xfrm>
            </p:grpSpPr>
            <p:sp>
              <p:nvSpPr>
                <p:cNvPr id="19564" name="Oval 98"/>
                <p:cNvSpPr>
                  <a:spLocks noChangeArrowheads="1"/>
                </p:cNvSpPr>
                <p:nvPr/>
              </p:nvSpPr>
              <p:spPr bwMode="auto">
                <a:xfrm>
                  <a:off x="4671475" y="3485054"/>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65" name="Text Box 132"/>
                <p:cNvSpPr txBox="1">
                  <a:spLocks noChangeArrowheads="1"/>
                </p:cNvSpPr>
                <p:nvPr/>
              </p:nvSpPr>
              <p:spPr bwMode="auto">
                <a:xfrm>
                  <a:off x="4745475" y="3500997"/>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65" name="Group 663"/>
              <p:cNvGrpSpPr>
                <a:grpSpLocks/>
              </p:cNvGrpSpPr>
              <p:nvPr/>
            </p:nvGrpSpPr>
            <p:grpSpPr bwMode="auto">
              <a:xfrm>
                <a:off x="5420042" y="3494580"/>
                <a:ext cx="601705" cy="353639"/>
                <a:chOff x="5391464" y="3485054"/>
                <a:chExt cx="601705" cy="353639"/>
              </a:xfrm>
            </p:grpSpPr>
            <p:sp>
              <p:nvSpPr>
                <p:cNvPr id="19562" name="Oval 100"/>
                <p:cNvSpPr>
                  <a:spLocks noChangeArrowheads="1"/>
                </p:cNvSpPr>
                <p:nvPr/>
              </p:nvSpPr>
              <p:spPr bwMode="auto">
                <a:xfrm>
                  <a:off x="5391464" y="3485054"/>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63" name="Text Box 133"/>
                <p:cNvSpPr txBox="1">
                  <a:spLocks noChangeArrowheads="1"/>
                </p:cNvSpPr>
                <p:nvPr/>
              </p:nvSpPr>
              <p:spPr bwMode="auto">
                <a:xfrm>
                  <a:off x="5465463" y="3500997"/>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66" name="Group 661"/>
              <p:cNvGrpSpPr>
                <a:grpSpLocks/>
              </p:cNvGrpSpPr>
              <p:nvPr/>
            </p:nvGrpSpPr>
            <p:grpSpPr bwMode="auto">
              <a:xfrm>
                <a:off x="6130504" y="3499343"/>
                <a:ext cx="601705" cy="353639"/>
                <a:chOff x="6101926" y="3489817"/>
                <a:chExt cx="601705" cy="353639"/>
              </a:xfrm>
            </p:grpSpPr>
            <p:sp>
              <p:nvSpPr>
                <p:cNvPr id="19560" name="Oval 102"/>
                <p:cNvSpPr>
                  <a:spLocks noChangeArrowheads="1"/>
                </p:cNvSpPr>
                <p:nvPr/>
              </p:nvSpPr>
              <p:spPr bwMode="auto">
                <a:xfrm>
                  <a:off x="6101926" y="3489817"/>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61" name="Text Box 134"/>
                <p:cNvSpPr txBox="1">
                  <a:spLocks noChangeArrowheads="1"/>
                </p:cNvSpPr>
                <p:nvPr/>
              </p:nvSpPr>
              <p:spPr bwMode="auto">
                <a:xfrm>
                  <a:off x="6223556" y="3500997"/>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67" name="Group 669"/>
              <p:cNvGrpSpPr>
                <a:grpSpLocks/>
              </p:cNvGrpSpPr>
              <p:nvPr/>
            </p:nvGrpSpPr>
            <p:grpSpPr bwMode="auto">
              <a:xfrm>
                <a:off x="4300158" y="3968429"/>
                <a:ext cx="600419" cy="353639"/>
                <a:chOff x="4271580" y="3958903"/>
                <a:chExt cx="600419" cy="353639"/>
              </a:xfrm>
            </p:grpSpPr>
            <p:sp>
              <p:nvSpPr>
                <p:cNvPr id="19558" name="Oval 104"/>
                <p:cNvSpPr>
                  <a:spLocks noChangeArrowheads="1"/>
                </p:cNvSpPr>
                <p:nvPr/>
              </p:nvSpPr>
              <p:spPr bwMode="auto">
                <a:xfrm>
                  <a:off x="4271580" y="3958903"/>
                  <a:ext cx="600419"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59" name="Text Box 135"/>
                <p:cNvSpPr txBox="1">
                  <a:spLocks noChangeArrowheads="1"/>
                </p:cNvSpPr>
                <p:nvPr/>
              </p:nvSpPr>
              <p:spPr bwMode="auto">
                <a:xfrm>
                  <a:off x="4371338" y="397484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68" name="Group 681"/>
              <p:cNvGrpSpPr>
                <a:grpSpLocks/>
              </p:cNvGrpSpPr>
              <p:nvPr/>
            </p:nvGrpSpPr>
            <p:grpSpPr bwMode="auto">
              <a:xfrm>
                <a:off x="4966148" y="3968429"/>
                <a:ext cx="600419" cy="353639"/>
                <a:chOff x="4937570" y="3958903"/>
                <a:chExt cx="600419" cy="353639"/>
              </a:xfrm>
            </p:grpSpPr>
            <p:sp>
              <p:nvSpPr>
                <p:cNvPr id="19556" name="Oval 106"/>
                <p:cNvSpPr>
                  <a:spLocks noChangeArrowheads="1"/>
                </p:cNvSpPr>
                <p:nvPr/>
              </p:nvSpPr>
              <p:spPr bwMode="auto">
                <a:xfrm>
                  <a:off x="4937570" y="3958903"/>
                  <a:ext cx="600419"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57" name="Text Box 136"/>
                <p:cNvSpPr txBox="1">
                  <a:spLocks noChangeArrowheads="1"/>
                </p:cNvSpPr>
                <p:nvPr/>
              </p:nvSpPr>
              <p:spPr bwMode="auto">
                <a:xfrm>
                  <a:off x="5037327" y="397484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69" name="Group 664"/>
              <p:cNvGrpSpPr>
                <a:grpSpLocks/>
              </p:cNvGrpSpPr>
              <p:nvPr/>
            </p:nvGrpSpPr>
            <p:grpSpPr bwMode="auto">
              <a:xfrm>
                <a:off x="5633423" y="3968429"/>
                <a:ext cx="600419" cy="353639"/>
                <a:chOff x="5604845" y="3958903"/>
                <a:chExt cx="600419" cy="353639"/>
              </a:xfrm>
            </p:grpSpPr>
            <p:sp>
              <p:nvSpPr>
                <p:cNvPr id="19554" name="Oval 108"/>
                <p:cNvSpPr>
                  <a:spLocks noChangeArrowheads="1"/>
                </p:cNvSpPr>
                <p:nvPr/>
              </p:nvSpPr>
              <p:spPr bwMode="auto">
                <a:xfrm>
                  <a:off x="5604845" y="3958903"/>
                  <a:ext cx="600419"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55" name="Text Box 137"/>
                <p:cNvSpPr txBox="1">
                  <a:spLocks noChangeArrowheads="1"/>
                </p:cNvSpPr>
                <p:nvPr/>
              </p:nvSpPr>
              <p:spPr bwMode="auto">
                <a:xfrm>
                  <a:off x="5704603" y="397484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0" name="Group 674"/>
              <p:cNvGrpSpPr>
                <a:grpSpLocks/>
              </p:cNvGrpSpPr>
              <p:nvPr/>
            </p:nvGrpSpPr>
            <p:grpSpPr bwMode="auto">
              <a:xfrm>
                <a:off x="2610756" y="4435289"/>
                <a:ext cx="601705" cy="353639"/>
                <a:chOff x="2582178" y="4425763"/>
                <a:chExt cx="601705" cy="353639"/>
              </a:xfrm>
            </p:grpSpPr>
            <p:sp>
              <p:nvSpPr>
                <p:cNvPr id="19552" name="Oval 110"/>
                <p:cNvSpPr>
                  <a:spLocks noChangeArrowheads="1"/>
                </p:cNvSpPr>
                <p:nvPr/>
              </p:nvSpPr>
              <p:spPr bwMode="auto">
                <a:xfrm>
                  <a:off x="2582178" y="4425763"/>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53" name="Text Box 138"/>
                <p:cNvSpPr txBox="1">
                  <a:spLocks noChangeArrowheads="1"/>
                </p:cNvSpPr>
                <p:nvPr/>
              </p:nvSpPr>
              <p:spPr bwMode="auto">
                <a:xfrm>
                  <a:off x="2681936" y="444170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1" name="Group 673"/>
              <p:cNvGrpSpPr>
                <a:grpSpLocks/>
              </p:cNvGrpSpPr>
              <p:nvPr/>
            </p:nvGrpSpPr>
            <p:grpSpPr bwMode="auto">
              <a:xfrm>
                <a:off x="3315316" y="4435289"/>
                <a:ext cx="600419" cy="353639"/>
                <a:chOff x="3286738" y="4425763"/>
                <a:chExt cx="600419" cy="353639"/>
              </a:xfrm>
            </p:grpSpPr>
            <p:sp>
              <p:nvSpPr>
                <p:cNvPr id="19550" name="Oval 112"/>
                <p:cNvSpPr>
                  <a:spLocks noChangeArrowheads="1"/>
                </p:cNvSpPr>
                <p:nvPr/>
              </p:nvSpPr>
              <p:spPr bwMode="auto">
                <a:xfrm>
                  <a:off x="3286738" y="4425763"/>
                  <a:ext cx="600419"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51" name="Text Box 139"/>
                <p:cNvSpPr txBox="1">
                  <a:spLocks noChangeArrowheads="1"/>
                </p:cNvSpPr>
                <p:nvPr/>
              </p:nvSpPr>
              <p:spPr bwMode="auto">
                <a:xfrm>
                  <a:off x="3386496" y="444170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2" name="Group 670"/>
              <p:cNvGrpSpPr>
                <a:grpSpLocks/>
              </p:cNvGrpSpPr>
              <p:nvPr/>
            </p:nvGrpSpPr>
            <p:grpSpPr bwMode="auto">
              <a:xfrm>
                <a:off x="4018591" y="4435289"/>
                <a:ext cx="601705" cy="353639"/>
                <a:chOff x="3990013" y="4425763"/>
                <a:chExt cx="601705" cy="353639"/>
              </a:xfrm>
            </p:grpSpPr>
            <p:sp>
              <p:nvSpPr>
                <p:cNvPr id="19548" name="Oval 114"/>
                <p:cNvSpPr>
                  <a:spLocks noChangeArrowheads="1"/>
                </p:cNvSpPr>
                <p:nvPr/>
              </p:nvSpPr>
              <p:spPr bwMode="auto">
                <a:xfrm>
                  <a:off x="3990013" y="4425763"/>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49" name="Text Box 140"/>
                <p:cNvSpPr txBox="1">
                  <a:spLocks noChangeArrowheads="1"/>
                </p:cNvSpPr>
                <p:nvPr/>
              </p:nvSpPr>
              <p:spPr bwMode="auto">
                <a:xfrm>
                  <a:off x="4089771" y="444170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3" name="Group 666"/>
              <p:cNvGrpSpPr>
                <a:grpSpLocks/>
              </p:cNvGrpSpPr>
              <p:nvPr/>
            </p:nvGrpSpPr>
            <p:grpSpPr bwMode="auto">
              <a:xfrm>
                <a:off x="4723151" y="4435289"/>
                <a:ext cx="601705" cy="353639"/>
                <a:chOff x="4694573" y="4425763"/>
                <a:chExt cx="601705" cy="353639"/>
              </a:xfrm>
            </p:grpSpPr>
            <p:sp>
              <p:nvSpPr>
                <p:cNvPr id="19546" name="Oval 116"/>
                <p:cNvSpPr>
                  <a:spLocks noChangeArrowheads="1"/>
                </p:cNvSpPr>
                <p:nvPr/>
              </p:nvSpPr>
              <p:spPr bwMode="auto">
                <a:xfrm>
                  <a:off x="4694573" y="4425763"/>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47" name="Text Box 141"/>
                <p:cNvSpPr txBox="1">
                  <a:spLocks noChangeArrowheads="1"/>
                </p:cNvSpPr>
                <p:nvPr/>
              </p:nvSpPr>
              <p:spPr bwMode="auto">
                <a:xfrm>
                  <a:off x="4794331" y="444170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4" name="Group 665"/>
              <p:cNvGrpSpPr>
                <a:grpSpLocks/>
              </p:cNvGrpSpPr>
              <p:nvPr/>
            </p:nvGrpSpPr>
            <p:grpSpPr bwMode="auto">
              <a:xfrm>
                <a:off x="5427712" y="4435289"/>
                <a:ext cx="600419" cy="353639"/>
                <a:chOff x="5399134" y="4425763"/>
                <a:chExt cx="600419" cy="353639"/>
              </a:xfrm>
            </p:grpSpPr>
            <p:sp>
              <p:nvSpPr>
                <p:cNvPr id="19544" name="Oval 118"/>
                <p:cNvSpPr>
                  <a:spLocks noChangeArrowheads="1"/>
                </p:cNvSpPr>
                <p:nvPr/>
              </p:nvSpPr>
              <p:spPr bwMode="auto">
                <a:xfrm>
                  <a:off x="5399134" y="4425763"/>
                  <a:ext cx="600419"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45" name="Text Box 142"/>
                <p:cNvSpPr txBox="1">
                  <a:spLocks noChangeArrowheads="1"/>
                </p:cNvSpPr>
                <p:nvPr/>
              </p:nvSpPr>
              <p:spPr bwMode="auto">
                <a:xfrm>
                  <a:off x="5498892" y="444170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5" name="Group 680"/>
              <p:cNvGrpSpPr>
                <a:grpSpLocks/>
              </p:cNvGrpSpPr>
              <p:nvPr/>
            </p:nvGrpSpPr>
            <p:grpSpPr bwMode="auto">
              <a:xfrm>
                <a:off x="1906196" y="4425763"/>
                <a:ext cx="601705" cy="353639"/>
                <a:chOff x="1877618" y="4416237"/>
                <a:chExt cx="601705" cy="353639"/>
              </a:xfrm>
            </p:grpSpPr>
            <p:sp>
              <p:nvSpPr>
                <p:cNvPr id="19542" name="Oval 120"/>
                <p:cNvSpPr>
                  <a:spLocks noChangeArrowheads="1"/>
                </p:cNvSpPr>
                <p:nvPr/>
              </p:nvSpPr>
              <p:spPr bwMode="auto">
                <a:xfrm>
                  <a:off x="1877618" y="4416237"/>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43" name="Text Box 143"/>
                <p:cNvSpPr txBox="1">
                  <a:spLocks noChangeArrowheads="1"/>
                </p:cNvSpPr>
                <p:nvPr/>
              </p:nvSpPr>
              <p:spPr bwMode="auto">
                <a:xfrm>
                  <a:off x="1977376" y="444170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6" name="Group 662"/>
              <p:cNvGrpSpPr>
                <a:grpSpLocks/>
              </p:cNvGrpSpPr>
              <p:nvPr/>
            </p:nvGrpSpPr>
            <p:grpSpPr bwMode="auto">
              <a:xfrm>
                <a:off x="6121460" y="4440052"/>
                <a:ext cx="601705" cy="353639"/>
                <a:chOff x="6092882" y="4430526"/>
                <a:chExt cx="601705" cy="353639"/>
              </a:xfrm>
            </p:grpSpPr>
            <p:sp>
              <p:nvSpPr>
                <p:cNvPr id="19540" name="Oval 122"/>
                <p:cNvSpPr>
                  <a:spLocks noChangeArrowheads="1"/>
                </p:cNvSpPr>
                <p:nvPr/>
              </p:nvSpPr>
              <p:spPr bwMode="auto">
                <a:xfrm>
                  <a:off x="6092882" y="4430526"/>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41" name="Text Box 144"/>
                <p:cNvSpPr txBox="1">
                  <a:spLocks noChangeArrowheads="1"/>
                </p:cNvSpPr>
                <p:nvPr/>
              </p:nvSpPr>
              <p:spPr bwMode="auto">
                <a:xfrm>
                  <a:off x="6202166" y="4441705"/>
                  <a:ext cx="323995" cy="307512"/>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sp>
            <p:nvSpPr>
              <p:cNvPr id="19519" name="Oval 147"/>
              <p:cNvSpPr>
                <a:spLocks noChangeArrowheads="1"/>
              </p:cNvSpPr>
              <p:nvPr/>
            </p:nvSpPr>
            <p:spPr bwMode="auto">
              <a:xfrm>
                <a:off x="6358028" y="3959214"/>
                <a:ext cx="601705" cy="353639"/>
              </a:xfrm>
              <a:prstGeom prst="ellipse">
                <a:avLst/>
              </a:prstGeom>
              <a:solidFill>
                <a:srgbClr val="CC9900"/>
              </a:solidFill>
              <a:ln w="57150">
                <a:solidFill>
                  <a:schemeClr val="tx1"/>
                </a:solidFill>
                <a:round/>
                <a:headEnd/>
                <a:tailEnd/>
              </a:ln>
            </p:spPr>
            <p:txBody>
              <a:bodyPr wrap="none" anchor="ctr"/>
              <a:lstStyle/>
              <a:p>
                <a:pPr algn="ctr" eaLnBrk="0" hangingPunct="0"/>
                <a:r>
                  <a:rPr lang="en-US" sz="1400" b="1">
                    <a:solidFill>
                      <a:srgbClr val="000099"/>
                    </a:solidFill>
                    <a:latin typeface="Times New Roman" pitchFamily="18" charset="0"/>
                  </a:rPr>
                  <a:t>ef</a:t>
                </a:r>
              </a:p>
            </p:txBody>
          </p:sp>
          <p:sp>
            <p:nvSpPr>
              <p:cNvPr id="19520" name="Oval 148"/>
              <p:cNvSpPr>
                <a:spLocks noChangeArrowheads="1"/>
              </p:cNvSpPr>
              <p:nvPr/>
            </p:nvSpPr>
            <p:spPr bwMode="auto">
              <a:xfrm>
                <a:off x="1575246" y="3970396"/>
                <a:ext cx="601705" cy="353639"/>
              </a:xfrm>
              <a:prstGeom prst="ellipse">
                <a:avLst/>
              </a:prstGeom>
              <a:solidFill>
                <a:srgbClr val="CC9900"/>
              </a:solidFill>
              <a:ln w="57150">
                <a:solidFill>
                  <a:schemeClr val="tx1"/>
                </a:solidFill>
                <a:round/>
                <a:headEnd/>
                <a:tailEnd/>
              </a:ln>
            </p:spPr>
            <p:txBody>
              <a:bodyPr wrap="none" anchor="ctr"/>
              <a:lstStyle/>
              <a:p>
                <a:pPr algn="ctr" eaLnBrk="0" hangingPunct="0"/>
                <a:r>
                  <a:rPr lang="en-US" sz="1400" b="1">
                    <a:solidFill>
                      <a:srgbClr val="000099"/>
                    </a:solidFill>
                    <a:latin typeface="Times New Roman" pitchFamily="18" charset="0"/>
                  </a:rPr>
                  <a:t>ef</a:t>
                </a:r>
              </a:p>
            </p:txBody>
          </p:sp>
          <p:sp>
            <p:nvSpPr>
              <p:cNvPr id="19521" name="Oval 147"/>
              <p:cNvSpPr>
                <a:spLocks noChangeArrowheads="1"/>
              </p:cNvSpPr>
              <p:nvPr/>
            </p:nvSpPr>
            <p:spPr bwMode="auto">
              <a:xfrm>
                <a:off x="7089983" y="4018107"/>
                <a:ext cx="601705" cy="353639"/>
              </a:xfrm>
              <a:prstGeom prst="ellipse">
                <a:avLst/>
              </a:prstGeom>
              <a:solidFill>
                <a:srgbClr val="CC9900"/>
              </a:solidFill>
              <a:ln w="57150">
                <a:solidFill>
                  <a:schemeClr val="tx1"/>
                </a:solidFill>
                <a:round/>
                <a:headEnd/>
                <a:tailEnd/>
              </a:ln>
            </p:spPr>
            <p:txBody>
              <a:bodyPr wrap="none" anchor="ctr"/>
              <a:lstStyle/>
              <a:p>
                <a:pPr algn="ctr" eaLnBrk="0" hangingPunct="0"/>
                <a:r>
                  <a:rPr lang="en-US" sz="1400" b="1">
                    <a:solidFill>
                      <a:srgbClr val="000099"/>
                    </a:solidFill>
                    <a:latin typeface="Times New Roman" pitchFamily="18" charset="0"/>
                  </a:rPr>
                  <a:t>ef</a:t>
                </a:r>
              </a:p>
            </p:txBody>
          </p:sp>
          <p:grpSp>
            <p:nvGrpSpPr>
              <p:cNvPr id="77" name="Group 659"/>
              <p:cNvGrpSpPr>
                <a:grpSpLocks/>
              </p:cNvGrpSpPr>
              <p:nvPr/>
            </p:nvGrpSpPr>
            <p:grpSpPr bwMode="auto">
              <a:xfrm>
                <a:off x="6836701" y="3548711"/>
                <a:ext cx="601705" cy="353639"/>
                <a:chOff x="6808123" y="3539185"/>
                <a:chExt cx="601705" cy="353639"/>
              </a:xfrm>
            </p:grpSpPr>
            <p:sp>
              <p:nvSpPr>
                <p:cNvPr id="19538" name="Oval 102"/>
                <p:cNvSpPr>
                  <a:spLocks noChangeArrowheads="1"/>
                </p:cNvSpPr>
                <p:nvPr/>
              </p:nvSpPr>
              <p:spPr bwMode="auto">
                <a:xfrm>
                  <a:off x="6808123" y="3539185"/>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39" name="Text Box 134"/>
                <p:cNvSpPr txBox="1">
                  <a:spLocks noChangeArrowheads="1"/>
                </p:cNvSpPr>
                <p:nvPr/>
              </p:nvSpPr>
              <p:spPr bwMode="auto">
                <a:xfrm>
                  <a:off x="6968924" y="3546137"/>
                  <a:ext cx="324128" cy="307777"/>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8" name="Group 660"/>
              <p:cNvGrpSpPr>
                <a:grpSpLocks/>
              </p:cNvGrpSpPr>
              <p:nvPr/>
            </p:nvGrpSpPr>
            <p:grpSpPr bwMode="auto">
              <a:xfrm>
                <a:off x="6853415" y="4489420"/>
                <a:ext cx="601705" cy="353639"/>
                <a:chOff x="6824837" y="4479894"/>
                <a:chExt cx="601705" cy="353639"/>
              </a:xfrm>
            </p:grpSpPr>
            <p:sp>
              <p:nvSpPr>
                <p:cNvPr id="19536" name="Oval 122"/>
                <p:cNvSpPr>
                  <a:spLocks noChangeArrowheads="1"/>
                </p:cNvSpPr>
                <p:nvPr/>
              </p:nvSpPr>
              <p:spPr bwMode="auto">
                <a:xfrm>
                  <a:off x="6824837" y="4479894"/>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37" name="Text Box 134"/>
                <p:cNvSpPr txBox="1">
                  <a:spLocks noChangeArrowheads="1"/>
                </p:cNvSpPr>
                <p:nvPr/>
              </p:nvSpPr>
              <p:spPr bwMode="auto">
                <a:xfrm>
                  <a:off x="6968924" y="4489657"/>
                  <a:ext cx="324128" cy="307777"/>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79" name="Group 658"/>
              <p:cNvGrpSpPr>
                <a:grpSpLocks/>
              </p:cNvGrpSpPr>
              <p:nvPr/>
            </p:nvGrpSpPr>
            <p:grpSpPr bwMode="auto">
              <a:xfrm>
                <a:off x="7594414" y="3662474"/>
                <a:ext cx="601705" cy="353639"/>
                <a:chOff x="7565836" y="3652948"/>
                <a:chExt cx="601705" cy="353639"/>
              </a:xfrm>
            </p:grpSpPr>
            <p:sp>
              <p:nvSpPr>
                <p:cNvPr id="19534" name="Oval 102"/>
                <p:cNvSpPr>
                  <a:spLocks noChangeArrowheads="1"/>
                </p:cNvSpPr>
                <p:nvPr/>
              </p:nvSpPr>
              <p:spPr bwMode="auto">
                <a:xfrm>
                  <a:off x="7565836" y="3652948"/>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35" name="Text Box 134"/>
                <p:cNvSpPr txBox="1">
                  <a:spLocks noChangeArrowheads="1"/>
                </p:cNvSpPr>
                <p:nvPr/>
              </p:nvSpPr>
              <p:spPr bwMode="auto">
                <a:xfrm>
                  <a:off x="7700879" y="3659900"/>
                  <a:ext cx="324128" cy="307777"/>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80" name="Group 686"/>
              <p:cNvGrpSpPr>
                <a:grpSpLocks/>
              </p:cNvGrpSpPr>
              <p:nvPr/>
            </p:nvGrpSpPr>
            <p:grpSpPr bwMode="auto">
              <a:xfrm>
                <a:off x="7593004" y="4357940"/>
                <a:ext cx="601705" cy="353639"/>
                <a:chOff x="7802576" y="4357940"/>
                <a:chExt cx="601705" cy="353639"/>
              </a:xfrm>
            </p:grpSpPr>
            <p:sp>
              <p:nvSpPr>
                <p:cNvPr id="19532" name="Oval 102"/>
                <p:cNvSpPr>
                  <a:spLocks noChangeArrowheads="1"/>
                </p:cNvSpPr>
                <p:nvPr/>
              </p:nvSpPr>
              <p:spPr bwMode="auto">
                <a:xfrm>
                  <a:off x="7802576" y="4357940"/>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33" name="Text Box 134"/>
                <p:cNvSpPr txBox="1">
                  <a:spLocks noChangeArrowheads="1"/>
                </p:cNvSpPr>
                <p:nvPr/>
              </p:nvSpPr>
              <p:spPr bwMode="auto">
                <a:xfrm>
                  <a:off x="7937619" y="4364892"/>
                  <a:ext cx="324128" cy="307777"/>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81" name="Group 678"/>
              <p:cNvGrpSpPr>
                <a:grpSpLocks/>
              </p:cNvGrpSpPr>
              <p:nvPr/>
            </p:nvGrpSpPr>
            <p:grpSpPr bwMode="auto">
              <a:xfrm>
                <a:off x="1077693" y="3636716"/>
                <a:ext cx="601705" cy="353639"/>
                <a:chOff x="1049115" y="3627190"/>
                <a:chExt cx="601705" cy="353639"/>
              </a:xfrm>
            </p:grpSpPr>
            <p:sp>
              <p:nvSpPr>
                <p:cNvPr id="19530" name="Oval 102"/>
                <p:cNvSpPr>
                  <a:spLocks noChangeArrowheads="1"/>
                </p:cNvSpPr>
                <p:nvPr/>
              </p:nvSpPr>
              <p:spPr bwMode="auto">
                <a:xfrm>
                  <a:off x="1049115" y="3627190"/>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31" name="Text Box 134"/>
                <p:cNvSpPr txBox="1">
                  <a:spLocks noChangeArrowheads="1"/>
                </p:cNvSpPr>
                <p:nvPr/>
              </p:nvSpPr>
              <p:spPr bwMode="auto">
                <a:xfrm>
                  <a:off x="1179395" y="3643668"/>
                  <a:ext cx="324128" cy="307777"/>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nvGrpSpPr>
              <p:cNvPr id="82" name="Group 679"/>
              <p:cNvGrpSpPr>
                <a:grpSpLocks/>
              </p:cNvGrpSpPr>
              <p:nvPr/>
            </p:nvGrpSpPr>
            <p:grpSpPr bwMode="auto">
              <a:xfrm>
                <a:off x="1165698" y="4342913"/>
                <a:ext cx="601705" cy="357596"/>
                <a:chOff x="1137120" y="4333387"/>
                <a:chExt cx="601705" cy="357596"/>
              </a:xfrm>
            </p:grpSpPr>
            <p:sp>
              <p:nvSpPr>
                <p:cNvPr id="19528" name="Oval 102"/>
                <p:cNvSpPr>
                  <a:spLocks noChangeArrowheads="1"/>
                </p:cNvSpPr>
                <p:nvPr/>
              </p:nvSpPr>
              <p:spPr bwMode="auto">
                <a:xfrm>
                  <a:off x="1137120" y="4333387"/>
                  <a:ext cx="601705" cy="353639"/>
                </a:xfrm>
                <a:prstGeom prst="ellipse">
                  <a:avLst/>
                </a:prstGeom>
                <a:solidFill>
                  <a:srgbClr val="CC9900"/>
                </a:solidFill>
                <a:ln w="57150">
                  <a:solidFill>
                    <a:schemeClr val="tx1"/>
                  </a:solidFill>
                  <a:round/>
                  <a:headEnd/>
                  <a:tailEnd/>
                </a:ln>
              </p:spPr>
              <p:txBody>
                <a:bodyPr wrap="none" anchor="ctr"/>
                <a:lstStyle/>
                <a:p>
                  <a:endParaRPr lang="en-US" sz="1200" b="1">
                    <a:solidFill>
                      <a:srgbClr val="000099"/>
                    </a:solidFill>
                  </a:endParaRPr>
                </a:p>
              </p:txBody>
            </p:sp>
            <p:sp>
              <p:nvSpPr>
                <p:cNvPr id="19529" name="Text Box 134"/>
                <p:cNvSpPr txBox="1">
                  <a:spLocks noChangeArrowheads="1"/>
                </p:cNvSpPr>
                <p:nvPr/>
              </p:nvSpPr>
              <p:spPr bwMode="auto">
                <a:xfrm>
                  <a:off x="1272163" y="4383206"/>
                  <a:ext cx="324128" cy="307777"/>
                </a:xfrm>
                <a:prstGeom prst="rect">
                  <a:avLst/>
                </a:prstGeom>
                <a:noFill/>
                <a:ln w="9525">
                  <a:noFill/>
                  <a:miter lim="800000"/>
                  <a:headEnd/>
                  <a:tailEnd/>
                </a:ln>
              </p:spPr>
              <p:txBody>
                <a:bodyPr wrap="none">
                  <a:spAutoFit/>
                </a:bodyPr>
                <a:lstStyle/>
                <a:p>
                  <a:r>
                    <a:rPr lang="en-US" sz="1400" b="1">
                      <a:solidFill>
                        <a:srgbClr val="000099"/>
                      </a:solidFill>
                      <a:latin typeface="Times New Roman" pitchFamily="18" charset="0"/>
                    </a:rPr>
                    <a:t>ef</a:t>
                  </a:r>
                </a:p>
              </p:txBody>
            </p:sp>
          </p:grpSp>
        </p:grpSp>
      </p:grpSp>
      <p:sp>
        <p:nvSpPr>
          <p:cNvPr id="301" name="Rectangle 300"/>
          <p:cNvSpPr/>
          <p:nvPr/>
        </p:nvSpPr>
        <p:spPr>
          <a:xfrm>
            <a:off x="129951" y="1455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9459" name="Rectangle 16"/>
          <p:cNvSpPr>
            <a:spLocks noChangeArrowheads="1"/>
          </p:cNvSpPr>
          <p:nvPr/>
        </p:nvSpPr>
        <p:spPr bwMode="auto">
          <a:xfrm>
            <a:off x="321959" y="-8960"/>
            <a:ext cx="7669212" cy="739776"/>
          </a:xfrm>
          <a:prstGeom prst="rect">
            <a:avLst/>
          </a:prstGeom>
          <a:noFill/>
          <a:ln w="9525">
            <a:noFill/>
            <a:miter lim="800000"/>
            <a:headEnd/>
            <a:tailEnd/>
          </a:ln>
        </p:spPr>
        <p:txBody>
          <a:bodyPr anchor="ctr"/>
          <a:lstStyle/>
          <a:p>
            <a:r>
              <a:rPr lang="en-US" sz="2800" b="1" dirty="0">
                <a:solidFill>
                  <a:srgbClr val="663300"/>
                </a:solidFill>
              </a:rPr>
              <a:t>Co-Conductors in a </a:t>
            </a:r>
            <a:r>
              <a:rPr lang="en-US" sz="2800" b="1" dirty="0" err="1">
                <a:solidFill>
                  <a:srgbClr val="663300"/>
                </a:solidFill>
              </a:rPr>
              <a:t>Holarchical</a:t>
            </a:r>
            <a:r>
              <a:rPr lang="en-US" sz="2800" b="1" dirty="0">
                <a:solidFill>
                  <a:srgbClr val="663300"/>
                </a:solidFill>
              </a:rPr>
              <a:t> Model of EF</a:t>
            </a:r>
          </a:p>
        </p:txBody>
      </p:sp>
    </p:spTree>
    <p:extLst>
      <p:ext uri="{BB962C8B-B14F-4D97-AF65-F5344CB8AC3E}">
        <p14:creationId xmlns:p14="http://schemas.microsoft.com/office/powerpoint/2010/main" val="4245795687"/>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Number Placeholder 5"/>
          <p:cNvSpPr>
            <a:spLocks noGrp="1"/>
          </p:cNvSpPr>
          <p:nvPr>
            <p:ph type="sldNum" sz="quarter" idx="12"/>
          </p:nvPr>
        </p:nvSpPr>
        <p:spPr>
          <a:noFill/>
        </p:spPr>
        <p:txBody>
          <a:bodyPr/>
          <a:lstStyle/>
          <a:p>
            <a:fld id="{6B39DBE4-17F2-4B06-A59D-B6975D655AC4}" type="slidenum">
              <a:rPr lang="en-US" smtClean="0"/>
              <a:pPr/>
              <a:t>160</a:t>
            </a:fld>
            <a:endParaRPr lang="en-US" smtClean="0"/>
          </a:p>
        </p:txBody>
      </p:sp>
      <p:sp>
        <p:nvSpPr>
          <p:cNvPr id="134147" name="Rectangle 3"/>
          <p:cNvSpPr>
            <a:spLocks noGrp="1" noChangeArrowheads="1"/>
          </p:cNvSpPr>
          <p:nvPr>
            <p:ph type="subTitle" idx="1"/>
          </p:nvPr>
        </p:nvSpPr>
        <p:spPr>
          <a:xfrm>
            <a:off x="87084" y="1332366"/>
            <a:ext cx="9144000" cy="4952319"/>
          </a:xfrm>
        </p:spPr>
        <p:txBody>
          <a:bodyPr/>
          <a:lstStyle/>
          <a:p>
            <a:pPr algn="l" defTabSz="508000"/>
            <a:r>
              <a:rPr lang="en-US" sz="5400" dirty="0" smtClean="0">
                <a:solidFill>
                  <a:srgbClr val="984807"/>
                </a:solidFill>
              </a:rPr>
              <a:t>Progress monitoring techniques for interventions targeting the improvement of the use of executive functions.</a:t>
            </a:r>
            <a:endParaRPr lang="en-US" sz="4800" dirty="0" smtClean="0">
              <a:solidFill>
                <a:srgbClr val="984807"/>
              </a:solidFill>
            </a:endParaRPr>
          </a:p>
        </p:txBody>
      </p:sp>
      <p:sp>
        <p:nvSpPr>
          <p:cNvPr id="6" name="Rectangle 2"/>
          <p:cNvSpPr txBox="1">
            <a:spLocks noChangeArrowheads="1"/>
          </p:cNvSpPr>
          <p:nvPr/>
        </p:nvSpPr>
        <p:spPr bwMode="auto">
          <a:xfrm>
            <a:off x="1031428" y="39463"/>
            <a:ext cx="8199438" cy="1004888"/>
          </a:xfrm>
          <a:prstGeom prst="rect">
            <a:avLst/>
          </a:prstGeom>
          <a:noFill/>
          <a:ln w="9525">
            <a:noFill/>
            <a:miter lim="800000"/>
            <a:headEnd/>
            <a:tailEnd/>
          </a:ln>
        </p:spPr>
        <p:txBody>
          <a:bodyPr anchor="ctr"/>
          <a:lstStyle/>
          <a:p>
            <a:pPr>
              <a:defRPr/>
            </a:pPr>
            <a:r>
              <a:rPr lang="en-US" sz="4400" b="1" kern="0" dirty="0" smtClean="0">
                <a:solidFill>
                  <a:srgbClr val="984807"/>
                </a:solidFill>
                <a:latin typeface="Rockwell" pitchFamily="18" charset="0"/>
                <a:ea typeface="+mj-ea"/>
                <a:cs typeface="+mj-cs"/>
              </a:rPr>
              <a:t>Progress Monitoring</a:t>
            </a:r>
            <a:endParaRPr lang="en-US" sz="4400" b="1" kern="0" dirty="0">
              <a:solidFill>
                <a:srgbClr val="984807"/>
              </a:solidFill>
              <a:latin typeface="Rockwell" pitchFamily="18" charset="0"/>
              <a:ea typeface="+mj-ea"/>
              <a:cs typeface="+mj-cs"/>
            </a:endParaRPr>
          </a:p>
        </p:txBody>
      </p:sp>
      <p:sp>
        <p:nvSpPr>
          <p:cNvPr id="13" name="Rectangle 12"/>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4" name="Straight Connector 13"/>
          <p:cNvCxnSpPr/>
          <p:nvPr/>
        </p:nvCxnSpPr>
        <p:spPr>
          <a:xfrm>
            <a:off x="1408346" y="1002175"/>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40"/>
          <p:cNvSpPr>
            <a:spLocks noChangeArrowheads="1"/>
          </p:cNvSpPr>
          <p:nvPr/>
        </p:nvSpPr>
        <p:spPr bwMode="auto">
          <a:xfrm>
            <a:off x="853630" y="29483"/>
            <a:ext cx="7993063" cy="754063"/>
          </a:xfrm>
          <a:prstGeom prst="rect">
            <a:avLst/>
          </a:prstGeom>
          <a:noFill/>
          <a:ln w="9525">
            <a:noFill/>
            <a:miter lim="800000"/>
            <a:headEnd/>
            <a:tailEnd/>
          </a:ln>
        </p:spPr>
        <p:txBody>
          <a:bodyPr anchor="ctr"/>
          <a:lstStyle/>
          <a:p>
            <a:pPr>
              <a:buFont typeface="Wingdings" pitchFamily="2" charset="2"/>
              <a:buNone/>
            </a:pPr>
            <a:r>
              <a:rPr lang="en-US" sz="3200" b="1" dirty="0">
                <a:solidFill>
                  <a:srgbClr val="984807"/>
                </a:solidFill>
              </a:rPr>
              <a:t>EF Assessment Using the MEFS-SRAV</a:t>
            </a:r>
          </a:p>
        </p:txBody>
      </p:sp>
      <p:graphicFrame>
        <p:nvGraphicFramePr>
          <p:cNvPr id="314589" name="Group 221"/>
          <p:cNvGraphicFramePr>
            <a:graphicFrameLocks noGrp="1"/>
          </p:cNvGraphicFramePr>
          <p:nvPr/>
        </p:nvGraphicFramePr>
        <p:xfrm>
          <a:off x="160338" y="871538"/>
          <a:ext cx="8823325" cy="5852160"/>
        </p:xfrm>
        <a:graphic>
          <a:graphicData uri="http://schemas.openxmlformats.org/drawingml/2006/table">
            <a:tbl>
              <a:tblPr/>
              <a:tblGrid>
                <a:gridCol w="982662"/>
                <a:gridCol w="1219200"/>
                <a:gridCol w="1066800"/>
                <a:gridCol w="1143000"/>
                <a:gridCol w="1371600"/>
                <a:gridCol w="1447800"/>
                <a:gridCol w="1592263"/>
              </a:tblGrid>
              <a:tr h="428625">
                <a:tc gridSpan="7">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Times New Roman" pitchFamily="18" charset="0"/>
                          <a:cs typeface="Times New Roman" pitchFamily="18" charset="0"/>
                        </a:rPr>
                        <a:t>Effectiveness Ratings</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Rate the students use (or disuse) of the 23 Self-Regulation Executive Functions using the following criteria:</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035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Times New Roman" pitchFamily="18" charset="0"/>
                          <a:cs typeface="Times New Roman" pitchFamily="18" charset="0"/>
                        </a:rPr>
                        <a:t>Internally Self-Regulated</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Times New Roman" pitchFamily="18" charset="0"/>
                          <a:cs typeface="Times New Roman" pitchFamily="18" charset="0"/>
                        </a:rPr>
                        <a:t>Externally Guided</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Times New Roman" pitchFamily="18" charset="0"/>
                          <a:cs typeface="Times New Roman" pitchFamily="18" charset="0"/>
                        </a:rPr>
                        <a:t>Externally Controlled</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9687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Typically self-regulates this executive function.</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Typically does not self-regulate this executive function but demonstrates the capacity to use this executive function when external guidance is provided.</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Does not self-regulate; use of this executive function is minimal or non-existent even when external guidance is provided; External control is required as a substitute to maintain adequate functioning.</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7</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Extremely effective; does not require any external guidance; highly independent with self-regulation. </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Effective; usually does not require any external guidance; often independent with self-regulation; may occasionally require some external guidance.</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Requires only minimal external guidance to maintain the effective use of this executive function.</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Requires frequent external guidance to maintain the effective use of this executive function. </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Requires very frequent external guidance to demonstrate the use of this executive function; use is not maintained even when guidance is provided.</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External control can be used to effectively substitute for the absence of this executive function; the lack of this executive function is apparent when external control is not present.</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External control is only marginally effective or not effective at all as a substitute for the absence of this executive function; a lack of this executive function is apparent even when external control is present.</a:t>
                      </a: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7" name="Rectangle 6"/>
          <p:cNvSpPr/>
          <p:nvPr/>
        </p:nvSpPr>
        <p:spPr>
          <a:xfrm>
            <a:off x="203200" y="188913"/>
            <a:ext cx="609600" cy="53680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8" name="Straight Connector 7"/>
          <p:cNvCxnSpPr/>
          <p:nvPr/>
        </p:nvCxnSpPr>
        <p:spPr>
          <a:xfrm>
            <a:off x="1408346" y="755437"/>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ChangeArrowheads="1"/>
          </p:cNvSpPr>
          <p:nvPr/>
        </p:nvSpPr>
        <p:spPr bwMode="auto">
          <a:xfrm>
            <a:off x="911231" y="72799"/>
            <a:ext cx="7993063" cy="754062"/>
          </a:xfrm>
          <a:prstGeom prst="rect">
            <a:avLst/>
          </a:prstGeom>
          <a:noFill/>
          <a:ln w="9525">
            <a:noFill/>
            <a:miter lim="800000"/>
            <a:headEnd/>
            <a:tailEnd/>
          </a:ln>
        </p:spPr>
        <p:txBody>
          <a:bodyPr anchor="ctr"/>
          <a:lstStyle/>
          <a:p>
            <a:pPr>
              <a:buFont typeface="Wingdings" pitchFamily="2" charset="2"/>
              <a:buNone/>
            </a:pPr>
            <a:r>
              <a:rPr lang="en-US" sz="3600" b="1" dirty="0">
                <a:solidFill>
                  <a:srgbClr val="984807"/>
                </a:solidFill>
              </a:rPr>
              <a:t>EF Assessment Using the MEFS</a:t>
            </a:r>
          </a:p>
        </p:txBody>
      </p:sp>
      <p:graphicFrame>
        <p:nvGraphicFramePr>
          <p:cNvPr id="316139" name="Group 747"/>
          <p:cNvGraphicFramePr>
            <a:graphicFrameLocks noGrp="1"/>
          </p:cNvGraphicFramePr>
          <p:nvPr/>
        </p:nvGraphicFramePr>
        <p:xfrm>
          <a:off x="304800" y="1068388"/>
          <a:ext cx="8534400" cy="5027296"/>
        </p:xfrm>
        <a:graphic>
          <a:graphicData uri="http://schemas.openxmlformats.org/drawingml/2006/table">
            <a:tbl>
              <a:tblPr/>
              <a:tblGrid>
                <a:gridCol w="1295400"/>
                <a:gridCol w="914400"/>
                <a:gridCol w="914400"/>
                <a:gridCol w="914400"/>
                <a:gridCol w="1295400"/>
                <a:gridCol w="538163"/>
                <a:gridCol w="757237"/>
                <a:gridCol w="838200"/>
                <a:gridCol w="1066800"/>
              </a:tblGrid>
              <a:tr h="585788">
                <a:tc row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MODULATE</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Cues the regulation of the amount and intensity of mental energy invested in perceiving, feeling, thinking, and acting.</a:t>
                      </a: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Internally</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Regulated</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Externally</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Guided</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Externally</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Controlled</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MODULATE</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Perceiving</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Self</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Others</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Environs</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Academics</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1"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1"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1"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vMerge="1">
                  <a:txBody>
                    <a:bodyPr/>
                    <a:lstStyle/>
                    <a:p>
                      <a:endParaRPr lang="en-US"/>
                    </a:p>
                  </a:txBody>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7      6</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5   4    3</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2      1</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Feeling</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2-3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1988">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Thinking</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Acting</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chemeClr val="accent2"/>
                          </a:solidFill>
                          <a:effectLst/>
                          <a:latin typeface="Arial"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2425">
                <a:tc gridSpan="9">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cs typeface="Times New Roman" pitchFamily="18" charset="0"/>
                        </a:rPr>
                        <a:t>Notes:  very negative about self and others; has a hard time returning to a calm state once agitated; finds academic work extremely frustrating; cannot modulate attitude toward schoolwork.</a:t>
                      </a:r>
                      <a:endParaRPr kumimoji="0" lang="en-US" sz="20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136245" name="Oval 735"/>
          <p:cNvSpPr>
            <a:spLocks noChangeArrowheads="1"/>
          </p:cNvSpPr>
          <p:nvPr/>
        </p:nvSpPr>
        <p:spPr bwMode="auto">
          <a:xfrm>
            <a:off x="2971800" y="2667000"/>
            <a:ext cx="381000" cy="457200"/>
          </a:xfrm>
          <a:prstGeom prst="ellipse">
            <a:avLst/>
          </a:prstGeom>
          <a:noFill/>
          <a:ln w="38100">
            <a:solidFill>
              <a:srgbClr val="CC0000"/>
            </a:solidFill>
            <a:round/>
            <a:headEnd/>
            <a:tailEnd/>
          </a:ln>
        </p:spPr>
        <p:txBody>
          <a:bodyPr wrap="none" anchor="ctr"/>
          <a:lstStyle/>
          <a:p>
            <a:pPr algn="ctr"/>
            <a:endParaRPr lang="en-US" sz="1800">
              <a:solidFill>
                <a:srgbClr val="CC0000"/>
              </a:solidFill>
            </a:endParaRPr>
          </a:p>
        </p:txBody>
      </p:sp>
      <p:sp>
        <p:nvSpPr>
          <p:cNvPr id="8" name="Rectangle 7"/>
          <p:cNvSpPr/>
          <p:nvPr/>
        </p:nvSpPr>
        <p:spPr>
          <a:xfrm>
            <a:off x="203200" y="188913"/>
            <a:ext cx="580571" cy="53680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9" name="Straight Connector 8"/>
          <p:cNvCxnSpPr/>
          <p:nvPr/>
        </p:nvCxnSpPr>
        <p:spPr>
          <a:xfrm>
            <a:off x="1408346" y="813493"/>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ChangeArrowheads="1"/>
          </p:cNvSpPr>
          <p:nvPr/>
        </p:nvSpPr>
        <p:spPr bwMode="auto">
          <a:xfrm>
            <a:off x="160338" y="136525"/>
            <a:ext cx="8672512" cy="306388"/>
          </a:xfrm>
          <a:prstGeom prst="rect">
            <a:avLst/>
          </a:prstGeom>
          <a:noFill/>
          <a:ln w="9525">
            <a:noFill/>
            <a:miter lim="800000"/>
            <a:headEnd/>
            <a:tailEnd/>
          </a:ln>
        </p:spPr>
        <p:txBody>
          <a:bodyPr wrap="none" anchor="ctr">
            <a:spAutoFit/>
          </a:bodyPr>
          <a:lstStyle/>
          <a:p>
            <a:r>
              <a:rPr lang="en-US" sz="1400" b="1" dirty="0">
                <a:solidFill>
                  <a:srgbClr val="984807"/>
                </a:solidFill>
                <a:cs typeface="Times New Roman" pitchFamily="18" charset="0"/>
              </a:rPr>
              <a:t>Self Regulation Capacity:  Focusing and sustaining attention when working independently on tasks.</a:t>
            </a:r>
            <a:endParaRPr lang="en-US" b="1" dirty="0">
              <a:solidFill>
                <a:srgbClr val="984807"/>
              </a:solidFill>
            </a:endParaRPr>
          </a:p>
        </p:txBody>
      </p:sp>
      <p:graphicFrame>
        <p:nvGraphicFramePr>
          <p:cNvPr id="384003" name="Group 3"/>
          <p:cNvGraphicFramePr>
            <a:graphicFrameLocks noGrp="1"/>
          </p:cNvGraphicFramePr>
          <p:nvPr/>
        </p:nvGraphicFramePr>
        <p:xfrm>
          <a:off x="160338" y="525463"/>
          <a:ext cx="8823325" cy="6187758"/>
        </p:xfrm>
        <a:graphic>
          <a:graphicData uri="http://schemas.openxmlformats.org/drawingml/2006/table">
            <a:tbl>
              <a:tblPr/>
              <a:tblGrid>
                <a:gridCol w="2049462"/>
                <a:gridCol w="762000"/>
                <a:gridCol w="990600"/>
                <a:gridCol w="1143000"/>
                <a:gridCol w="1066800"/>
                <a:gridCol w="1066800"/>
                <a:gridCol w="990600"/>
                <a:gridCol w="754063"/>
              </a:tblGrid>
              <a:tr h="27463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Duration</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Times New Roman" pitchFamily="18" charset="0"/>
                        </a:rPr>
                        <a:t>Frequency</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01675">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1</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Never</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0% of the time.</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2</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Occasionally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Approximately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10% of the time.</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3</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Sometimes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Approximately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20%-40% of the time.</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4</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Often</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Approximately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50%-70% of the time.</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5</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Very Often</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Approximately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80% of the time.</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6</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Almost Always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Approximately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90% of the time.</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7</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Always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100% of the time.</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Unable to focus and sustain attention for more than a few seconds when independently working on tasks.</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2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Able to focus and sustain attention for about 1 minute when working independently on tasks.</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Able to focus and sustain attention for about 2-3 minutes when working independently on tasks.</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Able to focus and sustain attention for about 5 minutes when working independently on tasks.</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Able to focus and sustain attention for about 10 minutes when working independently on tasks.</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6</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Able to focus and sustain attention for about 15 minutes when working independently on tasks.</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7</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cs typeface="Times New Roman" pitchFamily="18" charset="0"/>
                        </a:rPr>
                        <a:t>Able to focus and sustain attention for 20 or more minutes when working independently on tasks.</a:t>
                      </a:r>
                      <a:endParaRPr kumimoji="0" lang="en-US" sz="1800" b="0"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ChangeArrowheads="1"/>
          </p:cNvSpPr>
          <p:nvPr/>
        </p:nvSpPr>
        <p:spPr bwMode="auto">
          <a:xfrm>
            <a:off x="417513" y="136525"/>
            <a:ext cx="8008937" cy="306388"/>
          </a:xfrm>
          <a:prstGeom prst="rect">
            <a:avLst/>
          </a:prstGeom>
          <a:noFill/>
          <a:ln w="9525">
            <a:noFill/>
            <a:miter lim="800000"/>
            <a:headEnd/>
            <a:tailEnd/>
          </a:ln>
        </p:spPr>
        <p:txBody>
          <a:bodyPr wrap="none" anchor="ctr">
            <a:spAutoFit/>
          </a:bodyPr>
          <a:lstStyle/>
          <a:p>
            <a:r>
              <a:rPr lang="en-US" sz="1400" b="1">
                <a:solidFill>
                  <a:srgbClr val="984807"/>
                </a:solidFill>
                <a:cs typeface="Times New Roman" pitchFamily="18" charset="0"/>
              </a:rPr>
              <a:t>Self Regulation Goals for Lauren A College-Age Student Diagnosed with Asperger’s Disorder</a:t>
            </a:r>
            <a:endParaRPr lang="en-US" b="1">
              <a:solidFill>
                <a:srgbClr val="984807"/>
              </a:solidFill>
            </a:endParaRPr>
          </a:p>
        </p:txBody>
      </p:sp>
      <p:graphicFrame>
        <p:nvGraphicFramePr>
          <p:cNvPr id="4" name="Table 3"/>
          <p:cNvGraphicFramePr>
            <a:graphicFrameLocks noGrp="1"/>
          </p:cNvGraphicFramePr>
          <p:nvPr/>
        </p:nvGraphicFramePr>
        <p:xfrm>
          <a:off x="350838" y="587375"/>
          <a:ext cx="8270944" cy="6008223"/>
        </p:xfrm>
        <a:graphic>
          <a:graphicData uri="http://schemas.openxmlformats.org/drawingml/2006/table">
            <a:tbl>
              <a:tblPr/>
              <a:tblGrid>
                <a:gridCol w="5640683"/>
                <a:gridCol w="828675"/>
                <a:gridCol w="933450"/>
                <a:gridCol w="868136"/>
              </a:tblGrid>
              <a:tr h="226851">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a:solidFill>
                            <a:srgbClr val="642F04"/>
                          </a:solidFill>
                          <a:latin typeface="Times New Roman"/>
                          <a:ea typeface="Times New Roman"/>
                          <a:cs typeface="Times New Roman"/>
                        </a:rPr>
                        <a:t>Self Regulation Goal:  </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400" b="1" dirty="0">
                          <a:solidFill>
                            <a:srgbClr val="642F04"/>
                          </a:solidFill>
                          <a:latin typeface="Times New Roman"/>
                          <a:ea typeface="Times New Roman"/>
                          <a:cs typeface="Times New Roman"/>
                        </a:rPr>
                        <a:t>Effectiveness Rating</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22210">
                <a:tc rowSpan="2">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dirty="0">
                          <a:solidFill>
                            <a:srgbClr val="642F04"/>
                          </a:solidFill>
                          <a:latin typeface="Times New Roman"/>
                          <a:ea typeface="Times New Roman"/>
                          <a:cs typeface="Times New Roman"/>
                        </a:rPr>
                        <a:t>Use appropriate problem-solving routines to reduce excessive negative emotional reactions and resistance to engagement when routines are altered or unappealing tasks must be completed.</a:t>
                      </a: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solidFill>
                            <a:srgbClr val="642F04"/>
                          </a:solidFill>
                          <a:latin typeface="Times New Roman"/>
                          <a:ea typeface="Times New Roman"/>
                          <a:cs typeface="Times New Roman"/>
                        </a:rPr>
                        <a:t>Internally</a:t>
                      </a:r>
                      <a:endParaRPr lang="en-US" sz="1400">
                        <a:solidFill>
                          <a:srgbClr val="642F04"/>
                        </a:solidFill>
                        <a:latin typeface="Times New Roman"/>
                        <a:ea typeface="Times New Roman"/>
                        <a:cs typeface="Times New Roman"/>
                      </a:endParaRPr>
                    </a:p>
                    <a:p>
                      <a:pPr marL="0" marR="0" algn="ctr">
                        <a:spcBef>
                          <a:spcPts val="0"/>
                        </a:spcBef>
                        <a:spcAft>
                          <a:spcPts val="0"/>
                        </a:spcAft>
                      </a:pPr>
                      <a:r>
                        <a:rPr lang="en-US" sz="1200" b="1">
                          <a:solidFill>
                            <a:srgbClr val="642F04"/>
                          </a:solidFill>
                          <a:latin typeface="Times New Roman"/>
                          <a:ea typeface="Times New Roman"/>
                          <a:cs typeface="Times New Roman"/>
                        </a:rPr>
                        <a:t>Regulated</a:t>
                      </a:r>
                      <a:endParaRPr lang="en-US" sz="140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solidFill>
                            <a:srgbClr val="642F04"/>
                          </a:solidFill>
                          <a:latin typeface="Times New Roman"/>
                          <a:ea typeface="Times New Roman"/>
                          <a:cs typeface="Times New Roman"/>
                        </a:rPr>
                        <a:t>Externally</a:t>
                      </a:r>
                      <a:endParaRPr lang="en-US" sz="1400">
                        <a:solidFill>
                          <a:srgbClr val="642F04"/>
                        </a:solidFill>
                        <a:latin typeface="Times New Roman"/>
                        <a:ea typeface="Times New Roman"/>
                        <a:cs typeface="Times New Roman"/>
                      </a:endParaRPr>
                    </a:p>
                    <a:p>
                      <a:pPr marL="0" marR="0" algn="ctr">
                        <a:spcBef>
                          <a:spcPts val="0"/>
                        </a:spcBef>
                        <a:spcAft>
                          <a:spcPts val="0"/>
                        </a:spcAft>
                      </a:pPr>
                      <a:r>
                        <a:rPr lang="en-US" sz="1200" b="1">
                          <a:solidFill>
                            <a:srgbClr val="642F04"/>
                          </a:solidFill>
                          <a:latin typeface="Times New Roman"/>
                          <a:ea typeface="Times New Roman"/>
                          <a:cs typeface="Times New Roman"/>
                        </a:rPr>
                        <a:t>Guided</a:t>
                      </a:r>
                      <a:endParaRPr lang="en-US" sz="140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Externally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Controlled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9576">
                <a:tc vMerge="1">
                  <a:txBody>
                    <a:bodyPr/>
                    <a:lstStyle/>
                    <a:p>
                      <a:endParaRPr lang="en-US"/>
                    </a:p>
                  </a:txBody>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a:solidFill>
                            <a:srgbClr val="642F04"/>
                          </a:solidFill>
                          <a:latin typeface="Times New Roman"/>
                          <a:ea typeface="Times New Roman"/>
                          <a:cs typeface="Times New Roman"/>
                        </a:rPr>
                        <a:t> </a:t>
                      </a:r>
                      <a:r>
                        <a:rPr lang="en-US" sz="1400" b="1" dirty="0" smtClean="0">
                          <a:solidFill>
                            <a:srgbClr val="642F04"/>
                          </a:solidFill>
                          <a:latin typeface="Times New Roman"/>
                          <a:ea typeface="Times New Roman"/>
                          <a:cs typeface="Times New Roman"/>
                        </a:rPr>
                        <a:t>  7      </a:t>
                      </a:r>
                      <a:r>
                        <a:rPr lang="en-US" sz="1400" b="1" dirty="0">
                          <a:solidFill>
                            <a:srgbClr val="642F04"/>
                          </a:solidFill>
                          <a:latin typeface="Times New Roman"/>
                          <a:ea typeface="Times New Roman"/>
                          <a:cs typeface="Times New Roman"/>
                        </a:rPr>
                        <a:t>6</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5   </a:t>
                      </a:r>
                      <a:r>
                        <a:rPr lang="en-US" sz="1400" b="1" dirty="0">
                          <a:solidFill>
                            <a:srgbClr val="642F04"/>
                          </a:solidFill>
                          <a:latin typeface="Times New Roman"/>
                          <a:ea typeface="Times New Roman"/>
                          <a:cs typeface="Times New Roman"/>
                        </a:rPr>
                        <a:t>4    3</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2      </a:t>
                      </a:r>
                      <a:r>
                        <a:rPr lang="en-US" sz="1400" b="1" dirty="0">
                          <a:solidFill>
                            <a:srgbClr val="642F04"/>
                          </a:solidFill>
                          <a:latin typeface="Times New Roman"/>
                          <a:ea typeface="Times New Roman"/>
                          <a:cs typeface="Times New Roman"/>
                        </a:rPr>
                        <a:t>1</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851">
                <a:tc>
                  <a:txBody>
                    <a:bodyPr/>
                    <a:lstStyle/>
                    <a:p>
                      <a:pPr marL="0" marR="0">
                        <a:spcBef>
                          <a:spcPts val="0"/>
                        </a:spcBef>
                        <a:spcAft>
                          <a:spcPts val="0"/>
                        </a:spcAft>
                      </a:pPr>
                      <a:endParaRPr lang="en-US" sz="1400">
                        <a:solidFill>
                          <a:srgbClr val="642F04"/>
                        </a:solidFill>
                        <a:latin typeface="Times New Roman"/>
                        <a:ea typeface="Times New Roman"/>
                        <a:cs typeface="Times New Roman"/>
                      </a:endParaRPr>
                    </a:p>
                    <a:p>
                      <a:pPr marL="0" marR="0">
                        <a:spcBef>
                          <a:spcPts val="0"/>
                        </a:spcBef>
                        <a:spcAft>
                          <a:spcPts val="0"/>
                        </a:spcAft>
                      </a:pPr>
                      <a:r>
                        <a:rPr lang="en-US" sz="1400" b="1">
                          <a:solidFill>
                            <a:srgbClr val="642F04"/>
                          </a:solidFill>
                          <a:latin typeface="Times New Roman"/>
                          <a:ea typeface="Times New Roman"/>
                          <a:cs typeface="Times New Roman"/>
                        </a:rPr>
                        <a:t>Self Regulation Goal:  </a:t>
                      </a:r>
                      <a:endParaRPr lang="en-US" sz="140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400" b="1" dirty="0">
                          <a:solidFill>
                            <a:srgbClr val="642F04"/>
                          </a:solidFill>
                          <a:latin typeface="Times New Roman"/>
                          <a:ea typeface="Times New Roman"/>
                          <a:cs typeface="Times New Roman"/>
                        </a:rPr>
                        <a:t>Effectiveness Rating</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22210">
                <a:tc rowSpan="2">
                  <a:txBody>
                    <a:bodyPr/>
                    <a:lstStyle/>
                    <a:p>
                      <a:pPr marL="0" marR="0">
                        <a:spcBef>
                          <a:spcPts val="0"/>
                        </a:spcBef>
                        <a:spcAft>
                          <a:spcPts val="0"/>
                        </a:spcAft>
                      </a:pPr>
                      <a:endParaRPr lang="en-US" sz="1400">
                        <a:solidFill>
                          <a:srgbClr val="642F04"/>
                        </a:solidFill>
                        <a:latin typeface="Times New Roman"/>
                        <a:ea typeface="Times New Roman"/>
                        <a:cs typeface="Times New Roman"/>
                      </a:endParaRPr>
                    </a:p>
                    <a:p>
                      <a:pPr marL="0" marR="0">
                        <a:spcBef>
                          <a:spcPts val="0"/>
                        </a:spcBef>
                        <a:spcAft>
                          <a:spcPts val="0"/>
                        </a:spcAft>
                      </a:pPr>
                      <a:r>
                        <a:rPr lang="en-US" sz="1400">
                          <a:solidFill>
                            <a:srgbClr val="642F04"/>
                          </a:solidFill>
                          <a:latin typeface="Times New Roman"/>
                          <a:ea typeface="Times New Roman"/>
                          <a:cs typeface="Times New Roman"/>
                        </a:rPr>
                        <a:t>Work through and resolve difficult situations by use appropriate problem-solving routines to generate and compare alternate scenarios and selecting the most appropriate course of action.</a:t>
                      </a: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Internally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Regulated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Externally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Guided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Externally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Controlled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9576">
                <a:tc vMerge="1">
                  <a:txBody>
                    <a:bodyPr/>
                    <a:lstStyle/>
                    <a:p>
                      <a:endParaRPr lang="en-US"/>
                    </a:p>
                  </a:txBody>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a:t>
                      </a:r>
                      <a:r>
                        <a:rPr lang="en-US" sz="1400" b="1" dirty="0">
                          <a:solidFill>
                            <a:srgbClr val="642F04"/>
                          </a:solidFill>
                          <a:latin typeface="Times New Roman"/>
                          <a:ea typeface="Times New Roman"/>
                          <a:cs typeface="Times New Roman"/>
                        </a:rPr>
                        <a:t>7      6</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5   </a:t>
                      </a:r>
                      <a:r>
                        <a:rPr lang="en-US" sz="1400" b="1" dirty="0">
                          <a:solidFill>
                            <a:srgbClr val="642F04"/>
                          </a:solidFill>
                          <a:latin typeface="Times New Roman"/>
                          <a:ea typeface="Times New Roman"/>
                          <a:cs typeface="Times New Roman"/>
                        </a:rPr>
                        <a:t>4    3</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a:t>
                      </a:r>
                      <a:r>
                        <a:rPr lang="en-US" sz="1400" b="1" dirty="0">
                          <a:solidFill>
                            <a:srgbClr val="642F04"/>
                          </a:solidFill>
                          <a:latin typeface="Times New Roman"/>
                          <a:ea typeface="Times New Roman"/>
                          <a:cs typeface="Times New Roman"/>
                        </a:rPr>
                        <a:t>2      1</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851">
                <a:tc>
                  <a:txBody>
                    <a:bodyPr/>
                    <a:lstStyle/>
                    <a:p>
                      <a:pPr marL="0" marR="0">
                        <a:spcBef>
                          <a:spcPts val="0"/>
                        </a:spcBef>
                        <a:spcAft>
                          <a:spcPts val="0"/>
                        </a:spcAft>
                      </a:pPr>
                      <a:endParaRPr lang="en-US" sz="1400">
                        <a:solidFill>
                          <a:srgbClr val="642F04"/>
                        </a:solidFill>
                        <a:latin typeface="Times New Roman"/>
                        <a:ea typeface="Times New Roman"/>
                        <a:cs typeface="Times New Roman"/>
                      </a:endParaRPr>
                    </a:p>
                    <a:p>
                      <a:pPr marL="0" marR="0">
                        <a:spcBef>
                          <a:spcPts val="0"/>
                        </a:spcBef>
                        <a:spcAft>
                          <a:spcPts val="0"/>
                        </a:spcAft>
                      </a:pPr>
                      <a:r>
                        <a:rPr lang="en-US" sz="1400" b="1">
                          <a:solidFill>
                            <a:srgbClr val="642F04"/>
                          </a:solidFill>
                          <a:latin typeface="Times New Roman"/>
                          <a:ea typeface="Times New Roman"/>
                          <a:cs typeface="Times New Roman"/>
                        </a:rPr>
                        <a:t>Self Regulation Goal:  </a:t>
                      </a:r>
                      <a:endParaRPr lang="en-US" sz="140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400" b="1" dirty="0">
                          <a:solidFill>
                            <a:srgbClr val="642F04"/>
                          </a:solidFill>
                          <a:latin typeface="Times New Roman"/>
                          <a:ea typeface="Times New Roman"/>
                          <a:cs typeface="Times New Roman"/>
                        </a:rPr>
                        <a:t>Effectiveness Rating</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22210">
                <a:tc rowSpan="2">
                  <a:txBody>
                    <a:bodyPr/>
                    <a:lstStyle/>
                    <a:p>
                      <a:pPr marL="0" marR="0">
                        <a:spcBef>
                          <a:spcPts val="0"/>
                        </a:spcBef>
                        <a:spcAft>
                          <a:spcPts val="0"/>
                        </a:spcAft>
                      </a:pPr>
                      <a:endParaRPr lang="en-US" sz="1400">
                        <a:solidFill>
                          <a:srgbClr val="642F04"/>
                        </a:solidFill>
                        <a:latin typeface="Times New Roman"/>
                        <a:ea typeface="Times New Roman"/>
                        <a:cs typeface="Times New Roman"/>
                      </a:endParaRPr>
                    </a:p>
                    <a:p>
                      <a:pPr marL="0" marR="0">
                        <a:spcBef>
                          <a:spcPts val="0"/>
                        </a:spcBef>
                        <a:spcAft>
                          <a:spcPts val="0"/>
                        </a:spcAft>
                      </a:pPr>
                      <a:r>
                        <a:rPr lang="en-US" sz="1400">
                          <a:solidFill>
                            <a:srgbClr val="642F04"/>
                          </a:solidFill>
                          <a:latin typeface="Times New Roman"/>
                          <a:ea typeface="Times New Roman"/>
                          <a:cs typeface="Times New Roman"/>
                        </a:rPr>
                        <a:t>Recognize the need to engage in self-advocacy and use an appropriate problem-solving routine to determine what to do and how to do it and then carry out the actions needed to effectively address the self-advocacy need.</a:t>
                      </a: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Internally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Regulated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Externally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Guided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Externally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Controlled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0809">
                <a:tc vMerge="1">
                  <a:txBody>
                    <a:bodyPr/>
                    <a:lstStyle/>
                    <a:p>
                      <a:endParaRPr lang="en-US"/>
                    </a:p>
                  </a:txBody>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a:t>
                      </a:r>
                      <a:r>
                        <a:rPr lang="en-US" sz="1400" b="1" dirty="0">
                          <a:solidFill>
                            <a:srgbClr val="642F04"/>
                          </a:solidFill>
                          <a:latin typeface="Times New Roman"/>
                          <a:ea typeface="Times New Roman"/>
                          <a:cs typeface="Times New Roman"/>
                        </a:rPr>
                        <a:t>7      6</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5   </a:t>
                      </a:r>
                      <a:r>
                        <a:rPr lang="en-US" sz="1400" b="1" dirty="0">
                          <a:solidFill>
                            <a:srgbClr val="642F04"/>
                          </a:solidFill>
                          <a:latin typeface="Times New Roman"/>
                          <a:ea typeface="Times New Roman"/>
                          <a:cs typeface="Times New Roman"/>
                        </a:rPr>
                        <a:t>4    3</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a:t>
                      </a:r>
                      <a:r>
                        <a:rPr lang="en-US" sz="1400" b="1" dirty="0">
                          <a:solidFill>
                            <a:srgbClr val="642F04"/>
                          </a:solidFill>
                          <a:latin typeface="Times New Roman"/>
                          <a:ea typeface="Times New Roman"/>
                          <a:cs typeface="Times New Roman"/>
                        </a:rPr>
                        <a:t>2      1</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851">
                <a:tc>
                  <a:txBody>
                    <a:bodyPr/>
                    <a:lstStyle/>
                    <a:p>
                      <a:pPr marL="0" marR="0">
                        <a:spcBef>
                          <a:spcPts val="0"/>
                        </a:spcBef>
                        <a:spcAft>
                          <a:spcPts val="0"/>
                        </a:spcAft>
                      </a:pPr>
                      <a:endParaRPr lang="en-US" sz="1400">
                        <a:solidFill>
                          <a:srgbClr val="642F04"/>
                        </a:solidFill>
                        <a:latin typeface="Times New Roman"/>
                        <a:ea typeface="Times New Roman"/>
                        <a:cs typeface="Times New Roman"/>
                      </a:endParaRPr>
                    </a:p>
                    <a:p>
                      <a:pPr marL="0" marR="0">
                        <a:spcBef>
                          <a:spcPts val="0"/>
                        </a:spcBef>
                        <a:spcAft>
                          <a:spcPts val="0"/>
                        </a:spcAft>
                      </a:pPr>
                      <a:r>
                        <a:rPr lang="en-US" sz="1400" b="1">
                          <a:solidFill>
                            <a:srgbClr val="642F04"/>
                          </a:solidFill>
                          <a:latin typeface="Times New Roman"/>
                          <a:ea typeface="Times New Roman"/>
                          <a:cs typeface="Times New Roman"/>
                        </a:rPr>
                        <a:t>Self Regulation Goal:  </a:t>
                      </a:r>
                      <a:endParaRPr lang="en-US" sz="140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400" b="1" dirty="0">
                          <a:solidFill>
                            <a:srgbClr val="642F04"/>
                          </a:solidFill>
                          <a:latin typeface="Times New Roman"/>
                          <a:ea typeface="Times New Roman"/>
                          <a:cs typeface="Times New Roman"/>
                        </a:rPr>
                        <a:t>Effectiveness Rating</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22210">
                <a:tc rowSpan="2">
                  <a:txBody>
                    <a:bodyPr/>
                    <a:lstStyle/>
                    <a:p>
                      <a:pPr marL="0" marR="0">
                        <a:spcBef>
                          <a:spcPts val="0"/>
                        </a:spcBef>
                        <a:spcAft>
                          <a:spcPts val="0"/>
                        </a:spcAft>
                      </a:pPr>
                      <a:endParaRPr lang="en-US" sz="1400">
                        <a:solidFill>
                          <a:srgbClr val="642F04"/>
                        </a:solidFill>
                        <a:latin typeface="Times New Roman"/>
                        <a:ea typeface="Times New Roman"/>
                        <a:cs typeface="Times New Roman"/>
                      </a:endParaRPr>
                    </a:p>
                    <a:p>
                      <a:pPr marL="0" marR="0">
                        <a:spcBef>
                          <a:spcPts val="0"/>
                        </a:spcBef>
                        <a:spcAft>
                          <a:spcPts val="0"/>
                        </a:spcAft>
                      </a:pPr>
                      <a:r>
                        <a:rPr lang="en-US" sz="1400">
                          <a:solidFill>
                            <a:srgbClr val="642F04"/>
                          </a:solidFill>
                          <a:latin typeface="Times New Roman"/>
                          <a:ea typeface="Times New Roman"/>
                          <a:cs typeface="Times New Roman"/>
                        </a:rPr>
                        <a:t>Recognize the need to engage in good personal hygiene routines, learn the necessary routines, and perform the routines on a daily basis.</a:t>
                      </a: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solidFill>
                            <a:srgbClr val="642F04"/>
                          </a:solidFill>
                          <a:latin typeface="Times New Roman"/>
                          <a:ea typeface="Times New Roman"/>
                          <a:cs typeface="Times New Roman"/>
                        </a:rPr>
                        <a:t>Internally</a:t>
                      </a:r>
                      <a:endParaRPr lang="en-US" sz="1400">
                        <a:solidFill>
                          <a:srgbClr val="642F04"/>
                        </a:solidFill>
                        <a:latin typeface="Times New Roman"/>
                        <a:ea typeface="Times New Roman"/>
                        <a:cs typeface="Times New Roman"/>
                      </a:endParaRPr>
                    </a:p>
                    <a:p>
                      <a:pPr marL="0" marR="0" algn="ctr">
                        <a:spcBef>
                          <a:spcPts val="0"/>
                        </a:spcBef>
                        <a:spcAft>
                          <a:spcPts val="0"/>
                        </a:spcAft>
                      </a:pPr>
                      <a:r>
                        <a:rPr lang="en-US" sz="1200" b="1">
                          <a:solidFill>
                            <a:srgbClr val="642F04"/>
                          </a:solidFill>
                          <a:latin typeface="Times New Roman"/>
                          <a:ea typeface="Times New Roman"/>
                          <a:cs typeface="Times New Roman"/>
                        </a:rPr>
                        <a:t>Regulated</a:t>
                      </a:r>
                      <a:endParaRPr lang="en-US" sz="140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Externally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Guided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642F04"/>
                          </a:solidFill>
                          <a:latin typeface="Times New Roman"/>
                          <a:ea typeface="Times New Roman"/>
                          <a:cs typeface="Times New Roman"/>
                        </a:rPr>
                        <a:t>Externally</a:t>
                      </a:r>
                      <a:endParaRPr lang="en-US" sz="1400" dirty="0">
                        <a:solidFill>
                          <a:srgbClr val="642F04"/>
                        </a:solidFill>
                        <a:latin typeface="Times New Roman"/>
                        <a:ea typeface="Times New Roman"/>
                        <a:cs typeface="Times New Roman"/>
                      </a:endParaRPr>
                    </a:p>
                    <a:p>
                      <a:pPr marL="0" marR="0" algn="ctr">
                        <a:spcBef>
                          <a:spcPts val="0"/>
                        </a:spcBef>
                        <a:spcAft>
                          <a:spcPts val="0"/>
                        </a:spcAft>
                      </a:pPr>
                      <a:r>
                        <a:rPr lang="en-US" sz="1200" b="1" dirty="0">
                          <a:solidFill>
                            <a:srgbClr val="642F04"/>
                          </a:solidFill>
                          <a:latin typeface="Times New Roman"/>
                          <a:ea typeface="Times New Roman"/>
                          <a:cs typeface="Times New Roman"/>
                        </a:rPr>
                        <a:t>Controlled</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342">
                <a:tc vMerge="1">
                  <a:txBody>
                    <a:bodyPr/>
                    <a:lstStyle/>
                    <a:p>
                      <a:endParaRPr lang="en-US"/>
                    </a:p>
                  </a:txBody>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a:solidFill>
                            <a:srgbClr val="642F04"/>
                          </a:solidFill>
                          <a:latin typeface="Times New Roman"/>
                          <a:ea typeface="Times New Roman"/>
                          <a:cs typeface="Times New Roman"/>
                        </a:rPr>
                        <a:t> </a:t>
                      </a:r>
                      <a:r>
                        <a:rPr lang="en-US" sz="1400" b="1" dirty="0" smtClean="0">
                          <a:solidFill>
                            <a:srgbClr val="642F04"/>
                          </a:solidFill>
                          <a:latin typeface="Times New Roman"/>
                          <a:ea typeface="Times New Roman"/>
                          <a:cs typeface="Times New Roman"/>
                        </a:rPr>
                        <a:t>  7      </a:t>
                      </a:r>
                      <a:r>
                        <a:rPr lang="en-US" sz="1400" b="1" dirty="0">
                          <a:solidFill>
                            <a:srgbClr val="642F04"/>
                          </a:solidFill>
                          <a:latin typeface="Times New Roman"/>
                          <a:ea typeface="Times New Roman"/>
                          <a:cs typeface="Times New Roman"/>
                        </a:rPr>
                        <a:t>6</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smtClean="0">
                          <a:solidFill>
                            <a:srgbClr val="642F04"/>
                          </a:solidFill>
                          <a:latin typeface="Times New Roman"/>
                          <a:ea typeface="Times New Roman"/>
                          <a:cs typeface="Times New Roman"/>
                        </a:rPr>
                        <a:t>   5   </a:t>
                      </a:r>
                      <a:r>
                        <a:rPr lang="en-US" sz="1400" b="1" dirty="0">
                          <a:solidFill>
                            <a:srgbClr val="642F04"/>
                          </a:solidFill>
                          <a:latin typeface="Times New Roman"/>
                          <a:ea typeface="Times New Roman"/>
                          <a:cs typeface="Times New Roman"/>
                        </a:rPr>
                        <a:t>4    3</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400" dirty="0">
                        <a:solidFill>
                          <a:srgbClr val="642F04"/>
                        </a:solidFill>
                        <a:latin typeface="Times New Roman"/>
                        <a:ea typeface="Times New Roman"/>
                        <a:cs typeface="Times New Roman"/>
                      </a:endParaRPr>
                    </a:p>
                    <a:p>
                      <a:pPr marL="0" marR="0">
                        <a:spcBef>
                          <a:spcPts val="0"/>
                        </a:spcBef>
                        <a:spcAft>
                          <a:spcPts val="0"/>
                        </a:spcAft>
                      </a:pPr>
                      <a:r>
                        <a:rPr lang="en-US" sz="1400" b="1" dirty="0">
                          <a:solidFill>
                            <a:srgbClr val="642F04"/>
                          </a:solidFill>
                          <a:latin typeface="Times New Roman"/>
                          <a:ea typeface="Times New Roman"/>
                          <a:cs typeface="Times New Roman"/>
                        </a:rPr>
                        <a:t> </a:t>
                      </a:r>
                      <a:r>
                        <a:rPr lang="en-US" sz="1400" b="1" dirty="0" smtClean="0">
                          <a:solidFill>
                            <a:srgbClr val="642F04"/>
                          </a:solidFill>
                          <a:latin typeface="Times New Roman"/>
                          <a:ea typeface="Times New Roman"/>
                          <a:cs typeface="Times New Roman"/>
                        </a:rPr>
                        <a:t>   </a:t>
                      </a:r>
                      <a:r>
                        <a:rPr lang="en-US" sz="1400" b="1" dirty="0">
                          <a:solidFill>
                            <a:srgbClr val="642F04"/>
                          </a:solidFill>
                          <a:latin typeface="Times New Roman"/>
                          <a:ea typeface="Times New Roman"/>
                          <a:cs typeface="Times New Roman"/>
                        </a:rPr>
                        <a:t>2      1</a:t>
                      </a:r>
                      <a:endParaRPr lang="en-US" sz="1400" dirty="0">
                        <a:solidFill>
                          <a:srgbClr val="642F04"/>
                        </a:solidFill>
                        <a:latin typeface="Times New Roman"/>
                        <a:ea typeface="Times New Roman"/>
                        <a:cs typeface="Times New Roman"/>
                      </a:endParaRPr>
                    </a:p>
                  </a:txBody>
                  <a:tcPr marL="27709" marR="2770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33307986"/>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90673EC-CC71-45E0-811E-EA3B751B8050}" type="slidenum">
              <a:rPr lang="en-US" smtClean="0">
                <a:solidFill>
                  <a:srgbClr val="984807"/>
                </a:solidFill>
              </a:rPr>
              <a:pPr>
                <a:defRPr/>
              </a:pPr>
              <a:t>165</a:t>
            </a:fld>
            <a:endParaRPr lang="en-US">
              <a:solidFill>
                <a:srgbClr val="984807"/>
              </a:solidFill>
            </a:endParaRPr>
          </a:p>
        </p:txBody>
      </p:sp>
      <p:graphicFrame>
        <p:nvGraphicFramePr>
          <p:cNvPr id="3" name="Table 2"/>
          <p:cNvGraphicFramePr>
            <a:graphicFrameLocks noGrp="1"/>
          </p:cNvGraphicFramePr>
          <p:nvPr/>
        </p:nvGraphicFramePr>
        <p:xfrm>
          <a:off x="203463" y="1214302"/>
          <a:ext cx="8708308" cy="5361216"/>
        </p:xfrm>
        <a:graphic>
          <a:graphicData uri="http://schemas.openxmlformats.org/drawingml/2006/table">
            <a:tbl>
              <a:tblPr/>
              <a:tblGrid>
                <a:gridCol w="377108"/>
                <a:gridCol w="2177143"/>
                <a:gridCol w="6154057"/>
              </a:tblGrid>
              <a:tr h="905717">
                <a:tc>
                  <a:txBody>
                    <a:bodyPr/>
                    <a:lstStyle/>
                    <a:p>
                      <a:pPr marL="0" marR="0">
                        <a:lnSpc>
                          <a:spcPct val="115000"/>
                        </a:lnSpc>
                        <a:spcBef>
                          <a:spcPts val="0"/>
                        </a:spcBef>
                        <a:spcAft>
                          <a:spcPts val="0"/>
                        </a:spcAft>
                      </a:pPr>
                      <a:r>
                        <a:rPr lang="en-US" sz="2400" b="1">
                          <a:solidFill>
                            <a:srgbClr val="984807"/>
                          </a:solidFill>
                          <a:latin typeface="Calibri"/>
                          <a:ea typeface="Calibri"/>
                          <a:cs typeface="Times New Roman"/>
                        </a:rPr>
                        <a:t>3</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Fully engaged</a:t>
                      </a:r>
                      <a:endParaRPr lang="en-US" sz="2400">
                        <a:solidFill>
                          <a:srgbClr val="984807"/>
                        </a:solidFill>
                        <a:latin typeface="Calibri"/>
                        <a:ea typeface="Calibri"/>
                        <a:cs typeface="Times New Roman"/>
                      </a:endParaRPr>
                    </a:p>
                    <a:p>
                      <a:pPr marL="0" marR="0">
                        <a:lnSpc>
                          <a:spcPct val="100000"/>
                        </a:lnSpc>
                        <a:spcBef>
                          <a:spcPts val="0"/>
                        </a:spcBef>
                        <a:spcAft>
                          <a:spcPts val="0"/>
                        </a:spcAft>
                      </a:pPr>
                      <a:r>
                        <a:rPr lang="en-US" sz="2400" b="1">
                          <a:solidFill>
                            <a:srgbClr val="984807"/>
                          </a:solidFill>
                          <a:latin typeface="Calibri"/>
                          <a:ea typeface="Calibri"/>
                          <a:cs typeface="Times New Roman"/>
                        </a:rPr>
                        <a:t>without frustration</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dirty="0">
                          <a:solidFill>
                            <a:srgbClr val="984807"/>
                          </a:solidFill>
                          <a:latin typeface="Calibri"/>
                          <a:ea typeface="Calibri"/>
                          <a:cs typeface="Times New Roman"/>
                        </a:rPr>
                        <a:t>Maintained positive engagement throughout class and no frustration was apparent.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7027">
                <a:tc>
                  <a:txBody>
                    <a:bodyPr/>
                    <a:lstStyle/>
                    <a:p>
                      <a:pPr marL="0" marR="0">
                        <a:lnSpc>
                          <a:spcPct val="115000"/>
                        </a:lnSpc>
                        <a:spcBef>
                          <a:spcPts val="0"/>
                        </a:spcBef>
                        <a:spcAft>
                          <a:spcPts val="0"/>
                        </a:spcAft>
                      </a:pPr>
                      <a:r>
                        <a:rPr lang="en-US" sz="2400" b="1">
                          <a:solidFill>
                            <a:srgbClr val="984807"/>
                          </a:solidFill>
                          <a:latin typeface="Calibri"/>
                          <a:ea typeface="Calibri"/>
                          <a:cs typeface="Times New Roman"/>
                        </a:rPr>
                        <a:t>2</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Frustration managed with</a:t>
                      </a:r>
                      <a:endParaRPr lang="en-US" sz="2400">
                        <a:solidFill>
                          <a:srgbClr val="984807"/>
                        </a:solidFill>
                        <a:latin typeface="Calibri"/>
                        <a:ea typeface="Calibri"/>
                        <a:cs typeface="Times New Roman"/>
                      </a:endParaRPr>
                    </a:p>
                    <a:p>
                      <a:pPr marL="0" marR="0">
                        <a:lnSpc>
                          <a:spcPct val="100000"/>
                        </a:lnSpc>
                        <a:spcBef>
                          <a:spcPts val="0"/>
                        </a:spcBef>
                        <a:spcAft>
                          <a:spcPts val="0"/>
                        </a:spcAft>
                      </a:pPr>
                      <a:r>
                        <a:rPr lang="en-US" sz="2400" b="1">
                          <a:solidFill>
                            <a:srgbClr val="984807"/>
                          </a:solidFill>
                          <a:latin typeface="Calibri"/>
                          <a:ea typeface="Calibri"/>
                          <a:cs typeface="Times New Roman"/>
                        </a:rPr>
                        <a:t>self cued strategy</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dirty="0">
                          <a:solidFill>
                            <a:srgbClr val="984807"/>
                          </a:solidFill>
                          <a:latin typeface="Calibri"/>
                          <a:ea typeface="Calibri"/>
                          <a:cs typeface="Times New Roman"/>
                        </a:rPr>
                        <a:t>Frustration was apparent but was effectively managed and positive engagement occurred likely due to self-cued use of strategies.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3869">
                <a:tc>
                  <a:txBody>
                    <a:bodyPr/>
                    <a:lstStyle/>
                    <a:p>
                      <a:pPr marL="0" marR="0">
                        <a:lnSpc>
                          <a:spcPct val="115000"/>
                        </a:lnSpc>
                        <a:spcBef>
                          <a:spcPts val="0"/>
                        </a:spcBef>
                        <a:spcAft>
                          <a:spcPts val="0"/>
                        </a:spcAft>
                      </a:pPr>
                      <a:r>
                        <a:rPr lang="en-US" sz="2400" b="1">
                          <a:solidFill>
                            <a:srgbClr val="984807"/>
                          </a:solidFill>
                          <a:latin typeface="Calibri"/>
                          <a:ea typeface="Calibri"/>
                          <a:cs typeface="Times New Roman"/>
                        </a:rPr>
                        <a:t>1</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Frustration managed with</a:t>
                      </a:r>
                      <a:endParaRPr lang="en-US" sz="2400">
                        <a:solidFill>
                          <a:srgbClr val="984807"/>
                        </a:solidFill>
                        <a:latin typeface="Calibri"/>
                        <a:ea typeface="Calibri"/>
                        <a:cs typeface="Times New Roman"/>
                      </a:endParaRPr>
                    </a:p>
                    <a:p>
                      <a:pPr marL="0" marR="0">
                        <a:lnSpc>
                          <a:spcPct val="100000"/>
                        </a:lnSpc>
                        <a:spcBef>
                          <a:spcPts val="0"/>
                        </a:spcBef>
                        <a:spcAft>
                          <a:spcPts val="0"/>
                        </a:spcAft>
                      </a:pPr>
                      <a:r>
                        <a:rPr lang="en-US" sz="2400" b="1">
                          <a:solidFill>
                            <a:srgbClr val="984807"/>
                          </a:solidFill>
                          <a:latin typeface="Calibri"/>
                          <a:ea typeface="Calibri"/>
                          <a:cs typeface="Times New Roman"/>
                        </a:rPr>
                        <a:t>teacher cue or Reset</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dirty="0">
                          <a:solidFill>
                            <a:srgbClr val="984807"/>
                          </a:solidFill>
                          <a:latin typeface="Calibri"/>
                          <a:ea typeface="Calibri"/>
                          <a:cs typeface="Times New Roman"/>
                        </a:rPr>
                        <a:t>Frustration was apparent but was effectively managed and positive engagement occurred after teacher provided a cue for strategy use</a:t>
                      </a:r>
                    </a:p>
                    <a:p>
                      <a:pPr marL="0" marR="0">
                        <a:lnSpc>
                          <a:spcPct val="100000"/>
                        </a:lnSpc>
                        <a:spcBef>
                          <a:spcPts val="0"/>
                        </a:spcBef>
                        <a:spcAft>
                          <a:spcPts val="0"/>
                        </a:spcAft>
                      </a:pPr>
                      <a:r>
                        <a:rPr lang="en-US" sz="2400" dirty="0">
                          <a:solidFill>
                            <a:srgbClr val="984807"/>
                          </a:solidFill>
                          <a:latin typeface="Calibri"/>
                          <a:ea typeface="Calibri"/>
                          <a:cs typeface="Times New Roman"/>
                        </a:rPr>
                        <a:t>Or Zach returned after using the Reset strategy.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7027">
                <a:tc>
                  <a:txBody>
                    <a:bodyPr/>
                    <a:lstStyle/>
                    <a:p>
                      <a:pPr marL="0" marR="0">
                        <a:lnSpc>
                          <a:spcPct val="115000"/>
                        </a:lnSpc>
                        <a:spcBef>
                          <a:spcPts val="0"/>
                        </a:spcBef>
                        <a:spcAft>
                          <a:spcPts val="0"/>
                        </a:spcAft>
                      </a:pPr>
                      <a:r>
                        <a:rPr lang="en-US" sz="2400" b="1">
                          <a:solidFill>
                            <a:srgbClr val="984807"/>
                          </a:solidFill>
                          <a:latin typeface="Calibri"/>
                          <a:ea typeface="Calibri"/>
                          <a:cs typeface="Times New Roman"/>
                        </a:rPr>
                        <a:t>0</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dirty="0">
                          <a:solidFill>
                            <a:srgbClr val="984807"/>
                          </a:solidFill>
                          <a:latin typeface="Calibri"/>
                          <a:ea typeface="Calibri"/>
                          <a:cs typeface="Times New Roman"/>
                        </a:rPr>
                        <a:t>Frustration not managed</a:t>
                      </a:r>
                      <a:endParaRPr lang="en-US" sz="24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dirty="0">
                          <a:solidFill>
                            <a:srgbClr val="984807"/>
                          </a:solidFill>
                          <a:latin typeface="Calibri"/>
                          <a:ea typeface="Calibri"/>
                          <a:cs typeface="Times New Roman"/>
                        </a:rPr>
                        <a:t>Frustration was apparent and strategy use was cued by teacher but positive engagement did not occur and student left class.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682158" y="146408"/>
            <a:ext cx="8170827"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984807"/>
                </a:solidFill>
                <a:effectLst/>
                <a:latin typeface="Arial" pitchFamily="34" charset="0"/>
                <a:ea typeface="Calibri" pitchFamily="34" charset="0"/>
                <a:cs typeface="Times New Roman" pitchFamily="18" charset="0"/>
              </a:rPr>
              <a:t>Progress Monitoring Form for Zach 		             Date: __________________</a:t>
            </a:r>
            <a:endParaRPr kumimoji="0" lang="en-US" sz="1050" b="0" i="0" u="none" strike="noStrike" cap="none" normalizeH="0" baseline="0" dirty="0" smtClean="0">
              <a:ln>
                <a:noFill/>
              </a:ln>
              <a:solidFill>
                <a:srgbClr val="984807"/>
              </a:solidFill>
              <a:effectLst/>
              <a:latin typeface="Arial" pitchFamily="34" charset="0"/>
              <a:cs typeface="Arial" pitchFamily="34" charset="0"/>
            </a:endParaRPr>
          </a:p>
        </p:txBody>
      </p:sp>
      <p:sp>
        <p:nvSpPr>
          <p:cNvPr id="7" name="Rectangle 6"/>
          <p:cNvSpPr/>
          <p:nvPr/>
        </p:nvSpPr>
        <p:spPr>
          <a:xfrm>
            <a:off x="229958" y="602640"/>
            <a:ext cx="8275412" cy="523220"/>
          </a:xfrm>
          <a:prstGeom prst="rect">
            <a:avLst/>
          </a:prstGeom>
        </p:spPr>
        <p:txBody>
          <a:bodyPr wrap="square">
            <a:spAutoFit/>
          </a:bodyPr>
          <a:lstStyle/>
          <a:p>
            <a:pPr lvl="0" eaLnBrk="0" hangingPunct="0"/>
            <a:r>
              <a:rPr lang="en-US" sz="2800" b="1" dirty="0" smtClean="0">
                <a:solidFill>
                  <a:srgbClr val="984807"/>
                </a:solidFill>
                <a:latin typeface="Arial" pitchFamily="34" charset="0"/>
                <a:ea typeface="Calibri" pitchFamily="34" charset="0"/>
                <a:cs typeface="Times New Roman" pitchFamily="18" charset="0"/>
              </a:rPr>
              <a:t>Goal 1:  Managing Frustration and Engagement</a:t>
            </a:r>
            <a:endParaRPr lang="en-US" sz="2800" dirty="0" smtClean="0">
              <a:solidFill>
                <a:srgbClr val="984807"/>
              </a:solidFill>
              <a:latin typeface="Arial" pitchFamily="34" charset="0"/>
              <a:cs typeface="Arial" pitchFamily="34" charset="0"/>
            </a:endParaRPr>
          </a:p>
        </p:txBody>
      </p:sp>
      <p:sp>
        <p:nvSpPr>
          <p:cNvPr id="6" name="Rectangle 5"/>
          <p:cNvSpPr/>
          <p:nvPr/>
        </p:nvSpPr>
        <p:spPr>
          <a:xfrm>
            <a:off x="188690" y="130635"/>
            <a:ext cx="464231" cy="42114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8" name="Straight Connector 7"/>
          <p:cNvCxnSpPr/>
          <p:nvPr/>
        </p:nvCxnSpPr>
        <p:spPr>
          <a:xfrm>
            <a:off x="1205150" y="581269"/>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90673EC-CC71-45E0-811E-EA3B751B8050}" type="slidenum">
              <a:rPr lang="en-US" smtClean="0"/>
              <a:pPr>
                <a:defRPr/>
              </a:pPr>
              <a:t>166</a:t>
            </a:fld>
            <a:endParaRPr lang="en-US"/>
          </a:p>
        </p:txBody>
      </p:sp>
      <p:graphicFrame>
        <p:nvGraphicFramePr>
          <p:cNvPr id="4" name="Table 3"/>
          <p:cNvGraphicFramePr>
            <a:graphicFrameLocks noGrp="1"/>
          </p:cNvGraphicFramePr>
          <p:nvPr/>
        </p:nvGraphicFramePr>
        <p:xfrm>
          <a:off x="261067" y="1898650"/>
          <a:ext cx="8679734" cy="4662352"/>
        </p:xfrm>
        <a:graphic>
          <a:graphicData uri="http://schemas.openxmlformats.org/drawingml/2006/table">
            <a:tbl>
              <a:tblPr/>
              <a:tblGrid>
                <a:gridCol w="435619"/>
                <a:gridCol w="2467429"/>
                <a:gridCol w="5776686"/>
              </a:tblGrid>
              <a:tr h="1047750">
                <a:tc>
                  <a:txBody>
                    <a:bodyPr/>
                    <a:lstStyle/>
                    <a:p>
                      <a:pPr marL="0" marR="0">
                        <a:lnSpc>
                          <a:spcPct val="100000"/>
                        </a:lnSpc>
                        <a:spcBef>
                          <a:spcPts val="0"/>
                        </a:spcBef>
                        <a:spcAft>
                          <a:spcPts val="0"/>
                        </a:spcAft>
                      </a:pPr>
                      <a:r>
                        <a:rPr lang="en-US" sz="2400" b="1" dirty="0">
                          <a:solidFill>
                            <a:srgbClr val="984807"/>
                          </a:solidFill>
                          <a:latin typeface="Calibri"/>
                          <a:ea typeface="Calibri"/>
                          <a:cs typeface="Times New Roman"/>
                        </a:rPr>
                        <a:t>3</a:t>
                      </a:r>
                      <a:endParaRPr lang="en-US" sz="24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Attended the entire time</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a:solidFill>
                            <a:srgbClr val="984807"/>
                          </a:solidFill>
                          <a:latin typeface="Calibri"/>
                          <a:ea typeface="Calibri"/>
                          <a:cs typeface="Times New Roman"/>
                        </a:rPr>
                        <a:t>Attention was focused and sustained during the entire class period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06863">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2</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Attended most of the time</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a:solidFill>
                            <a:srgbClr val="984807"/>
                          </a:solidFill>
                          <a:latin typeface="Calibri"/>
                          <a:ea typeface="Calibri"/>
                          <a:cs typeface="Times New Roman"/>
                        </a:rPr>
                        <a:t>Attention was focused and sustained often during the class period.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9252">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1</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dirty="0">
                          <a:solidFill>
                            <a:srgbClr val="984807"/>
                          </a:solidFill>
                          <a:latin typeface="Calibri"/>
                          <a:ea typeface="Calibri"/>
                          <a:cs typeface="Times New Roman"/>
                        </a:rPr>
                        <a:t>Attended some of the time</a:t>
                      </a:r>
                      <a:endParaRPr lang="en-US" sz="24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dirty="0">
                          <a:solidFill>
                            <a:srgbClr val="984807"/>
                          </a:solidFill>
                          <a:latin typeface="Calibri"/>
                          <a:ea typeface="Calibri"/>
                          <a:cs typeface="Times New Roman"/>
                        </a:rPr>
                        <a:t>Attention focused and sustained occasionally during the class period, or focused often after returning from a Reset.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8487">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0</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dirty="0">
                          <a:solidFill>
                            <a:srgbClr val="984807"/>
                          </a:solidFill>
                          <a:latin typeface="Calibri"/>
                          <a:ea typeface="Calibri"/>
                          <a:cs typeface="Times New Roman"/>
                        </a:rPr>
                        <a:t>Attended none of the time</a:t>
                      </a:r>
                      <a:endParaRPr lang="en-US" sz="24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dirty="0">
                          <a:solidFill>
                            <a:srgbClr val="984807"/>
                          </a:solidFill>
                          <a:latin typeface="Calibri"/>
                          <a:ea typeface="Calibri"/>
                          <a:cs typeface="Times New Roman"/>
                        </a:rPr>
                        <a:t>Attention was never focused or sustained during the class period.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754728" y="160922"/>
            <a:ext cx="7766870"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984807"/>
                </a:solidFill>
                <a:effectLst/>
                <a:latin typeface="Arial" pitchFamily="34" charset="0"/>
                <a:ea typeface="Calibri" pitchFamily="34" charset="0"/>
                <a:cs typeface="Times New Roman" pitchFamily="18" charset="0"/>
              </a:rPr>
              <a:t>Progress Monitoring Form for Zach 		</a:t>
            </a:r>
            <a:r>
              <a:rPr lang="en-US" sz="1600" b="1" dirty="0" smtClean="0">
                <a:solidFill>
                  <a:srgbClr val="984807"/>
                </a:solidFill>
                <a:latin typeface="Arial" pitchFamily="34" charset="0"/>
                <a:ea typeface="Calibri" pitchFamily="34" charset="0"/>
                <a:cs typeface="Times New Roman" pitchFamily="18" charset="0"/>
              </a:rPr>
              <a:t>      </a:t>
            </a:r>
            <a:r>
              <a:rPr kumimoji="0" lang="en-US" sz="1600" b="1" i="0" u="none" strike="noStrike" cap="none" normalizeH="0" baseline="0" dirty="0" smtClean="0">
                <a:ln>
                  <a:noFill/>
                </a:ln>
                <a:solidFill>
                  <a:srgbClr val="984807"/>
                </a:solidFill>
                <a:effectLst/>
                <a:latin typeface="Arial" pitchFamily="34" charset="0"/>
                <a:ea typeface="Calibri" pitchFamily="34" charset="0"/>
                <a:cs typeface="Times New Roman" pitchFamily="18" charset="0"/>
              </a:rPr>
              <a:t>Date: __________________</a:t>
            </a:r>
            <a:endParaRPr kumimoji="0" lang="en-US" sz="1050" b="0" i="0" u="none" strike="noStrike" cap="none" normalizeH="0" baseline="0" dirty="0" smtClean="0">
              <a:ln>
                <a:noFill/>
              </a:ln>
              <a:solidFill>
                <a:srgbClr val="984807"/>
              </a:solidFill>
              <a:effectLst/>
              <a:latin typeface="Arial" pitchFamily="34" charset="0"/>
              <a:cs typeface="Arial" pitchFamily="34" charset="0"/>
            </a:endParaRPr>
          </a:p>
        </p:txBody>
      </p:sp>
      <p:sp>
        <p:nvSpPr>
          <p:cNvPr id="8" name="Rectangle 7"/>
          <p:cNvSpPr/>
          <p:nvPr/>
        </p:nvSpPr>
        <p:spPr>
          <a:xfrm>
            <a:off x="322032" y="803569"/>
            <a:ext cx="8662307" cy="954107"/>
          </a:xfrm>
          <a:prstGeom prst="rect">
            <a:avLst/>
          </a:prstGeom>
        </p:spPr>
        <p:txBody>
          <a:bodyPr wrap="square">
            <a:spAutoFit/>
          </a:bodyPr>
          <a:lstStyle/>
          <a:p>
            <a:pPr lvl="0" eaLnBrk="0" hangingPunct="0"/>
            <a:r>
              <a:rPr lang="en-US" sz="2800" b="1" dirty="0" smtClean="0">
                <a:solidFill>
                  <a:srgbClr val="984807"/>
                </a:solidFill>
                <a:latin typeface="Arial" pitchFamily="34" charset="0"/>
                <a:ea typeface="Calibri" pitchFamily="34" charset="0"/>
                <a:cs typeface="Times New Roman" pitchFamily="18" charset="0"/>
              </a:rPr>
              <a:t>Goal 2:  Focusing and Sustaining Attention During Class</a:t>
            </a:r>
            <a:endParaRPr lang="en-US" sz="2800" dirty="0" smtClean="0">
              <a:solidFill>
                <a:srgbClr val="984807"/>
              </a:solidFill>
              <a:latin typeface="Arial" pitchFamily="34" charset="0"/>
              <a:cs typeface="Arial" pitchFamily="34" charset="0"/>
            </a:endParaRPr>
          </a:p>
        </p:txBody>
      </p:sp>
      <p:sp>
        <p:nvSpPr>
          <p:cNvPr id="6" name="Rectangle 5"/>
          <p:cNvSpPr/>
          <p:nvPr/>
        </p:nvSpPr>
        <p:spPr>
          <a:xfrm>
            <a:off x="203200" y="159885"/>
            <a:ext cx="493486" cy="46423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7" name="Straight Connector 6"/>
          <p:cNvCxnSpPr/>
          <p:nvPr/>
        </p:nvCxnSpPr>
        <p:spPr>
          <a:xfrm>
            <a:off x="1408346" y="624811"/>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90673EC-CC71-45E0-811E-EA3B751B8050}" type="slidenum">
              <a:rPr lang="en-US" smtClean="0"/>
              <a:pPr>
                <a:defRPr/>
              </a:pPr>
              <a:t>167</a:t>
            </a:fld>
            <a:endParaRPr lang="en-US"/>
          </a:p>
        </p:txBody>
      </p:sp>
      <p:graphicFrame>
        <p:nvGraphicFramePr>
          <p:cNvPr id="5" name="Table 4"/>
          <p:cNvGraphicFramePr>
            <a:graphicFrameLocks noGrp="1"/>
          </p:cNvGraphicFramePr>
          <p:nvPr/>
        </p:nvGraphicFramePr>
        <p:xfrm>
          <a:off x="271500" y="1308324"/>
          <a:ext cx="8625757" cy="5028206"/>
        </p:xfrm>
        <a:graphic>
          <a:graphicData uri="http://schemas.openxmlformats.org/drawingml/2006/table">
            <a:tbl>
              <a:tblPr/>
              <a:tblGrid>
                <a:gridCol w="367129"/>
                <a:gridCol w="2450302"/>
                <a:gridCol w="5808326"/>
              </a:tblGrid>
              <a:tr h="1188133">
                <a:tc>
                  <a:txBody>
                    <a:bodyPr/>
                    <a:lstStyle/>
                    <a:p>
                      <a:pPr marL="0" marR="0">
                        <a:lnSpc>
                          <a:spcPct val="100000"/>
                        </a:lnSpc>
                        <a:spcBef>
                          <a:spcPts val="0"/>
                        </a:spcBef>
                        <a:spcAft>
                          <a:spcPts val="0"/>
                        </a:spcAft>
                      </a:pPr>
                      <a:r>
                        <a:rPr lang="en-US" sz="2400" b="1" dirty="0">
                          <a:solidFill>
                            <a:srgbClr val="984807"/>
                          </a:solidFill>
                          <a:latin typeface="Calibri"/>
                          <a:ea typeface="Calibri"/>
                          <a:cs typeface="Times New Roman"/>
                        </a:rPr>
                        <a:t>3</a:t>
                      </a:r>
                      <a:endParaRPr lang="en-US" sz="24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All work completed</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a:solidFill>
                            <a:srgbClr val="984807"/>
                          </a:solidFill>
                          <a:latin typeface="Calibri"/>
                          <a:ea typeface="Calibri"/>
                          <a:cs typeface="Times New Roman"/>
                        </a:rPr>
                        <a:t>All assigned class work is completed during class time.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2743">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2</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Most work completed  </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dirty="0">
                          <a:solidFill>
                            <a:srgbClr val="984807"/>
                          </a:solidFill>
                          <a:latin typeface="Calibri"/>
                          <a:ea typeface="Calibri"/>
                          <a:cs typeface="Times New Roman"/>
                        </a:rPr>
                        <a:t>Most assigned class work is completed during class time.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3029">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1</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Some work completed</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a:solidFill>
                            <a:srgbClr val="984807"/>
                          </a:solidFill>
                          <a:latin typeface="Calibri"/>
                          <a:ea typeface="Calibri"/>
                          <a:cs typeface="Times New Roman"/>
                        </a:rPr>
                        <a:t>Some assigned school work is completed during class time or after returning from a Reset.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4301">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0</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b="1">
                          <a:solidFill>
                            <a:srgbClr val="984807"/>
                          </a:solidFill>
                          <a:latin typeface="Calibri"/>
                          <a:ea typeface="Calibri"/>
                          <a:cs typeface="Times New Roman"/>
                        </a:rPr>
                        <a:t>No work completed</a:t>
                      </a:r>
                      <a:endParaRPr lang="en-US" sz="24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2400" dirty="0">
                          <a:solidFill>
                            <a:srgbClr val="984807"/>
                          </a:solidFill>
                          <a:latin typeface="Calibri"/>
                          <a:ea typeface="Calibri"/>
                          <a:cs typeface="Times New Roman"/>
                        </a:rPr>
                        <a:t>No assigned school work is completed during class time.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8"/>
          <p:cNvSpPr/>
          <p:nvPr/>
        </p:nvSpPr>
        <p:spPr>
          <a:xfrm>
            <a:off x="257174" y="643618"/>
            <a:ext cx="8407855" cy="523220"/>
          </a:xfrm>
          <a:prstGeom prst="rect">
            <a:avLst/>
          </a:prstGeom>
        </p:spPr>
        <p:txBody>
          <a:bodyPr wrap="square">
            <a:spAutoFit/>
          </a:bodyPr>
          <a:lstStyle/>
          <a:p>
            <a:pPr lvl="0" eaLnBrk="0" hangingPunct="0"/>
            <a:r>
              <a:rPr lang="en-US" sz="2800" b="1" dirty="0" smtClean="0">
                <a:solidFill>
                  <a:srgbClr val="984807"/>
                </a:solidFill>
                <a:latin typeface="Arial" pitchFamily="34" charset="0"/>
                <a:ea typeface="Calibri" pitchFamily="34" charset="0"/>
                <a:cs typeface="Times New Roman" pitchFamily="18" charset="0"/>
              </a:rPr>
              <a:t>Goal 3:  Completing Assigned School Work</a:t>
            </a:r>
            <a:endParaRPr lang="en-US" sz="2800" dirty="0" smtClean="0">
              <a:solidFill>
                <a:srgbClr val="984807"/>
              </a:solidFill>
              <a:latin typeface="Arial" pitchFamily="34" charset="0"/>
              <a:cs typeface="Arial" pitchFamily="34" charset="0"/>
            </a:endParaRPr>
          </a:p>
        </p:txBody>
      </p:sp>
      <p:sp>
        <p:nvSpPr>
          <p:cNvPr id="6" name="Rectangle 1"/>
          <p:cNvSpPr>
            <a:spLocks noChangeArrowheads="1"/>
          </p:cNvSpPr>
          <p:nvPr/>
        </p:nvSpPr>
        <p:spPr bwMode="auto">
          <a:xfrm>
            <a:off x="754728" y="160922"/>
            <a:ext cx="7766870"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984807"/>
                </a:solidFill>
                <a:effectLst/>
                <a:latin typeface="Arial" pitchFamily="34" charset="0"/>
                <a:ea typeface="Calibri" pitchFamily="34" charset="0"/>
                <a:cs typeface="Times New Roman" pitchFamily="18" charset="0"/>
              </a:rPr>
              <a:t>Progress Monitoring Form for Zach 		</a:t>
            </a:r>
            <a:r>
              <a:rPr lang="en-US" sz="1600" b="1" dirty="0" smtClean="0">
                <a:solidFill>
                  <a:srgbClr val="984807"/>
                </a:solidFill>
                <a:latin typeface="Arial" pitchFamily="34" charset="0"/>
                <a:ea typeface="Calibri" pitchFamily="34" charset="0"/>
                <a:cs typeface="Times New Roman" pitchFamily="18" charset="0"/>
              </a:rPr>
              <a:t>      </a:t>
            </a:r>
            <a:r>
              <a:rPr kumimoji="0" lang="en-US" sz="1600" b="1" i="0" u="none" strike="noStrike" cap="none" normalizeH="0" baseline="0" dirty="0" smtClean="0">
                <a:ln>
                  <a:noFill/>
                </a:ln>
                <a:solidFill>
                  <a:srgbClr val="984807"/>
                </a:solidFill>
                <a:effectLst/>
                <a:latin typeface="Arial" pitchFamily="34" charset="0"/>
                <a:ea typeface="Calibri" pitchFamily="34" charset="0"/>
                <a:cs typeface="Times New Roman" pitchFamily="18" charset="0"/>
              </a:rPr>
              <a:t>Date: __________________</a:t>
            </a:r>
            <a:endParaRPr kumimoji="0" lang="en-US" sz="1050" b="0" i="0" u="none" strike="noStrike" cap="none" normalizeH="0" baseline="0" dirty="0" smtClean="0">
              <a:ln>
                <a:noFill/>
              </a:ln>
              <a:solidFill>
                <a:srgbClr val="984807"/>
              </a:solidFill>
              <a:effectLst/>
              <a:latin typeface="Arial" pitchFamily="34" charset="0"/>
              <a:cs typeface="Arial" pitchFamily="34" charset="0"/>
            </a:endParaRPr>
          </a:p>
        </p:txBody>
      </p:sp>
      <p:sp>
        <p:nvSpPr>
          <p:cNvPr id="7" name="Rectangle 6"/>
          <p:cNvSpPr/>
          <p:nvPr/>
        </p:nvSpPr>
        <p:spPr>
          <a:xfrm>
            <a:off x="203200" y="159885"/>
            <a:ext cx="493486" cy="46423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8" name="Straight Connector 7"/>
          <p:cNvCxnSpPr/>
          <p:nvPr/>
        </p:nvCxnSpPr>
        <p:spPr>
          <a:xfrm>
            <a:off x="1408346" y="624811"/>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90673EC-CC71-45E0-811E-EA3B751B8050}" type="slidenum">
              <a:rPr lang="en-US" smtClean="0"/>
              <a:pPr>
                <a:defRPr/>
              </a:pPr>
              <a:t>168</a:t>
            </a:fld>
            <a:endParaRPr lang="en-US"/>
          </a:p>
        </p:txBody>
      </p:sp>
      <p:graphicFrame>
        <p:nvGraphicFramePr>
          <p:cNvPr id="3" name="Table 2"/>
          <p:cNvGraphicFramePr>
            <a:graphicFrameLocks noGrp="1"/>
          </p:cNvGraphicFramePr>
          <p:nvPr/>
        </p:nvGraphicFramePr>
        <p:xfrm>
          <a:off x="246741" y="1364328"/>
          <a:ext cx="8636001" cy="4818744"/>
        </p:xfrm>
        <a:graphic>
          <a:graphicData uri="http://schemas.openxmlformats.org/drawingml/2006/table">
            <a:tbl>
              <a:tblPr/>
              <a:tblGrid>
                <a:gridCol w="2370031"/>
                <a:gridCol w="405828"/>
                <a:gridCol w="486992"/>
                <a:gridCol w="486992"/>
                <a:gridCol w="486992"/>
                <a:gridCol w="1757567"/>
                <a:gridCol w="2641599"/>
              </a:tblGrid>
              <a:tr h="1606248">
                <a:tc>
                  <a:txBody>
                    <a:bodyPr/>
                    <a:lstStyle/>
                    <a:p>
                      <a:pPr marL="0" marR="0">
                        <a:lnSpc>
                          <a:spcPct val="115000"/>
                        </a:lnSpc>
                        <a:spcBef>
                          <a:spcPts val="1200"/>
                        </a:spcBef>
                        <a:spcAft>
                          <a:spcPts val="0"/>
                        </a:spcAft>
                      </a:pPr>
                      <a:r>
                        <a:rPr lang="en-US" sz="2800" b="1" dirty="0">
                          <a:solidFill>
                            <a:srgbClr val="984807"/>
                          </a:solidFill>
                          <a:latin typeface="Calibri"/>
                          <a:ea typeface="Calibri"/>
                          <a:cs typeface="Times New Roman"/>
                        </a:rPr>
                        <a:t>Frustration Management</a:t>
                      </a:r>
                      <a:endParaRPr lang="en-US" sz="28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3</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2</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1</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0</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solidFill>
                            <a:srgbClr val="984807"/>
                          </a:solidFill>
                          <a:latin typeface="Calibri"/>
                          <a:ea typeface="Calibri"/>
                          <a:cs typeface="Times New Roman"/>
                        </a:rPr>
                        <a:t>Work Modified:</a:t>
                      </a:r>
                    </a:p>
                    <a:p>
                      <a:pPr marL="0" marR="0">
                        <a:lnSpc>
                          <a:spcPct val="115000"/>
                        </a:lnSpc>
                        <a:spcBef>
                          <a:spcPts val="0"/>
                        </a:spcBef>
                        <a:spcAft>
                          <a:spcPts val="0"/>
                        </a:spcAft>
                      </a:pPr>
                      <a:r>
                        <a:rPr lang="en-US" sz="2800" dirty="0">
                          <a:solidFill>
                            <a:srgbClr val="984807"/>
                          </a:solidFill>
                          <a:latin typeface="Calibri"/>
                          <a:ea typeface="Calibri"/>
                          <a:cs typeface="Times New Roman"/>
                        </a:rPr>
                        <a:t> </a:t>
                      </a:r>
                      <a:r>
                        <a:rPr lang="en-US" sz="2800" dirty="0" smtClean="0">
                          <a:solidFill>
                            <a:srgbClr val="984807"/>
                          </a:solidFill>
                          <a:latin typeface="Calibri"/>
                          <a:ea typeface="Calibri"/>
                          <a:cs typeface="Times New Roman"/>
                        </a:rPr>
                        <a:t>Yes     No</a:t>
                      </a:r>
                      <a:endParaRPr lang="en-US" sz="28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nSpc>
                          <a:spcPct val="115000"/>
                        </a:lnSpc>
                        <a:spcBef>
                          <a:spcPts val="0"/>
                        </a:spcBef>
                        <a:spcAft>
                          <a:spcPts val="1000"/>
                        </a:spcAft>
                      </a:pPr>
                      <a:r>
                        <a:rPr lang="en-US" sz="2800" dirty="0">
                          <a:solidFill>
                            <a:srgbClr val="984807"/>
                          </a:solidFill>
                          <a:latin typeface="Calibri"/>
                          <a:ea typeface="Calibri"/>
                          <a:cs typeface="Times New Roman"/>
                        </a:rPr>
                        <a:t>Comments/Work not completed: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124">
                <a:tc>
                  <a:txBody>
                    <a:bodyPr/>
                    <a:lstStyle/>
                    <a:p>
                      <a:pPr marL="0" marR="0">
                        <a:lnSpc>
                          <a:spcPct val="115000"/>
                        </a:lnSpc>
                        <a:spcBef>
                          <a:spcPts val="1200"/>
                        </a:spcBef>
                        <a:spcAft>
                          <a:spcPts val="1000"/>
                        </a:spcAft>
                      </a:pPr>
                      <a:r>
                        <a:rPr lang="en-US" sz="2800" b="1">
                          <a:solidFill>
                            <a:srgbClr val="984807"/>
                          </a:solidFill>
                          <a:latin typeface="Calibri"/>
                          <a:ea typeface="Calibri"/>
                          <a:cs typeface="Times New Roman"/>
                        </a:rPr>
                        <a:t>Attention</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3</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2</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1</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0</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nSpc>
                          <a:spcPct val="115000"/>
                        </a:lnSpc>
                        <a:spcBef>
                          <a:spcPts val="0"/>
                        </a:spcBef>
                        <a:spcAft>
                          <a:spcPts val="0"/>
                        </a:spcAft>
                      </a:pPr>
                      <a:r>
                        <a:rPr lang="en-US" sz="2800" dirty="0">
                          <a:solidFill>
                            <a:srgbClr val="984807"/>
                          </a:solidFill>
                          <a:latin typeface="Calibri"/>
                          <a:ea typeface="Calibri"/>
                          <a:cs typeface="Times New Roman"/>
                        </a:rPr>
                        <a:t>Work completed with extended time?</a:t>
                      </a:r>
                    </a:p>
                    <a:p>
                      <a:pPr marL="0" marR="0">
                        <a:lnSpc>
                          <a:spcPct val="115000"/>
                        </a:lnSpc>
                        <a:spcBef>
                          <a:spcPts val="0"/>
                        </a:spcBef>
                        <a:spcAft>
                          <a:spcPts val="0"/>
                        </a:spcAft>
                      </a:pPr>
                      <a:r>
                        <a:rPr lang="en-US" sz="2800" dirty="0">
                          <a:solidFill>
                            <a:srgbClr val="984807"/>
                          </a:solidFill>
                          <a:latin typeface="Calibri"/>
                          <a:ea typeface="Calibri"/>
                          <a:cs typeface="Times New Roman"/>
                        </a:rPr>
                        <a:t> </a:t>
                      </a:r>
                      <a:r>
                        <a:rPr lang="en-US" sz="2800" dirty="0" smtClean="0">
                          <a:solidFill>
                            <a:srgbClr val="984807"/>
                          </a:solidFill>
                          <a:latin typeface="Calibri"/>
                          <a:ea typeface="Calibri"/>
                          <a:cs typeface="Times New Roman"/>
                        </a:rPr>
                        <a:t> Yes     No</a:t>
                      </a:r>
                      <a:endParaRPr lang="en-US" sz="28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r>
              <a:tr h="2409372">
                <a:tc>
                  <a:txBody>
                    <a:bodyPr/>
                    <a:lstStyle/>
                    <a:p>
                      <a:pPr marL="0" marR="0">
                        <a:lnSpc>
                          <a:spcPct val="115000"/>
                        </a:lnSpc>
                        <a:spcBef>
                          <a:spcPts val="1200"/>
                        </a:spcBef>
                        <a:spcAft>
                          <a:spcPts val="1000"/>
                        </a:spcAft>
                      </a:pPr>
                      <a:r>
                        <a:rPr lang="en-US" sz="2800" b="1">
                          <a:solidFill>
                            <a:srgbClr val="984807"/>
                          </a:solidFill>
                          <a:latin typeface="Calibri"/>
                          <a:ea typeface="Calibri"/>
                          <a:cs typeface="Times New Roman"/>
                        </a:rPr>
                        <a:t>Work Completion</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3</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2</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a:solidFill>
                            <a:srgbClr val="984807"/>
                          </a:solidFill>
                          <a:latin typeface="Calibri"/>
                          <a:ea typeface="Calibri"/>
                          <a:cs typeface="Times New Roman"/>
                        </a:rPr>
                        <a:t>1</a:t>
                      </a:r>
                      <a:endParaRPr lang="en-US" sz="280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1200"/>
                        </a:spcBef>
                        <a:spcAft>
                          <a:spcPts val="1000"/>
                        </a:spcAft>
                      </a:pPr>
                      <a:r>
                        <a:rPr lang="en-US" sz="2800" b="1" dirty="0">
                          <a:solidFill>
                            <a:srgbClr val="984807"/>
                          </a:solidFill>
                          <a:latin typeface="Calibri"/>
                          <a:ea typeface="Calibri"/>
                          <a:cs typeface="Times New Roman"/>
                        </a:rPr>
                        <a:t>0</a:t>
                      </a:r>
                      <a:endParaRPr lang="en-US" sz="2800" dirty="0">
                        <a:solidFill>
                          <a:srgbClr val="984807"/>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bl>
          </a:graphicData>
        </a:graphic>
      </p:graphicFrame>
      <p:sp>
        <p:nvSpPr>
          <p:cNvPr id="5" name="Rectangle 4"/>
          <p:cNvSpPr/>
          <p:nvPr/>
        </p:nvSpPr>
        <p:spPr>
          <a:xfrm>
            <a:off x="257174" y="643618"/>
            <a:ext cx="8407855" cy="523220"/>
          </a:xfrm>
          <a:prstGeom prst="rect">
            <a:avLst/>
          </a:prstGeom>
        </p:spPr>
        <p:txBody>
          <a:bodyPr wrap="square">
            <a:spAutoFit/>
          </a:bodyPr>
          <a:lstStyle/>
          <a:p>
            <a:pPr lvl="0" eaLnBrk="0" hangingPunct="0"/>
            <a:r>
              <a:rPr lang="en-US" sz="2800" b="1" dirty="0" smtClean="0">
                <a:solidFill>
                  <a:srgbClr val="984807"/>
                </a:solidFill>
                <a:latin typeface="Arial" pitchFamily="34" charset="0"/>
                <a:cs typeface="Times New Roman" pitchFamily="18" charset="0"/>
              </a:rPr>
              <a:t>Class ________________</a:t>
            </a:r>
            <a:endParaRPr lang="en-US" sz="2800" dirty="0" smtClean="0">
              <a:solidFill>
                <a:srgbClr val="984807"/>
              </a:solidFill>
              <a:latin typeface="Arial" pitchFamily="34" charset="0"/>
              <a:cs typeface="Arial" pitchFamily="34" charset="0"/>
            </a:endParaRPr>
          </a:p>
        </p:txBody>
      </p:sp>
      <p:sp>
        <p:nvSpPr>
          <p:cNvPr id="6" name="Rectangle 1"/>
          <p:cNvSpPr>
            <a:spLocks noChangeArrowheads="1"/>
          </p:cNvSpPr>
          <p:nvPr/>
        </p:nvSpPr>
        <p:spPr bwMode="auto">
          <a:xfrm>
            <a:off x="754728" y="160922"/>
            <a:ext cx="7766870"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984807"/>
                </a:solidFill>
                <a:effectLst/>
                <a:latin typeface="Arial" pitchFamily="34" charset="0"/>
                <a:ea typeface="Calibri" pitchFamily="34" charset="0"/>
                <a:cs typeface="Times New Roman" pitchFamily="18" charset="0"/>
              </a:rPr>
              <a:t>Progress Monitoring Form for Zach 		</a:t>
            </a:r>
            <a:r>
              <a:rPr lang="en-US" sz="1600" b="1" dirty="0" smtClean="0">
                <a:solidFill>
                  <a:srgbClr val="984807"/>
                </a:solidFill>
                <a:latin typeface="Arial" pitchFamily="34" charset="0"/>
                <a:ea typeface="Calibri" pitchFamily="34" charset="0"/>
                <a:cs typeface="Times New Roman" pitchFamily="18" charset="0"/>
              </a:rPr>
              <a:t>      </a:t>
            </a:r>
            <a:r>
              <a:rPr kumimoji="0" lang="en-US" sz="1600" b="1" i="0" u="none" strike="noStrike" cap="none" normalizeH="0" baseline="0" dirty="0" smtClean="0">
                <a:ln>
                  <a:noFill/>
                </a:ln>
                <a:solidFill>
                  <a:srgbClr val="984807"/>
                </a:solidFill>
                <a:effectLst/>
                <a:latin typeface="Arial" pitchFamily="34" charset="0"/>
                <a:ea typeface="Calibri" pitchFamily="34" charset="0"/>
                <a:cs typeface="Times New Roman" pitchFamily="18" charset="0"/>
              </a:rPr>
              <a:t>Date: __________________</a:t>
            </a:r>
            <a:endParaRPr kumimoji="0" lang="en-US" sz="1050" b="0" i="0" u="none" strike="noStrike" cap="none" normalizeH="0" baseline="0" dirty="0" smtClean="0">
              <a:ln>
                <a:noFill/>
              </a:ln>
              <a:solidFill>
                <a:srgbClr val="984807"/>
              </a:solidFill>
              <a:effectLst/>
              <a:latin typeface="Arial" pitchFamily="34" charset="0"/>
              <a:cs typeface="Arial" pitchFamily="34" charset="0"/>
            </a:endParaRPr>
          </a:p>
        </p:txBody>
      </p:sp>
      <p:sp>
        <p:nvSpPr>
          <p:cNvPr id="7" name="Rectangle 6"/>
          <p:cNvSpPr/>
          <p:nvPr/>
        </p:nvSpPr>
        <p:spPr>
          <a:xfrm>
            <a:off x="203200" y="159885"/>
            <a:ext cx="493486" cy="46423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8" name="Straight Connector 7"/>
          <p:cNvCxnSpPr/>
          <p:nvPr/>
        </p:nvCxnSpPr>
        <p:spPr>
          <a:xfrm>
            <a:off x="1408346" y="624811"/>
            <a:ext cx="5630863"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3"/>
          <p:cNvSpPr>
            <a:spLocks noGrp="1" noChangeArrowheads="1"/>
          </p:cNvSpPr>
          <p:nvPr>
            <p:ph type="body" idx="1"/>
          </p:nvPr>
        </p:nvSpPr>
        <p:spPr>
          <a:xfrm>
            <a:off x="675640" y="1486853"/>
            <a:ext cx="7772400" cy="4116387"/>
          </a:xfrm>
        </p:spPr>
        <p:txBody>
          <a:bodyPr/>
          <a:lstStyle/>
          <a:p>
            <a:pPr eaLnBrk="1" hangingPunct="1">
              <a:lnSpc>
                <a:spcPct val="80000"/>
              </a:lnSpc>
              <a:buFont typeface="Wingdings" pitchFamily="2" charset="2"/>
              <a:buChar char="§"/>
            </a:pPr>
            <a:r>
              <a:rPr lang="en-US" sz="4800" smtClean="0"/>
              <a:t>Are they the result of:</a:t>
            </a:r>
          </a:p>
          <a:p>
            <a:pPr eaLnBrk="1" hangingPunct="1">
              <a:lnSpc>
                <a:spcPct val="80000"/>
              </a:lnSpc>
              <a:buFont typeface="Wingdings" pitchFamily="2" charset="2"/>
              <a:buChar char="§"/>
            </a:pPr>
            <a:r>
              <a:rPr lang="en-US" sz="4800" smtClean="0"/>
              <a:t>Disuse through Conscious Choice</a:t>
            </a:r>
          </a:p>
          <a:p>
            <a:pPr eaLnBrk="1" hangingPunct="1">
              <a:lnSpc>
                <a:spcPct val="80000"/>
              </a:lnSpc>
              <a:buFont typeface="Wingdings" pitchFamily="2" charset="2"/>
              <a:buChar char="§"/>
            </a:pPr>
            <a:r>
              <a:rPr lang="en-US" sz="4800" smtClean="0"/>
              <a:t>Innate Deficiency</a:t>
            </a:r>
          </a:p>
          <a:p>
            <a:pPr eaLnBrk="1" hangingPunct="1">
              <a:lnSpc>
                <a:spcPct val="80000"/>
              </a:lnSpc>
              <a:buFont typeface="Wingdings" pitchFamily="2" charset="2"/>
              <a:buChar char="§"/>
            </a:pPr>
            <a:r>
              <a:rPr lang="en-US" sz="4800" smtClean="0"/>
              <a:t>Maturational Delay</a:t>
            </a:r>
          </a:p>
          <a:p>
            <a:pPr eaLnBrk="1" hangingPunct="1">
              <a:lnSpc>
                <a:spcPct val="80000"/>
              </a:lnSpc>
              <a:buFont typeface="Wingdings" pitchFamily="2" charset="2"/>
              <a:buChar char="§"/>
            </a:pPr>
            <a:r>
              <a:rPr lang="en-US" sz="4800" smtClean="0"/>
              <a:t>Disuse through Nonconscious Choice</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10594" name="Rectangle 2"/>
          <p:cNvSpPr>
            <a:spLocks noGrp="1" noChangeArrowheads="1"/>
          </p:cNvSpPr>
          <p:nvPr>
            <p:ph type="title"/>
          </p:nvPr>
        </p:nvSpPr>
        <p:spPr>
          <a:xfrm>
            <a:off x="129951" y="0"/>
            <a:ext cx="8113486" cy="1035957"/>
          </a:xfrm>
        </p:spPr>
        <p:txBody>
          <a:bodyPr/>
          <a:lstStyle/>
          <a:p>
            <a:pPr algn="l" eaLnBrk="1" hangingPunct="1"/>
            <a:r>
              <a:rPr lang="en-US" sz="4000" dirty="0" smtClean="0"/>
              <a:t>Executive Function Difficulties</a:t>
            </a:r>
          </a:p>
        </p:txBody>
      </p:sp>
    </p:spTree>
    <p:extLst>
      <p:ext uri="{BB962C8B-B14F-4D97-AF65-F5344CB8AC3E}">
        <p14:creationId xmlns:p14="http://schemas.microsoft.com/office/powerpoint/2010/main" val="369587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0947">
                                            <p:txEl>
                                              <p:pRg st="0" end="0"/>
                                            </p:txEl>
                                          </p:spTgt>
                                        </p:tgtEl>
                                        <p:attrNameLst>
                                          <p:attrName>style.visibility</p:attrName>
                                        </p:attrNameLst>
                                      </p:cBhvr>
                                      <p:to>
                                        <p:strVal val="visible"/>
                                      </p:to>
                                    </p:set>
                                    <p:animEffect transition="in" filter="blinds(horizontal)">
                                      <p:cBhvr>
                                        <p:cTn id="7" dur="500"/>
                                        <p:tgtEl>
                                          <p:spTgt spid="2109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0947">
                                            <p:txEl>
                                              <p:pRg st="1" end="1"/>
                                            </p:txEl>
                                          </p:spTgt>
                                        </p:tgtEl>
                                        <p:attrNameLst>
                                          <p:attrName>style.visibility</p:attrName>
                                        </p:attrNameLst>
                                      </p:cBhvr>
                                      <p:to>
                                        <p:strVal val="visible"/>
                                      </p:to>
                                    </p:set>
                                    <p:animEffect transition="in" filter="blinds(horizontal)">
                                      <p:cBhvr>
                                        <p:cTn id="12" dur="500"/>
                                        <p:tgtEl>
                                          <p:spTgt spid="2109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10947">
                                            <p:txEl>
                                              <p:pRg st="2" end="2"/>
                                            </p:txEl>
                                          </p:spTgt>
                                        </p:tgtEl>
                                        <p:attrNameLst>
                                          <p:attrName>style.visibility</p:attrName>
                                        </p:attrNameLst>
                                      </p:cBhvr>
                                      <p:to>
                                        <p:strVal val="visible"/>
                                      </p:to>
                                    </p:set>
                                    <p:animEffect transition="in" filter="blinds(horizontal)">
                                      <p:cBhvr>
                                        <p:cTn id="17" dur="500"/>
                                        <p:tgtEl>
                                          <p:spTgt spid="2109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10947">
                                            <p:txEl>
                                              <p:pRg st="3" end="3"/>
                                            </p:txEl>
                                          </p:spTgt>
                                        </p:tgtEl>
                                        <p:attrNameLst>
                                          <p:attrName>style.visibility</p:attrName>
                                        </p:attrNameLst>
                                      </p:cBhvr>
                                      <p:to>
                                        <p:strVal val="visible"/>
                                      </p:to>
                                    </p:set>
                                    <p:animEffect transition="in" filter="blinds(horizontal)">
                                      <p:cBhvr>
                                        <p:cTn id="22" dur="500"/>
                                        <p:tgtEl>
                                          <p:spTgt spid="2109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10947">
                                            <p:txEl>
                                              <p:pRg st="4" end="4"/>
                                            </p:txEl>
                                          </p:spTgt>
                                        </p:tgtEl>
                                        <p:attrNameLst>
                                          <p:attrName>style.visibility</p:attrName>
                                        </p:attrNameLst>
                                      </p:cBhvr>
                                      <p:to>
                                        <p:strVal val="visible"/>
                                      </p:to>
                                    </p:set>
                                    <p:animEffect transition="in" filter="blinds(horizontal)">
                                      <p:cBhvr>
                                        <p:cTn id="27" dur="500"/>
                                        <p:tgtEl>
                                          <p:spTgt spid="2109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
          <p:cNvSpPr txBox="1">
            <a:spLocks noChangeArrowheads="1"/>
          </p:cNvSpPr>
          <p:nvPr/>
        </p:nvSpPr>
        <p:spPr bwMode="auto">
          <a:xfrm>
            <a:off x="174625" y="190500"/>
            <a:ext cx="8983663" cy="954107"/>
          </a:xfrm>
          <a:prstGeom prst="rect">
            <a:avLst/>
          </a:prstGeom>
          <a:noFill/>
          <a:ln w="9525">
            <a:noFill/>
            <a:miter lim="800000"/>
            <a:headEnd/>
            <a:tailEnd/>
          </a:ln>
        </p:spPr>
        <p:txBody>
          <a:bodyPr>
            <a:spAutoFit/>
          </a:bodyPr>
          <a:lstStyle/>
          <a:p>
            <a:r>
              <a:rPr lang="en-US" sz="2800" b="1" dirty="0" smtClean="0">
                <a:solidFill>
                  <a:srgbClr val="663300"/>
                </a:solidFill>
                <a:latin typeface="Arial" panose="020B0604020202020204" pitchFamily="34" charset="0"/>
                <a:cs typeface="Arial" panose="020B0604020202020204" pitchFamily="34" charset="0"/>
              </a:rPr>
              <a:t>EF Tiers within the Holarchical Model of Executive Functions</a:t>
            </a:r>
            <a:endParaRPr lang="en-US" sz="2800" b="1" dirty="0">
              <a:solidFill>
                <a:srgbClr val="663300"/>
              </a:solidFill>
              <a:latin typeface="Arial" panose="020B0604020202020204" pitchFamily="34" charset="0"/>
              <a:cs typeface="Arial" panose="020B0604020202020204" pitchFamily="34" charset="0"/>
            </a:endParaRPr>
          </a:p>
        </p:txBody>
      </p:sp>
      <p:grpSp>
        <p:nvGrpSpPr>
          <p:cNvPr id="2" name="Group 465"/>
          <p:cNvGrpSpPr>
            <a:grpSpLocks/>
          </p:cNvGrpSpPr>
          <p:nvPr/>
        </p:nvGrpSpPr>
        <p:grpSpPr bwMode="auto">
          <a:xfrm>
            <a:off x="188913" y="725488"/>
            <a:ext cx="8885237" cy="5878512"/>
            <a:chOff x="188913" y="725488"/>
            <a:chExt cx="8885237" cy="5878512"/>
          </a:xfrm>
        </p:grpSpPr>
        <p:sp>
          <p:nvSpPr>
            <p:cNvPr id="4" name="TextBox 3"/>
            <p:cNvSpPr txBox="1"/>
            <p:nvPr/>
          </p:nvSpPr>
          <p:spPr>
            <a:xfrm>
              <a:off x="4818745" y="914404"/>
              <a:ext cx="3947884" cy="2123658"/>
            </a:xfrm>
            <a:prstGeom prst="rect">
              <a:avLst/>
            </a:prstGeom>
            <a:noFill/>
          </p:spPr>
          <p:txBody>
            <a:bodyPr numCol="2">
              <a:spAutoFit/>
            </a:bodyPr>
            <a:lstStyle/>
            <a:p>
              <a:pPr fontAlgn="auto">
                <a:spcBef>
                  <a:spcPts val="0"/>
                </a:spcBef>
                <a:spcAft>
                  <a:spcPts val="0"/>
                </a:spcAft>
                <a:defRPr/>
              </a:pPr>
              <a:r>
                <a:rPr lang="en-US" sz="1200" dirty="0">
                  <a:solidFill>
                    <a:srgbClr val="663300"/>
                  </a:solidFill>
                  <a:latin typeface="Times New Roman" pitchFamily="18" charset="0"/>
                  <a:cs typeface="Times New Roman" pitchFamily="18" charset="0"/>
                </a:rPr>
                <a:t>	</a:t>
              </a:r>
            </a:p>
            <a:p>
              <a:pPr fontAlgn="auto">
                <a:spcBef>
                  <a:spcPts val="0"/>
                </a:spcBef>
                <a:spcAft>
                  <a:spcPts val="0"/>
                </a:spcAft>
                <a:defRPr/>
              </a:pPr>
              <a:endParaRPr lang="en-US" sz="1200" b="1"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b="1"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b="1"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b="1"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b="1"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b="1"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b="1"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b="1" dirty="0">
                <a:solidFill>
                  <a:srgbClr val="663300"/>
                </a:solidFill>
                <a:latin typeface="Times New Roman" pitchFamily="18" charset="0"/>
                <a:cs typeface="Times New Roman" pitchFamily="18" charset="0"/>
              </a:endParaRPr>
            </a:p>
            <a:p>
              <a:pPr fontAlgn="auto">
                <a:spcBef>
                  <a:spcPts val="0"/>
                </a:spcBef>
                <a:spcAft>
                  <a:spcPts val="0"/>
                </a:spcAft>
                <a:defRPr/>
              </a:pPr>
              <a:endParaRPr lang="en-US" sz="1200" dirty="0">
                <a:solidFill>
                  <a:srgbClr val="663300"/>
                </a:solidFill>
                <a:latin typeface="Times New Roman" pitchFamily="18" charset="0"/>
                <a:cs typeface="Times New Roman" pitchFamily="18" charset="0"/>
              </a:endParaRPr>
            </a:p>
          </p:txBody>
        </p:sp>
        <p:grpSp>
          <p:nvGrpSpPr>
            <p:cNvPr id="3" name="Group 580"/>
            <p:cNvGrpSpPr>
              <a:grpSpLocks/>
            </p:cNvGrpSpPr>
            <p:nvPr/>
          </p:nvGrpSpPr>
          <p:grpSpPr bwMode="auto">
            <a:xfrm>
              <a:off x="7397750" y="1452563"/>
              <a:ext cx="252413" cy="590550"/>
              <a:chOff x="4029263" y="2713934"/>
              <a:chExt cx="252225" cy="591242"/>
            </a:xfrm>
          </p:grpSpPr>
          <p:sp>
            <p:nvSpPr>
              <p:cNvPr id="582" name="Line 41"/>
              <p:cNvSpPr>
                <a:spLocks noChangeShapeType="1"/>
              </p:cNvSpPr>
              <p:nvPr/>
            </p:nvSpPr>
            <p:spPr bwMode="auto">
              <a:xfrm flipH="1">
                <a:off x="4053058" y="2812474"/>
                <a:ext cx="42830" cy="54038"/>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83" name="Line 43"/>
              <p:cNvSpPr>
                <a:spLocks noChangeShapeType="1"/>
              </p:cNvSpPr>
              <p:nvPr/>
            </p:nvSpPr>
            <p:spPr bwMode="auto">
              <a:xfrm flipH="1">
                <a:off x="4084785" y="2836314"/>
                <a:ext cx="42830" cy="246351"/>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84" name="Line 44"/>
              <p:cNvSpPr>
                <a:spLocks noChangeShapeType="1"/>
              </p:cNvSpPr>
              <p:nvPr/>
            </p:nvSpPr>
            <p:spPr bwMode="auto">
              <a:xfrm>
                <a:off x="4151410" y="2834725"/>
                <a:ext cx="61866" cy="247940"/>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85" name="Line 45"/>
              <p:cNvSpPr>
                <a:spLocks noChangeShapeType="1"/>
              </p:cNvSpPr>
              <p:nvPr/>
            </p:nvSpPr>
            <p:spPr bwMode="auto">
              <a:xfrm flipH="1">
                <a:off x="4029263" y="2828368"/>
                <a:ext cx="82489" cy="363963"/>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86" name="Line 46"/>
              <p:cNvSpPr>
                <a:spLocks noChangeShapeType="1"/>
              </p:cNvSpPr>
              <p:nvPr/>
            </p:nvSpPr>
            <p:spPr bwMode="auto">
              <a:xfrm flipH="1">
                <a:off x="4114924" y="2834725"/>
                <a:ext cx="20623" cy="233635"/>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87" name="Line 47"/>
              <p:cNvSpPr>
                <a:spLocks noChangeShapeType="1"/>
              </p:cNvSpPr>
              <p:nvPr/>
            </p:nvSpPr>
            <p:spPr bwMode="auto">
              <a:xfrm>
                <a:off x="4146651" y="2834725"/>
                <a:ext cx="65040" cy="470451"/>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88" name="Line 48"/>
              <p:cNvSpPr>
                <a:spLocks noChangeShapeType="1"/>
              </p:cNvSpPr>
              <p:nvPr/>
            </p:nvSpPr>
            <p:spPr bwMode="auto">
              <a:xfrm>
                <a:off x="4159341" y="2825189"/>
                <a:ext cx="122147" cy="263834"/>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89" name="Line 49"/>
              <p:cNvSpPr>
                <a:spLocks noChangeShapeType="1"/>
              </p:cNvSpPr>
              <p:nvPr/>
            </p:nvSpPr>
            <p:spPr bwMode="auto">
              <a:xfrm flipH="1">
                <a:off x="4126029" y="2831547"/>
                <a:ext cx="14276" cy="467272"/>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90" name="Oval 53"/>
              <p:cNvSpPr>
                <a:spLocks noChangeArrowheads="1"/>
              </p:cNvSpPr>
              <p:nvPr/>
            </p:nvSpPr>
            <p:spPr bwMode="auto">
              <a:xfrm>
                <a:off x="4087957" y="2713934"/>
                <a:ext cx="92006" cy="119202"/>
              </a:xfrm>
              <a:prstGeom prst="ellipse">
                <a:avLst/>
              </a:prstGeom>
              <a:solidFill>
                <a:srgbClr val="00FFCC"/>
              </a:solidFill>
              <a:ln w="952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91" name="Line 42"/>
              <p:cNvSpPr>
                <a:spLocks noChangeShapeType="1"/>
              </p:cNvSpPr>
              <p:nvPr/>
            </p:nvSpPr>
            <p:spPr bwMode="auto">
              <a:xfrm>
                <a:off x="4175204" y="2796581"/>
                <a:ext cx="50762" cy="55627"/>
              </a:xfrm>
              <a:prstGeom prst="line">
                <a:avLst/>
              </a:prstGeom>
              <a:noFill/>
              <a:ln w="9525">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grpSp>
          <p:nvGrpSpPr>
            <p:cNvPr id="5" name="Group 591"/>
            <p:cNvGrpSpPr>
              <a:grpSpLocks/>
            </p:cNvGrpSpPr>
            <p:nvPr/>
          </p:nvGrpSpPr>
          <p:grpSpPr bwMode="auto">
            <a:xfrm>
              <a:off x="7340600" y="6191250"/>
              <a:ext cx="819150" cy="255588"/>
              <a:chOff x="6108535" y="5231532"/>
              <a:chExt cx="1088152" cy="378239"/>
            </a:xfrm>
          </p:grpSpPr>
          <p:cxnSp>
            <p:nvCxnSpPr>
              <p:cNvPr id="593" name="Straight Connector 592"/>
              <p:cNvCxnSpPr/>
              <p:nvPr/>
            </p:nvCxnSpPr>
            <p:spPr>
              <a:xfrm rot="5400000">
                <a:off x="6774256" y="5298110"/>
                <a:ext cx="239629" cy="15816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4" name="Straight Connector 593"/>
              <p:cNvCxnSpPr/>
              <p:nvPr/>
            </p:nvCxnSpPr>
            <p:spPr>
              <a:xfrm rot="16200000" flipH="1">
                <a:off x="6348609" y="5259816"/>
                <a:ext cx="253725" cy="24884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5" name="Straight Connector 594"/>
              <p:cNvCxnSpPr/>
              <p:nvPr/>
            </p:nvCxnSpPr>
            <p:spPr>
              <a:xfrm rot="16200000" flipH="1">
                <a:off x="6107267" y="5232800"/>
                <a:ext cx="251376" cy="24884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6" name="Straight Connector 595"/>
              <p:cNvCxnSpPr/>
              <p:nvPr/>
            </p:nvCxnSpPr>
            <p:spPr>
              <a:xfrm rot="5400000">
                <a:off x="6997791" y="5293411"/>
                <a:ext cx="239629" cy="15816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97" name="Rectangle 596"/>
              <p:cNvSpPr/>
              <p:nvPr/>
            </p:nvSpPr>
            <p:spPr>
              <a:xfrm>
                <a:off x="6254044" y="5452367"/>
                <a:ext cx="879378" cy="157404"/>
              </a:xfrm>
              <a:prstGeom prst="rect">
                <a:avLst/>
              </a:prstGeom>
              <a:solidFill>
                <a:srgbClr val="92D05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b="1" dirty="0">
                  <a:solidFill>
                    <a:srgbClr val="663300"/>
                  </a:solidFill>
                  <a:latin typeface="Times New Roman" pitchFamily="18" charset="0"/>
                  <a:cs typeface="Times New Roman" pitchFamily="18" charset="0"/>
                </a:endParaRPr>
              </a:p>
            </p:txBody>
          </p:sp>
        </p:grpSp>
        <p:grpSp>
          <p:nvGrpSpPr>
            <p:cNvPr id="6" name="Group 597"/>
            <p:cNvGrpSpPr>
              <a:grpSpLocks/>
            </p:cNvGrpSpPr>
            <p:nvPr/>
          </p:nvGrpSpPr>
          <p:grpSpPr bwMode="auto">
            <a:xfrm>
              <a:off x="5969000" y="2317750"/>
              <a:ext cx="619125" cy="685800"/>
              <a:chOff x="3854063" y="3077316"/>
              <a:chExt cx="2214191" cy="1196012"/>
            </a:xfrm>
          </p:grpSpPr>
          <p:sp>
            <p:nvSpPr>
              <p:cNvPr id="599" name="Line 30"/>
              <p:cNvSpPr>
                <a:spLocks noChangeShapeType="1"/>
              </p:cNvSpPr>
              <p:nvPr/>
            </p:nvSpPr>
            <p:spPr bwMode="auto">
              <a:xfrm flipH="1">
                <a:off x="3854063" y="3229587"/>
                <a:ext cx="556386" cy="490032"/>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0" name="Line 30"/>
              <p:cNvSpPr>
                <a:spLocks noChangeShapeType="1"/>
              </p:cNvSpPr>
              <p:nvPr/>
            </p:nvSpPr>
            <p:spPr bwMode="auto">
              <a:xfrm flipH="1">
                <a:off x="4296901" y="3343096"/>
                <a:ext cx="147613" cy="346069"/>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1" name="Line 31"/>
              <p:cNvSpPr>
                <a:spLocks noChangeShapeType="1"/>
              </p:cNvSpPr>
              <p:nvPr/>
            </p:nvSpPr>
            <p:spPr bwMode="auto">
              <a:xfrm>
                <a:off x="4626191" y="3398467"/>
                <a:ext cx="22710" cy="553709"/>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2" name="Line 32"/>
              <p:cNvSpPr>
                <a:spLocks noChangeShapeType="1"/>
              </p:cNvSpPr>
              <p:nvPr/>
            </p:nvSpPr>
            <p:spPr bwMode="auto">
              <a:xfrm>
                <a:off x="4756773" y="3254503"/>
                <a:ext cx="420129" cy="434663"/>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3" name="Line 33"/>
              <p:cNvSpPr>
                <a:spLocks noChangeShapeType="1"/>
              </p:cNvSpPr>
              <p:nvPr/>
            </p:nvSpPr>
            <p:spPr bwMode="auto">
              <a:xfrm>
                <a:off x="4694320" y="3359708"/>
                <a:ext cx="334969" cy="639535"/>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4" name="Line 34"/>
              <p:cNvSpPr>
                <a:spLocks noChangeShapeType="1"/>
              </p:cNvSpPr>
              <p:nvPr/>
            </p:nvSpPr>
            <p:spPr bwMode="auto">
              <a:xfrm flipH="1">
                <a:off x="5091739" y="3406774"/>
                <a:ext cx="272516" cy="866554"/>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5" name="Line 35"/>
              <p:cNvSpPr>
                <a:spLocks noChangeShapeType="1"/>
              </p:cNvSpPr>
              <p:nvPr/>
            </p:nvSpPr>
            <p:spPr bwMode="auto">
              <a:xfrm flipH="1">
                <a:off x="5392644" y="3404004"/>
                <a:ext cx="22710" cy="218716"/>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6" name="Line 36"/>
              <p:cNvSpPr>
                <a:spLocks noChangeShapeType="1"/>
              </p:cNvSpPr>
              <p:nvPr/>
            </p:nvSpPr>
            <p:spPr bwMode="auto">
              <a:xfrm>
                <a:off x="5517547" y="3343096"/>
                <a:ext cx="346320" cy="905316"/>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7" name="Line 37"/>
              <p:cNvSpPr>
                <a:spLocks noChangeShapeType="1"/>
              </p:cNvSpPr>
              <p:nvPr/>
            </p:nvSpPr>
            <p:spPr bwMode="auto">
              <a:xfrm flipH="1">
                <a:off x="4699999" y="3254503"/>
                <a:ext cx="516643" cy="705980"/>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8" name="Line 38"/>
              <p:cNvSpPr>
                <a:spLocks noChangeShapeType="1"/>
              </p:cNvSpPr>
              <p:nvPr/>
            </p:nvSpPr>
            <p:spPr bwMode="auto">
              <a:xfrm flipH="1">
                <a:off x="4330966" y="3395700"/>
                <a:ext cx="210066" cy="844406"/>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09" name="Line 39"/>
              <p:cNvSpPr>
                <a:spLocks noChangeShapeType="1"/>
              </p:cNvSpPr>
              <p:nvPr/>
            </p:nvSpPr>
            <p:spPr bwMode="auto">
              <a:xfrm>
                <a:off x="5551611" y="3254503"/>
                <a:ext cx="516643" cy="492801"/>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10" name="Oval 59"/>
              <p:cNvSpPr>
                <a:spLocks noChangeArrowheads="1"/>
              </p:cNvSpPr>
              <p:nvPr/>
            </p:nvSpPr>
            <p:spPr bwMode="auto">
              <a:xfrm>
                <a:off x="4410449" y="3077316"/>
                <a:ext cx="346324" cy="315614"/>
              </a:xfrm>
              <a:prstGeom prst="ellipse">
                <a:avLst/>
              </a:prstGeom>
              <a:solidFill>
                <a:srgbClr val="80008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611" name="Oval 63"/>
              <p:cNvSpPr>
                <a:spLocks noChangeArrowheads="1"/>
              </p:cNvSpPr>
              <p:nvPr/>
            </p:nvSpPr>
            <p:spPr bwMode="auto">
              <a:xfrm>
                <a:off x="5210966" y="3077316"/>
                <a:ext cx="346320" cy="315614"/>
              </a:xfrm>
              <a:prstGeom prst="ellipse">
                <a:avLst/>
              </a:prstGeom>
              <a:solidFill>
                <a:srgbClr val="80008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612" name="Line 66"/>
              <p:cNvSpPr>
                <a:spLocks noChangeShapeType="1"/>
              </p:cNvSpPr>
              <p:nvPr/>
            </p:nvSpPr>
            <p:spPr bwMode="auto">
              <a:xfrm>
                <a:off x="4756773" y="3246198"/>
                <a:ext cx="459869" cy="0"/>
              </a:xfrm>
              <a:prstGeom prst="line">
                <a:avLst/>
              </a:prstGeom>
              <a:noFill/>
              <a:ln w="1270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grpSp>
          <p:nvGrpSpPr>
            <p:cNvPr id="7" name="Group 612"/>
            <p:cNvGrpSpPr>
              <a:grpSpLocks/>
            </p:cNvGrpSpPr>
            <p:nvPr/>
          </p:nvGrpSpPr>
          <p:grpSpPr bwMode="auto">
            <a:xfrm>
              <a:off x="7207250" y="3287713"/>
              <a:ext cx="1169988" cy="434975"/>
              <a:chOff x="4387407" y="2184191"/>
              <a:chExt cx="2510972" cy="1121732"/>
            </a:xfrm>
          </p:grpSpPr>
          <p:sp>
            <p:nvSpPr>
              <p:cNvPr id="614" name="Line 79"/>
              <p:cNvSpPr>
                <a:spLocks noChangeShapeType="1"/>
              </p:cNvSpPr>
              <p:nvPr/>
            </p:nvSpPr>
            <p:spPr bwMode="auto">
              <a:xfrm flipH="1">
                <a:off x="6370290" y="2917000"/>
                <a:ext cx="408842" cy="388923"/>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15" name="Line 72"/>
              <p:cNvSpPr>
                <a:spLocks noChangeShapeType="1"/>
              </p:cNvSpPr>
              <p:nvPr/>
            </p:nvSpPr>
            <p:spPr bwMode="auto">
              <a:xfrm>
                <a:off x="4550944" y="2912907"/>
                <a:ext cx="330482" cy="360264"/>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16" name="Line 72"/>
              <p:cNvSpPr>
                <a:spLocks noChangeShapeType="1"/>
              </p:cNvSpPr>
              <p:nvPr/>
            </p:nvSpPr>
            <p:spPr bwMode="auto">
              <a:xfrm>
                <a:off x="4475989" y="2483045"/>
                <a:ext cx="514461" cy="798314"/>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17" name="Line 73"/>
              <p:cNvSpPr>
                <a:spLocks noChangeShapeType="1"/>
              </p:cNvSpPr>
              <p:nvPr/>
            </p:nvSpPr>
            <p:spPr bwMode="auto">
              <a:xfrm>
                <a:off x="5082438" y="2364323"/>
                <a:ext cx="323668" cy="917036"/>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18" name="Line 74"/>
              <p:cNvSpPr>
                <a:spLocks noChangeShapeType="1"/>
              </p:cNvSpPr>
              <p:nvPr/>
            </p:nvSpPr>
            <p:spPr bwMode="auto">
              <a:xfrm flipH="1">
                <a:off x="5481060" y="2982503"/>
                <a:ext cx="224863" cy="307045"/>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19" name="Line 76"/>
              <p:cNvSpPr>
                <a:spLocks noChangeShapeType="1"/>
              </p:cNvSpPr>
              <p:nvPr/>
            </p:nvSpPr>
            <p:spPr bwMode="auto">
              <a:xfrm>
                <a:off x="6234010" y="2397074"/>
                <a:ext cx="119247" cy="884285"/>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0" name="Line 77"/>
              <p:cNvSpPr>
                <a:spLocks noChangeShapeType="1"/>
              </p:cNvSpPr>
              <p:nvPr/>
            </p:nvSpPr>
            <p:spPr bwMode="auto">
              <a:xfrm>
                <a:off x="5269825" y="2388887"/>
                <a:ext cx="575785" cy="892473"/>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1" name="Line 78"/>
              <p:cNvSpPr>
                <a:spLocks noChangeShapeType="1"/>
              </p:cNvSpPr>
              <p:nvPr/>
            </p:nvSpPr>
            <p:spPr bwMode="auto">
              <a:xfrm flipH="1">
                <a:off x="5419734" y="2397074"/>
                <a:ext cx="98802" cy="884285"/>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2" name="Line 79"/>
              <p:cNvSpPr>
                <a:spLocks noChangeShapeType="1"/>
              </p:cNvSpPr>
              <p:nvPr/>
            </p:nvSpPr>
            <p:spPr bwMode="auto">
              <a:xfrm flipH="1">
                <a:off x="6366884" y="2515797"/>
                <a:ext cx="422470" cy="765563"/>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3" name="Line 80"/>
              <p:cNvSpPr>
                <a:spLocks noChangeShapeType="1"/>
              </p:cNvSpPr>
              <p:nvPr/>
            </p:nvSpPr>
            <p:spPr bwMode="auto">
              <a:xfrm flipH="1">
                <a:off x="6039811" y="2679553"/>
                <a:ext cx="504238" cy="609994"/>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4" name="Line 81"/>
              <p:cNvSpPr>
                <a:spLocks noChangeShapeType="1"/>
              </p:cNvSpPr>
              <p:nvPr/>
            </p:nvSpPr>
            <p:spPr bwMode="auto">
              <a:xfrm flipH="1">
                <a:off x="5044962" y="2982503"/>
                <a:ext cx="20442" cy="294762"/>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5" name="Line 82"/>
              <p:cNvSpPr>
                <a:spLocks noChangeShapeType="1"/>
              </p:cNvSpPr>
              <p:nvPr/>
            </p:nvSpPr>
            <p:spPr bwMode="auto">
              <a:xfrm flipH="1">
                <a:off x="5903530" y="2994786"/>
                <a:ext cx="68140" cy="294762"/>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6" name="Line 75"/>
              <p:cNvSpPr>
                <a:spLocks noChangeShapeType="1"/>
              </p:cNvSpPr>
              <p:nvPr/>
            </p:nvSpPr>
            <p:spPr bwMode="auto">
              <a:xfrm flipH="1">
                <a:off x="5978485" y="2384791"/>
                <a:ext cx="374772" cy="900661"/>
              </a:xfrm>
              <a:prstGeom prst="line">
                <a:avLst/>
              </a:prstGeom>
              <a:noFill/>
              <a:ln w="1270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7" name="Line 149"/>
              <p:cNvSpPr>
                <a:spLocks noChangeShapeType="1"/>
              </p:cNvSpPr>
              <p:nvPr/>
            </p:nvSpPr>
            <p:spPr bwMode="auto">
              <a:xfrm>
                <a:off x="6118171" y="2884249"/>
                <a:ext cx="47698" cy="4095"/>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8" name="Line 199"/>
              <p:cNvSpPr>
                <a:spLocks noChangeShapeType="1"/>
              </p:cNvSpPr>
              <p:nvPr/>
            </p:nvSpPr>
            <p:spPr bwMode="auto">
              <a:xfrm flipV="1">
                <a:off x="6540641" y="2700024"/>
                <a:ext cx="30664" cy="90066"/>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29" name="Line 200"/>
              <p:cNvSpPr>
                <a:spLocks noChangeShapeType="1"/>
              </p:cNvSpPr>
              <p:nvPr/>
            </p:nvSpPr>
            <p:spPr bwMode="auto">
              <a:xfrm>
                <a:off x="6530421" y="2425731"/>
                <a:ext cx="51104" cy="61410"/>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0" name="Line 149"/>
              <p:cNvSpPr>
                <a:spLocks noChangeShapeType="1"/>
              </p:cNvSpPr>
              <p:nvPr/>
            </p:nvSpPr>
            <p:spPr bwMode="auto">
              <a:xfrm>
                <a:off x="6366884" y="2311101"/>
                <a:ext cx="47698" cy="4095"/>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1" name="Line 199"/>
              <p:cNvSpPr>
                <a:spLocks noChangeShapeType="1"/>
              </p:cNvSpPr>
              <p:nvPr/>
            </p:nvSpPr>
            <p:spPr bwMode="auto">
              <a:xfrm flipV="1">
                <a:off x="6632632" y="2855593"/>
                <a:ext cx="47698" cy="57315"/>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2" name="Line 200"/>
              <p:cNvSpPr>
                <a:spLocks noChangeShapeType="1"/>
              </p:cNvSpPr>
              <p:nvPr/>
            </p:nvSpPr>
            <p:spPr bwMode="auto">
              <a:xfrm>
                <a:off x="6629224" y="2343852"/>
                <a:ext cx="51106" cy="40939"/>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3" name="Line 199"/>
              <p:cNvSpPr>
                <a:spLocks noChangeShapeType="1"/>
              </p:cNvSpPr>
              <p:nvPr/>
            </p:nvSpPr>
            <p:spPr bwMode="auto">
              <a:xfrm flipV="1">
                <a:off x="6670108" y="2470765"/>
                <a:ext cx="47698" cy="53220"/>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4" name="Line 199"/>
              <p:cNvSpPr>
                <a:spLocks noChangeShapeType="1"/>
              </p:cNvSpPr>
              <p:nvPr/>
            </p:nvSpPr>
            <p:spPr bwMode="auto">
              <a:xfrm>
                <a:off x="6697364" y="2667273"/>
                <a:ext cx="44292" cy="57315"/>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5" name="Line 199"/>
              <p:cNvSpPr>
                <a:spLocks noChangeShapeType="1"/>
              </p:cNvSpPr>
              <p:nvPr/>
            </p:nvSpPr>
            <p:spPr bwMode="auto">
              <a:xfrm flipV="1">
                <a:off x="6796169" y="2495328"/>
                <a:ext cx="3406" cy="221071"/>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6" name="Line 149"/>
              <p:cNvSpPr>
                <a:spLocks noChangeShapeType="1"/>
              </p:cNvSpPr>
              <p:nvPr/>
            </p:nvSpPr>
            <p:spPr bwMode="auto">
              <a:xfrm>
                <a:off x="6206754" y="2581299"/>
                <a:ext cx="47698" cy="4095"/>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7" name="Line 199"/>
              <p:cNvSpPr>
                <a:spLocks noChangeShapeType="1"/>
              </p:cNvSpPr>
              <p:nvPr/>
            </p:nvSpPr>
            <p:spPr bwMode="auto">
              <a:xfrm flipV="1">
                <a:off x="6288522" y="2679553"/>
                <a:ext cx="34070" cy="90066"/>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8" name="Line 200"/>
              <p:cNvSpPr>
                <a:spLocks noChangeShapeType="1"/>
              </p:cNvSpPr>
              <p:nvPr/>
            </p:nvSpPr>
            <p:spPr bwMode="auto">
              <a:xfrm>
                <a:off x="6281708" y="2401167"/>
                <a:ext cx="47698" cy="61410"/>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39" name="Line 197"/>
              <p:cNvSpPr>
                <a:spLocks noChangeShapeType="1"/>
              </p:cNvSpPr>
              <p:nvPr/>
            </p:nvSpPr>
            <p:spPr bwMode="auto">
              <a:xfrm>
                <a:off x="4717889" y="2671365"/>
                <a:ext cx="27256" cy="98254"/>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0" name="Line 198"/>
              <p:cNvSpPr>
                <a:spLocks noChangeShapeType="1"/>
              </p:cNvSpPr>
              <p:nvPr/>
            </p:nvSpPr>
            <p:spPr bwMode="auto">
              <a:xfrm flipV="1">
                <a:off x="4677004" y="2384791"/>
                <a:ext cx="23848" cy="90066"/>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1" name="Line 198"/>
              <p:cNvSpPr>
                <a:spLocks noChangeShapeType="1"/>
              </p:cNvSpPr>
              <p:nvPr/>
            </p:nvSpPr>
            <p:spPr bwMode="auto">
              <a:xfrm flipV="1">
                <a:off x="4595236" y="2319289"/>
                <a:ext cx="34070" cy="36847"/>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2" name="Line 198"/>
              <p:cNvSpPr>
                <a:spLocks noChangeShapeType="1"/>
              </p:cNvSpPr>
              <p:nvPr/>
            </p:nvSpPr>
            <p:spPr bwMode="auto">
              <a:xfrm flipH="1" flipV="1">
                <a:off x="4486212" y="2474857"/>
                <a:ext cx="20442" cy="229259"/>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3" name="Line 198"/>
              <p:cNvSpPr>
                <a:spLocks noChangeShapeType="1"/>
              </p:cNvSpPr>
              <p:nvPr/>
            </p:nvSpPr>
            <p:spPr bwMode="auto">
              <a:xfrm flipV="1">
                <a:off x="4550944" y="2622238"/>
                <a:ext cx="27256" cy="85973"/>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4" name="Line 198"/>
              <p:cNvSpPr>
                <a:spLocks noChangeShapeType="1"/>
              </p:cNvSpPr>
              <p:nvPr/>
            </p:nvSpPr>
            <p:spPr bwMode="auto">
              <a:xfrm flipH="1" flipV="1">
                <a:off x="4578200" y="2429826"/>
                <a:ext cx="27256" cy="65503"/>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5" name="Line 152"/>
              <p:cNvSpPr>
                <a:spLocks noChangeShapeType="1"/>
              </p:cNvSpPr>
              <p:nvPr/>
            </p:nvSpPr>
            <p:spPr bwMode="auto">
              <a:xfrm>
                <a:off x="5269825" y="2593582"/>
                <a:ext cx="23848"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6" name="Line 154"/>
              <p:cNvSpPr>
                <a:spLocks noChangeShapeType="1"/>
              </p:cNvSpPr>
              <p:nvPr/>
            </p:nvSpPr>
            <p:spPr bwMode="auto">
              <a:xfrm>
                <a:off x="4854169" y="2298821"/>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7" name="Line 155"/>
              <p:cNvSpPr>
                <a:spLocks noChangeShapeType="1"/>
              </p:cNvSpPr>
              <p:nvPr/>
            </p:nvSpPr>
            <p:spPr bwMode="auto">
              <a:xfrm>
                <a:off x="5106288" y="2298821"/>
                <a:ext cx="44290"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8" name="Line 156"/>
              <p:cNvSpPr>
                <a:spLocks noChangeShapeType="1"/>
              </p:cNvSpPr>
              <p:nvPr/>
            </p:nvSpPr>
            <p:spPr bwMode="auto">
              <a:xfrm>
                <a:off x="5358408" y="2302913"/>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49" name="Line 157"/>
              <p:cNvSpPr>
                <a:spLocks noChangeShapeType="1"/>
              </p:cNvSpPr>
              <p:nvPr/>
            </p:nvSpPr>
            <p:spPr bwMode="auto">
              <a:xfrm>
                <a:off x="5617341" y="2302913"/>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0" name="Line 158"/>
              <p:cNvSpPr>
                <a:spLocks noChangeShapeType="1"/>
              </p:cNvSpPr>
              <p:nvPr/>
            </p:nvSpPr>
            <p:spPr bwMode="auto">
              <a:xfrm>
                <a:off x="5869460" y="2302913"/>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1" name="Line 159"/>
              <p:cNvSpPr>
                <a:spLocks noChangeShapeType="1"/>
              </p:cNvSpPr>
              <p:nvPr/>
            </p:nvSpPr>
            <p:spPr bwMode="auto">
              <a:xfrm>
                <a:off x="6124985" y="2302913"/>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2" name="Line 160"/>
              <p:cNvSpPr>
                <a:spLocks noChangeShapeType="1"/>
              </p:cNvSpPr>
              <p:nvPr/>
            </p:nvSpPr>
            <p:spPr bwMode="auto">
              <a:xfrm>
                <a:off x="4888239" y="2880156"/>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3" name="Line 161"/>
              <p:cNvSpPr>
                <a:spLocks noChangeShapeType="1"/>
              </p:cNvSpPr>
              <p:nvPr/>
            </p:nvSpPr>
            <p:spPr bwMode="auto">
              <a:xfrm>
                <a:off x="5140359" y="2880156"/>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4" name="Line 162"/>
              <p:cNvSpPr>
                <a:spLocks noChangeShapeType="1"/>
              </p:cNvSpPr>
              <p:nvPr/>
            </p:nvSpPr>
            <p:spPr bwMode="auto">
              <a:xfrm>
                <a:off x="5392478" y="2884249"/>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5" name="Line 163"/>
              <p:cNvSpPr>
                <a:spLocks noChangeShapeType="1"/>
              </p:cNvSpPr>
              <p:nvPr/>
            </p:nvSpPr>
            <p:spPr bwMode="auto">
              <a:xfrm>
                <a:off x="5634375" y="2884249"/>
                <a:ext cx="4088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6" name="Line 164"/>
              <p:cNvSpPr>
                <a:spLocks noChangeShapeType="1"/>
              </p:cNvSpPr>
              <p:nvPr/>
            </p:nvSpPr>
            <p:spPr bwMode="auto">
              <a:xfrm>
                <a:off x="5883088" y="2884249"/>
                <a:ext cx="44290"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7" name="Line 165"/>
              <p:cNvSpPr>
                <a:spLocks noChangeShapeType="1"/>
              </p:cNvSpPr>
              <p:nvPr/>
            </p:nvSpPr>
            <p:spPr bwMode="auto">
              <a:xfrm>
                <a:off x="6138613" y="2884249"/>
                <a:ext cx="30664"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8" name="Line 166"/>
              <p:cNvSpPr>
                <a:spLocks noChangeShapeType="1"/>
              </p:cNvSpPr>
              <p:nvPr/>
            </p:nvSpPr>
            <p:spPr bwMode="auto">
              <a:xfrm>
                <a:off x="5031334" y="2593582"/>
                <a:ext cx="23848"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59" name="Line 167"/>
              <p:cNvSpPr>
                <a:spLocks noChangeShapeType="1"/>
              </p:cNvSpPr>
              <p:nvPr/>
            </p:nvSpPr>
            <p:spPr bwMode="auto">
              <a:xfrm>
                <a:off x="5501502" y="2593582"/>
                <a:ext cx="23848"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0" name="Line 168"/>
              <p:cNvSpPr>
                <a:spLocks noChangeShapeType="1"/>
              </p:cNvSpPr>
              <p:nvPr/>
            </p:nvSpPr>
            <p:spPr bwMode="auto">
              <a:xfrm>
                <a:off x="5736585" y="2593582"/>
                <a:ext cx="23850"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1" name="Line 169"/>
              <p:cNvSpPr>
                <a:spLocks noChangeShapeType="1"/>
              </p:cNvSpPr>
              <p:nvPr/>
            </p:nvSpPr>
            <p:spPr bwMode="auto">
              <a:xfrm>
                <a:off x="5971671" y="2593582"/>
                <a:ext cx="23848" cy="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2" name="Line 170"/>
              <p:cNvSpPr>
                <a:spLocks noChangeShapeType="1"/>
              </p:cNvSpPr>
              <p:nvPr/>
            </p:nvSpPr>
            <p:spPr bwMode="auto">
              <a:xfrm flipH="1">
                <a:off x="4966600" y="2405262"/>
                <a:ext cx="10222" cy="73690"/>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3" name="Line 171"/>
              <p:cNvSpPr>
                <a:spLocks noChangeShapeType="1"/>
              </p:cNvSpPr>
              <p:nvPr/>
            </p:nvSpPr>
            <p:spPr bwMode="auto">
              <a:xfrm flipH="1">
                <a:off x="5181243" y="2397074"/>
                <a:ext cx="37476" cy="81878"/>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4" name="Line 172"/>
              <p:cNvSpPr>
                <a:spLocks noChangeShapeType="1"/>
              </p:cNvSpPr>
              <p:nvPr/>
            </p:nvSpPr>
            <p:spPr bwMode="auto">
              <a:xfrm>
                <a:off x="5031334" y="2397074"/>
                <a:ext cx="54512" cy="102347"/>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5" name="Line 173"/>
              <p:cNvSpPr>
                <a:spLocks noChangeShapeType="1"/>
              </p:cNvSpPr>
              <p:nvPr/>
            </p:nvSpPr>
            <p:spPr bwMode="auto">
              <a:xfrm>
                <a:off x="5007484" y="2397074"/>
                <a:ext cx="23850" cy="372545"/>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6" name="Line 174"/>
              <p:cNvSpPr>
                <a:spLocks noChangeShapeType="1"/>
              </p:cNvSpPr>
              <p:nvPr/>
            </p:nvSpPr>
            <p:spPr bwMode="auto">
              <a:xfrm flipH="1">
                <a:off x="5055182" y="2687741"/>
                <a:ext cx="51106" cy="81878"/>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7" name="Line 175"/>
              <p:cNvSpPr>
                <a:spLocks noChangeShapeType="1"/>
              </p:cNvSpPr>
              <p:nvPr/>
            </p:nvSpPr>
            <p:spPr bwMode="auto">
              <a:xfrm flipH="1">
                <a:off x="5310709" y="2687741"/>
                <a:ext cx="37476" cy="81878"/>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8" name="Line 176"/>
              <p:cNvSpPr>
                <a:spLocks noChangeShapeType="1"/>
              </p:cNvSpPr>
              <p:nvPr/>
            </p:nvSpPr>
            <p:spPr bwMode="auto">
              <a:xfrm>
                <a:off x="5467432" y="2679553"/>
                <a:ext cx="34070" cy="77786"/>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69" name="Line 177"/>
              <p:cNvSpPr>
                <a:spLocks noChangeShapeType="1"/>
              </p:cNvSpPr>
              <p:nvPr/>
            </p:nvSpPr>
            <p:spPr bwMode="auto">
              <a:xfrm flipH="1">
                <a:off x="5566235" y="2687741"/>
                <a:ext cx="27256" cy="81878"/>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0" name="Line 178"/>
              <p:cNvSpPr>
                <a:spLocks noChangeShapeType="1"/>
              </p:cNvSpPr>
              <p:nvPr/>
            </p:nvSpPr>
            <p:spPr bwMode="auto">
              <a:xfrm>
                <a:off x="5692295" y="2687741"/>
                <a:ext cx="37476" cy="102349"/>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1" name="Line 179"/>
              <p:cNvSpPr>
                <a:spLocks noChangeShapeType="1"/>
              </p:cNvSpPr>
              <p:nvPr/>
            </p:nvSpPr>
            <p:spPr bwMode="auto">
              <a:xfrm flipH="1">
                <a:off x="5801320" y="2691836"/>
                <a:ext cx="27256" cy="77783"/>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2" name="Line 180"/>
              <p:cNvSpPr>
                <a:spLocks noChangeShapeType="1"/>
              </p:cNvSpPr>
              <p:nvPr/>
            </p:nvSpPr>
            <p:spPr bwMode="auto">
              <a:xfrm>
                <a:off x="5579863" y="2384791"/>
                <a:ext cx="37478" cy="94161"/>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3" name="Line 181"/>
              <p:cNvSpPr>
                <a:spLocks noChangeShapeType="1"/>
              </p:cNvSpPr>
              <p:nvPr/>
            </p:nvSpPr>
            <p:spPr bwMode="auto">
              <a:xfrm flipH="1">
                <a:off x="5658225" y="2384791"/>
                <a:ext cx="34070" cy="94161"/>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4" name="Line 182"/>
              <p:cNvSpPr>
                <a:spLocks noChangeShapeType="1"/>
              </p:cNvSpPr>
              <p:nvPr/>
            </p:nvSpPr>
            <p:spPr bwMode="auto">
              <a:xfrm>
                <a:off x="5791098" y="2397074"/>
                <a:ext cx="34070" cy="81878"/>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5" name="Line 183"/>
              <p:cNvSpPr>
                <a:spLocks noChangeShapeType="1"/>
              </p:cNvSpPr>
              <p:nvPr/>
            </p:nvSpPr>
            <p:spPr bwMode="auto">
              <a:xfrm flipH="1">
                <a:off x="5910344" y="2384791"/>
                <a:ext cx="37476" cy="94161"/>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6" name="Line 184"/>
              <p:cNvSpPr>
                <a:spLocks noChangeShapeType="1"/>
              </p:cNvSpPr>
              <p:nvPr/>
            </p:nvSpPr>
            <p:spPr bwMode="auto">
              <a:xfrm>
                <a:off x="5327743" y="2384791"/>
                <a:ext cx="40884" cy="94161"/>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7" name="Line 185"/>
              <p:cNvSpPr>
                <a:spLocks noChangeShapeType="1"/>
              </p:cNvSpPr>
              <p:nvPr/>
            </p:nvSpPr>
            <p:spPr bwMode="auto">
              <a:xfrm flipH="1">
                <a:off x="5433362" y="2384791"/>
                <a:ext cx="27256" cy="94161"/>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8" name="Line 186"/>
              <p:cNvSpPr>
                <a:spLocks noChangeShapeType="1"/>
              </p:cNvSpPr>
              <p:nvPr/>
            </p:nvSpPr>
            <p:spPr bwMode="auto">
              <a:xfrm>
                <a:off x="5280045" y="2397074"/>
                <a:ext cx="0" cy="360264"/>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79" name="Line 187"/>
              <p:cNvSpPr>
                <a:spLocks noChangeShapeType="1"/>
              </p:cNvSpPr>
              <p:nvPr/>
            </p:nvSpPr>
            <p:spPr bwMode="auto">
              <a:xfrm>
                <a:off x="5947820" y="2663177"/>
                <a:ext cx="30664" cy="110537"/>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0" name="Line 188"/>
              <p:cNvSpPr>
                <a:spLocks noChangeShapeType="1"/>
              </p:cNvSpPr>
              <p:nvPr/>
            </p:nvSpPr>
            <p:spPr bwMode="auto">
              <a:xfrm>
                <a:off x="4833727" y="2356135"/>
                <a:ext cx="40884" cy="143286"/>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1" name="Line 189"/>
              <p:cNvSpPr>
                <a:spLocks noChangeShapeType="1"/>
              </p:cNvSpPr>
              <p:nvPr/>
            </p:nvSpPr>
            <p:spPr bwMode="auto">
              <a:xfrm flipH="1">
                <a:off x="4854169" y="2687741"/>
                <a:ext cx="20442" cy="102349"/>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2" name="Line 190"/>
              <p:cNvSpPr>
                <a:spLocks noChangeShapeType="1"/>
              </p:cNvSpPr>
              <p:nvPr/>
            </p:nvSpPr>
            <p:spPr bwMode="auto">
              <a:xfrm>
                <a:off x="4993856" y="2679553"/>
                <a:ext cx="17036" cy="90066"/>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3" name="Line 191"/>
              <p:cNvSpPr>
                <a:spLocks noChangeShapeType="1"/>
              </p:cNvSpPr>
              <p:nvPr/>
            </p:nvSpPr>
            <p:spPr bwMode="auto">
              <a:xfrm>
                <a:off x="5218719" y="2679553"/>
                <a:ext cx="27256" cy="90066"/>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4" name="Line 192"/>
              <p:cNvSpPr>
                <a:spLocks noChangeShapeType="1"/>
              </p:cNvSpPr>
              <p:nvPr/>
            </p:nvSpPr>
            <p:spPr bwMode="auto">
              <a:xfrm>
                <a:off x="6036403" y="2397074"/>
                <a:ext cx="17036" cy="102347"/>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5" name="Line 193"/>
              <p:cNvSpPr>
                <a:spLocks noChangeShapeType="1"/>
              </p:cNvSpPr>
              <p:nvPr/>
            </p:nvSpPr>
            <p:spPr bwMode="auto">
              <a:xfrm flipH="1">
                <a:off x="6186312" y="2397074"/>
                <a:ext cx="44292" cy="118722"/>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6" name="Line 194"/>
              <p:cNvSpPr>
                <a:spLocks noChangeShapeType="1"/>
              </p:cNvSpPr>
              <p:nvPr/>
            </p:nvSpPr>
            <p:spPr bwMode="auto">
              <a:xfrm>
                <a:off x="6186312" y="2663177"/>
                <a:ext cx="44292" cy="110537"/>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7" name="Line 195"/>
              <p:cNvSpPr>
                <a:spLocks noChangeShapeType="1"/>
              </p:cNvSpPr>
              <p:nvPr/>
            </p:nvSpPr>
            <p:spPr bwMode="auto">
              <a:xfrm flipH="1">
                <a:off x="6073881" y="2700024"/>
                <a:ext cx="27256" cy="69595"/>
              </a:xfrm>
              <a:prstGeom prst="line">
                <a:avLst/>
              </a:prstGeom>
              <a:noFill/>
              <a:ln w="1270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8" name="Line 85"/>
              <p:cNvSpPr>
                <a:spLocks noChangeShapeType="1"/>
              </p:cNvSpPr>
              <p:nvPr/>
            </p:nvSpPr>
            <p:spPr bwMode="auto">
              <a:xfrm>
                <a:off x="4673596" y="2405262"/>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89" name="Line 87"/>
              <p:cNvSpPr>
                <a:spLocks noChangeShapeType="1"/>
              </p:cNvSpPr>
              <p:nvPr/>
            </p:nvSpPr>
            <p:spPr bwMode="auto">
              <a:xfrm>
                <a:off x="5320929" y="2695929"/>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0" name="Line 89"/>
              <p:cNvSpPr>
                <a:spLocks noChangeShapeType="1"/>
              </p:cNvSpPr>
              <p:nvPr/>
            </p:nvSpPr>
            <p:spPr bwMode="auto">
              <a:xfrm>
                <a:off x="5085846" y="2695929"/>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1" name="Line 91"/>
              <p:cNvSpPr>
                <a:spLocks noChangeShapeType="1"/>
              </p:cNvSpPr>
              <p:nvPr/>
            </p:nvSpPr>
            <p:spPr bwMode="auto">
              <a:xfrm>
                <a:off x="4935938" y="2405262"/>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2" name="Line 93"/>
              <p:cNvSpPr>
                <a:spLocks noChangeShapeType="1"/>
              </p:cNvSpPr>
              <p:nvPr/>
            </p:nvSpPr>
            <p:spPr bwMode="auto">
              <a:xfrm>
                <a:off x="4850761" y="2695929"/>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3" name="Line 95"/>
              <p:cNvSpPr>
                <a:spLocks noChangeShapeType="1"/>
              </p:cNvSpPr>
              <p:nvPr/>
            </p:nvSpPr>
            <p:spPr bwMode="auto">
              <a:xfrm>
                <a:off x="5188057" y="2405262"/>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4" name="Line 97"/>
              <p:cNvSpPr>
                <a:spLocks noChangeShapeType="1"/>
              </p:cNvSpPr>
              <p:nvPr/>
            </p:nvSpPr>
            <p:spPr bwMode="auto">
              <a:xfrm>
                <a:off x="5443582" y="2405262"/>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5" name="Line 99"/>
              <p:cNvSpPr>
                <a:spLocks noChangeShapeType="1"/>
              </p:cNvSpPr>
              <p:nvPr/>
            </p:nvSpPr>
            <p:spPr bwMode="auto">
              <a:xfrm>
                <a:off x="5695701" y="2405262"/>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6" name="Line 101"/>
              <p:cNvSpPr>
                <a:spLocks noChangeShapeType="1"/>
              </p:cNvSpPr>
              <p:nvPr/>
            </p:nvSpPr>
            <p:spPr bwMode="auto">
              <a:xfrm>
                <a:off x="5951229" y="2405262"/>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7" name="Line 103"/>
              <p:cNvSpPr>
                <a:spLocks noChangeShapeType="1"/>
              </p:cNvSpPr>
              <p:nvPr/>
            </p:nvSpPr>
            <p:spPr bwMode="auto">
              <a:xfrm>
                <a:off x="6203348" y="2405262"/>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8" name="Line 105"/>
              <p:cNvSpPr>
                <a:spLocks noChangeShapeType="1"/>
              </p:cNvSpPr>
              <p:nvPr/>
            </p:nvSpPr>
            <p:spPr bwMode="auto">
              <a:xfrm>
                <a:off x="5556015" y="2695929"/>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699" name="Line 107"/>
              <p:cNvSpPr>
                <a:spLocks noChangeShapeType="1"/>
              </p:cNvSpPr>
              <p:nvPr/>
            </p:nvSpPr>
            <p:spPr bwMode="auto">
              <a:xfrm>
                <a:off x="5791098" y="2695929"/>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0" name="Line 109"/>
              <p:cNvSpPr>
                <a:spLocks noChangeShapeType="1"/>
              </p:cNvSpPr>
              <p:nvPr/>
            </p:nvSpPr>
            <p:spPr bwMode="auto">
              <a:xfrm>
                <a:off x="6026183" y="2695929"/>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1" name="Line 111"/>
              <p:cNvSpPr>
                <a:spLocks noChangeShapeType="1"/>
              </p:cNvSpPr>
              <p:nvPr/>
            </p:nvSpPr>
            <p:spPr bwMode="auto">
              <a:xfrm>
                <a:off x="5119917" y="2986598"/>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2" name="Line 113"/>
              <p:cNvSpPr>
                <a:spLocks noChangeShapeType="1"/>
              </p:cNvSpPr>
              <p:nvPr/>
            </p:nvSpPr>
            <p:spPr bwMode="auto">
              <a:xfrm>
                <a:off x="5368628" y="2986598"/>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3" name="Line 115"/>
              <p:cNvSpPr>
                <a:spLocks noChangeShapeType="1"/>
              </p:cNvSpPr>
              <p:nvPr/>
            </p:nvSpPr>
            <p:spPr bwMode="auto">
              <a:xfrm>
                <a:off x="5613933" y="2986598"/>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4" name="Line 117"/>
              <p:cNvSpPr>
                <a:spLocks noChangeShapeType="1"/>
              </p:cNvSpPr>
              <p:nvPr/>
            </p:nvSpPr>
            <p:spPr bwMode="auto">
              <a:xfrm>
                <a:off x="5862646" y="2986598"/>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5" name="Line 119"/>
              <p:cNvSpPr>
                <a:spLocks noChangeShapeType="1"/>
              </p:cNvSpPr>
              <p:nvPr/>
            </p:nvSpPr>
            <p:spPr bwMode="auto">
              <a:xfrm>
                <a:off x="6111357" y="2986598"/>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6" name="Line 121"/>
              <p:cNvSpPr>
                <a:spLocks noChangeShapeType="1"/>
              </p:cNvSpPr>
              <p:nvPr/>
            </p:nvSpPr>
            <p:spPr bwMode="auto">
              <a:xfrm>
                <a:off x="4871203" y="2986598"/>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7" name="Line 123"/>
              <p:cNvSpPr>
                <a:spLocks noChangeShapeType="1"/>
              </p:cNvSpPr>
              <p:nvPr/>
            </p:nvSpPr>
            <p:spPr bwMode="auto">
              <a:xfrm>
                <a:off x="6360070" y="2986598"/>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8" name="Line 145"/>
              <p:cNvSpPr>
                <a:spLocks noChangeShapeType="1"/>
              </p:cNvSpPr>
              <p:nvPr/>
            </p:nvSpPr>
            <p:spPr bwMode="auto">
              <a:xfrm>
                <a:off x="5242569" y="2687741"/>
                <a:ext cx="0" cy="0"/>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09" name="Line 146"/>
              <p:cNvSpPr>
                <a:spLocks noChangeShapeType="1"/>
              </p:cNvSpPr>
              <p:nvPr/>
            </p:nvSpPr>
            <p:spPr bwMode="auto">
              <a:xfrm>
                <a:off x="5484466" y="2397074"/>
                <a:ext cx="0" cy="8188"/>
              </a:xfrm>
              <a:prstGeom prst="line">
                <a:avLst/>
              </a:prstGeom>
              <a:noFill/>
              <a:ln w="1270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10" name="Line 196"/>
              <p:cNvSpPr>
                <a:spLocks noChangeShapeType="1"/>
              </p:cNvSpPr>
              <p:nvPr/>
            </p:nvSpPr>
            <p:spPr bwMode="auto">
              <a:xfrm>
                <a:off x="4772401" y="2585394"/>
                <a:ext cx="51104" cy="4093"/>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nvGrpSpPr>
              <p:cNvPr id="8" name="Group 379"/>
              <p:cNvGrpSpPr>
                <a:grpSpLocks/>
              </p:cNvGrpSpPr>
              <p:nvPr/>
            </p:nvGrpSpPr>
            <p:grpSpPr bwMode="auto">
              <a:xfrm>
                <a:off x="4387407" y="2184191"/>
                <a:ext cx="2510972" cy="833624"/>
                <a:chOff x="4387407" y="2184191"/>
                <a:chExt cx="2510972" cy="833624"/>
              </a:xfrm>
            </p:grpSpPr>
            <p:sp>
              <p:nvSpPr>
                <p:cNvPr id="715" name="Oval 84"/>
                <p:cNvSpPr>
                  <a:spLocks noChangeArrowheads="1"/>
                </p:cNvSpPr>
                <p:nvPr/>
              </p:nvSpPr>
              <p:spPr bwMode="auto">
                <a:xfrm>
                  <a:off x="4636120" y="2184191"/>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16" name="Oval 86"/>
                <p:cNvSpPr>
                  <a:spLocks noChangeArrowheads="1"/>
                </p:cNvSpPr>
                <p:nvPr/>
              </p:nvSpPr>
              <p:spPr bwMode="auto">
                <a:xfrm>
                  <a:off x="5283453" y="2478953"/>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17" name="Oval 88"/>
                <p:cNvSpPr>
                  <a:spLocks noChangeArrowheads="1"/>
                </p:cNvSpPr>
                <p:nvPr/>
              </p:nvSpPr>
              <p:spPr bwMode="auto">
                <a:xfrm>
                  <a:off x="5048368" y="2478953"/>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18" name="Oval 90"/>
                <p:cNvSpPr>
                  <a:spLocks noChangeArrowheads="1"/>
                </p:cNvSpPr>
                <p:nvPr/>
              </p:nvSpPr>
              <p:spPr bwMode="auto">
                <a:xfrm>
                  <a:off x="4898459" y="2184191"/>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19" name="Oval 92"/>
                <p:cNvSpPr>
                  <a:spLocks noChangeArrowheads="1"/>
                </p:cNvSpPr>
                <p:nvPr/>
              </p:nvSpPr>
              <p:spPr bwMode="auto">
                <a:xfrm>
                  <a:off x="4816691" y="2478953"/>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0" name="Oval 94"/>
                <p:cNvSpPr>
                  <a:spLocks noChangeArrowheads="1"/>
                </p:cNvSpPr>
                <p:nvPr/>
              </p:nvSpPr>
              <p:spPr bwMode="auto">
                <a:xfrm>
                  <a:off x="5153987" y="2184191"/>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1" name="Oval 96"/>
                <p:cNvSpPr>
                  <a:spLocks noChangeArrowheads="1"/>
                </p:cNvSpPr>
                <p:nvPr/>
              </p:nvSpPr>
              <p:spPr bwMode="auto">
                <a:xfrm>
                  <a:off x="5406106" y="2184191"/>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2" name="Oval 98"/>
                <p:cNvSpPr>
                  <a:spLocks noChangeArrowheads="1"/>
                </p:cNvSpPr>
                <p:nvPr/>
              </p:nvSpPr>
              <p:spPr bwMode="auto">
                <a:xfrm>
                  <a:off x="5658225" y="2184191"/>
                  <a:ext cx="214641"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3" name="Oval 100"/>
                <p:cNvSpPr>
                  <a:spLocks noChangeArrowheads="1"/>
                </p:cNvSpPr>
                <p:nvPr/>
              </p:nvSpPr>
              <p:spPr bwMode="auto">
                <a:xfrm>
                  <a:off x="5913750" y="2184191"/>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4" name="Oval 102"/>
                <p:cNvSpPr>
                  <a:spLocks noChangeArrowheads="1"/>
                </p:cNvSpPr>
                <p:nvPr/>
              </p:nvSpPr>
              <p:spPr bwMode="auto">
                <a:xfrm>
                  <a:off x="6165869" y="2184191"/>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5" name="Oval 104"/>
                <p:cNvSpPr>
                  <a:spLocks noChangeArrowheads="1"/>
                </p:cNvSpPr>
                <p:nvPr/>
              </p:nvSpPr>
              <p:spPr bwMode="auto">
                <a:xfrm>
                  <a:off x="5518536" y="2478953"/>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6" name="Oval 106"/>
                <p:cNvSpPr>
                  <a:spLocks noChangeArrowheads="1"/>
                </p:cNvSpPr>
                <p:nvPr/>
              </p:nvSpPr>
              <p:spPr bwMode="auto">
                <a:xfrm>
                  <a:off x="5753622" y="2478953"/>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7" name="Oval 108"/>
                <p:cNvSpPr>
                  <a:spLocks noChangeArrowheads="1"/>
                </p:cNvSpPr>
                <p:nvPr/>
              </p:nvSpPr>
              <p:spPr bwMode="auto">
                <a:xfrm>
                  <a:off x="5988705" y="2478953"/>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8" name="Oval 110"/>
                <p:cNvSpPr>
                  <a:spLocks noChangeArrowheads="1"/>
                </p:cNvSpPr>
                <p:nvPr/>
              </p:nvSpPr>
              <p:spPr bwMode="auto">
                <a:xfrm>
                  <a:off x="4922310" y="2769619"/>
                  <a:ext cx="214641"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29" name="Oval 112"/>
                <p:cNvSpPr>
                  <a:spLocks noChangeArrowheads="1"/>
                </p:cNvSpPr>
                <p:nvPr/>
              </p:nvSpPr>
              <p:spPr bwMode="auto">
                <a:xfrm>
                  <a:off x="5171021" y="2769619"/>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30" name="Oval 114"/>
                <p:cNvSpPr>
                  <a:spLocks noChangeArrowheads="1"/>
                </p:cNvSpPr>
                <p:nvPr/>
              </p:nvSpPr>
              <p:spPr bwMode="auto">
                <a:xfrm>
                  <a:off x="5419734" y="2769619"/>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31" name="Oval 116"/>
                <p:cNvSpPr>
                  <a:spLocks noChangeArrowheads="1"/>
                </p:cNvSpPr>
                <p:nvPr/>
              </p:nvSpPr>
              <p:spPr bwMode="auto">
                <a:xfrm>
                  <a:off x="5668445" y="2769619"/>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32" name="Oval 118"/>
                <p:cNvSpPr>
                  <a:spLocks noChangeArrowheads="1"/>
                </p:cNvSpPr>
                <p:nvPr/>
              </p:nvSpPr>
              <p:spPr bwMode="auto">
                <a:xfrm>
                  <a:off x="5917158" y="2769619"/>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33" name="Oval 120"/>
                <p:cNvSpPr>
                  <a:spLocks noChangeArrowheads="1"/>
                </p:cNvSpPr>
                <p:nvPr/>
              </p:nvSpPr>
              <p:spPr bwMode="auto">
                <a:xfrm>
                  <a:off x="4677004" y="2769619"/>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34" name="Oval 122"/>
                <p:cNvSpPr>
                  <a:spLocks noChangeArrowheads="1"/>
                </p:cNvSpPr>
                <p:nvPr/>
              </p:nvSpPr>
              <p:spPr bwMode="auto">
                <a:xfrm>
                  <a:off x="6162464" y="2769619"/>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20895" name="Oval 147"/>
                <p:cNvSpPr>
                  <a:spLocks noChangeArrowheads="1"/>
                </p:cNvSpPr>
                <p:nvPr/>
              </p:nvSpPr>
              <p:spPr bwMode="auto">
                <a:xfrm>
                  <a:off x="6246642" y="2469489"/>
                  <a:ext cx="211864" cy="219393"/>
                </a:xfrm>
                <a:prstGeom prst="ellipse">
                  <a:avLst/>
                </a:prstGeom>
                <a:solidFill>
                  <a:srgbClr val="CC9900"/>
                </a:solidFill>
                <a:ln w="28575">
                  <a:noFill/>
                  <a:round/>
                  <a:headEnd/>
                  <a:tailEnd/>
                </a:ln>
              </p:spPr>
              <p:txBody>
                <a:bodyPr wrap="none" anchor="ctr"/>
                <a:lstStyle/>
                <a:p>
                  <a:pPr algn="ctr" eaLnBrk="0" hangingPunct="0"/>
                  <a:endParaRPr lang="en-US" sz="1100" b="1">
                    <a:solidFill>
                      <a:srgbClr val="663300"/>
                    </a:solidFill>
                    <a:latin typeface="Times New Roman" pitchFamily="18" charset="0"/>
                    <a:cs typeface="Times New Roman" pitchFamily="18" charset="0"/>
                  </a:endParaRPr>
                </a:p>
              </p:txBody>
            </p:sp>
            <p:sp>
              <p:nvSpPr>
                <p:cNvPr id="20896" name="Oval 148"/>
                <p:cNvSpPr>
                  <a:spLocks noChangeArrowheads="1"/>
                </p:cNvSpPr>
                <p:nvPr/>
              </p:nvSpPr>
              <p:spPr bwMode="auto">
                <a:xfrm>
                  <a:off x="4562598" y="2476426"/>
                  <a:ext cx="211864" cy="219393"/>
                </a:xfrm>
                <a:prstGeom prst="ellipse">
                  <a:avLst/>
                </a:prstGeom>
                <a:solidFill>
                  <a:srgbClr val="CC9900"/>
                </a:solidFill>
                <a:ln w="28575">
                  <a:noFill/>
                  <a:round/>
                  <a:headEnd/>
                  <a:tailEnd/>
                </a:ln>
              </p:spPr>
              <p:txBody>
                <a:bodyPr wrap="none" anchor="ctr"/>
                <a:lstStyle/>
                <a:p>
                  <a:pPr algn="ctr" eaLnBrk="0" hangingPunct="0"/>
                  <a:endParaRPr lang="en-US" sz="1100" b="1">
                    <a:solidFill>
                      <a:srgbClr val="663300"/>
                    </a:solidFill>
                    <a:latin typeface="Times New Roman" pitchFamily="18" charset="0"/>
                    <a:cs typeface="Times New Roman" pitchFamily="18" charset="0"/>
                  </a:endParaRPr>
                </a:p>
              </p:txBody>
            </p:sp>
            <p:sp>
              <p:nvSpPr>
                <p:cNvPr id="737" name="Oval 102"/>
                <p:cNvSpPr>
                  <a:spLocks noChangeArrowheads="1"/>
                </p:cNvSpPr>
                <p:nvPr/>
              </p:nvSpPr>
              <p:spPr bwMode="auto">
                <a:xfrm>
                  <a:off x="6414583" y="2212847"/>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38" name="Oval 122"/>
                <p:cNvSpPr>
                  <a:spLocks noChangeArrowheads="1"/>
                </p:cNvSpPr>
                <p:nvPr/>
              </p:nvSpPr>
              <p:spPr bwMode="auto">
                <a:xfrm>
                  <a:off x="6421397" y="2798278"/>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20899" name="Oval 147"/>
                <p:cNvSpPr>
                  <a:spLocks noChangeArrowheads="1"/>
                </p:cNvSpPr>
                <p:nvPr/>
              </p:nvSpPr>
              <p:spPr bwMode="auto">
                <a:xfrm>
                  <a:off x="6504368" y="2500116"/>
                  <a:ext cx="211864" cy="219393"/>
                </a:xfrm>
                <a:prstGeom prst="ellipse">
                  <a:avLst/>
                </a:prstGeom>
                <a:solidFill>
                  <a:srgbClr val="CC9900"/>
                </a:solidFill>
                <a:ln w="28575">
                  <a:noFill/>
                  <a:round/>
                  <a:headEnd/>
                  <a:tailEnd/>
                </a:ln>
              </p:spPr>
              <p:txBody>
                <a:bodyPr wrap="none" anchor="ctr"/>
                <a:lstStyle/>
                <a:p>
                  <a:pPr algn="ctr" eaLnBrk="0" hangingPunct="0"/>
                  <a:endParaRPr lang="en-US" sz="1100" b="1">
                    <a:solidFill>
                      <a:srgbClr val="663300"/>
                    </a:solidFill>
                    <a:latin typeface="Times New Roman" pitchFamily="18" charset="0"/>
                    <a:cs typeface="Times New Roman" pitchFamily="18" charset="0"/>
                  </a:endParaRPr>
                </a:p>
              </p:txBody>
            </p:sp>
            <p:sp>
              <p:nvSpPr>
                <p:cNvPr id="740" name="Oval 102"/>
                <p:cNvSpPr>
                  <a:spLocks noChangeArrowheads="1"/>
                </p:cNvSpPr>
                <p:nvPr/>
              </p:nvSpPr>
              <p:spPr bwMode="auto">
                <a:xfrm>
                  <a:off x="6680330" y="2286538"/>
                  <a:ext cx="214641" cy="216979"/>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41" name="Oval 102"/>
                <p:cNvSpPr>
                  <a:spLocks noChangeArrowheads="1"/>
                </p:cNvSpPr>
                <p:nvPr/>
              </p:nvSpPr>
              <p:spPr bwMode="auto">
                <a:xfrm>
                  <a:off x="6687144" y="2716400"/>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42" name="Oval 102"/>
                <p:cNvSpPr>
                  <a:spLocks noChangeArrowheads="1"/>
                </p:cNvSpPr>
                <p:nvPr/>
              </p:nvSpPr>
              <p:spPr bwMode="auto">
                <a:xfrm>
                  <a:off x="4387407" y="2270162"/>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43" name="Oval 102"/>
                <p:cNvSpPr>
                  <a:spLocks noChangeArrowheads="1"/>
                </p:cNvSpPr>
                <p:nvPr/>
              </p:nvSpPr>
              <p:spPr bwMode="auto">
                <a:xfrm>
                  <a:off x="4418071" y="2708212"/>
                  <a:ext cx="211235" cy="221071"/>
                </a:xfrm>
                <a:prstGeom prst="ellipse">
                  <a:avLst/>
                </a:prstGeom>
                <a:solidFill>
                  <a:srgbClr val="CC9900"/>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grpSp>
          <p:sp>
            <p:nvSpPr>
              <p:cNvPr id="712" name="Line 198"/>
              <p:cNvSpPr>
                <a:spLocks noChangeShapeType="1"/>
              </p:cNvSpPr>
              <p:nvPr/>
            </p:nvSpPr>
            <p:spPr bwMode="auto">
              <a:xfrm>
                <a:off x="4629306" y="2855593"/>
                <a:ext cx="40884" cy="8188"/>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13" name="Line 149"/>
              <p:cNvSpPr>
                <a:spLocks noChangeShapeType="1"/>
              </p:cNvSpPr>
              <p:nvPr/>
            </p:nvSpPr>
            <p:spPr bwMode="auto">
              <a:xfrm>
                <a:off x="6455467" y="2605863"/>
                <a:ext cx="47698" cy="0"/>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14" name="Line 149"/>
              <p:cNvSpPr>
                <a:spLocks noChangeShapeType="1"/>
              </p:cNvSpPr>
              <p:nvPr/>
            </p:nvSpPr>
            <p:spPr bwMode="auto">
              <a:xfrm>
                <a:off x="6377104" y="2896532"/>
                <a:ext cx="47698" cy="4093"/>
              </a:xfrm>
              <a:prstGeom prst="line">
                <a:avLst/>
              </a:prstGeom>
              <a:noFill/>
              <a:ln w="1270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grpSp>
          <p:nvGrpSpPr>
            <p:cNvPr id="9" name="Group 743"/>
            <p:cNvGrpSpPr>
              <a:grpSpLocks/>
            </p:cNvGrpSpPr>
            <p:nvPr/>
          </p:nvGrpSpPr>
          <p:grpSpPr bwMode="auto">
            <a:xfrm>
              <a:off x="7758113" y="858838"/>
              <a:ext cx="306387" cy="438150"/>
              <a:chOff x="6674841" y="1463221"/>
              <a:chExt cx="760670" cy="1505405"/>
            </a:xfrm>
          </p:grpSpPr>
          <p:sp>
            <p:nvSpPr>
              <p:cNvPr id="745" name="Line 27"/>
              <p:cNvSpPr>
                <a:spLocks noChangeShapeType="1"/>
              </p:cNvSpPr>
              <p:nvPr/>
            </p:nvSpPr>
            <p:spPr bwMode="auto">
              <a:xfrm>
                <a:off x="7230563" y="1643213"/>
                <a:ext cx="204948" cy="741794"/>
              </a:xfrm>
              <a:prstGeom prst="line">
                <a:avLst/>
              </a:prstGeom>
              <a:noFill/>
              <a:ln w="28575">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46" name="Oval 21"/>
              <p:cNvSpPr>
                <a:spLocks noChangeArrowheads="1"/>
              </p:cNvSpPr>
              <p:nvPr/>
            </p:nvSpPr>
            <p:spPr bwMode="auto">
              <a:xfrm>
                <a:off x="6879789" y="1463221"/>
                <a:ext cx="350775" cy="316353"/>
              </a:xfrm>
              <a:prstGeom prst="ellipse">
                <a:avLst/>
              </a:prstGeom>
              <a:solidFill>
                <a:srgbClr val="339933"/>
              </a:solidFill>
              <a:ln w="28575">
                <a:no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47" name="Line 24"/>
              <p:cNvSpPr>
                <a:spLocks noChangeShapeType="1"/>
              </p:cNvSpPr>
              <p:nvPr/>
            </p:nvSpPr>
            <p:spPr bwMode="auto">
              <a:xfrm>
                <a:off x="7049263" y="1785027"/>
                <a:ext cx="0" cy="212722"/>
              </a:xfrm>
              <a:prstGeom prst="line">
                <a:avLst/>
              </a:prstGeom>
              <a:noFill/>
              <a:ln w="28575">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48" name="Line 25"/>
              <p:cNvSpPr>
                <a:spLocks noChangeShapeType="1"/>
              </p:cNvSpPr>
              <p:nvPr/>
            </p:nvSpPr>
            <p:spPr bwMode="auto">
              <a:xfrm flipH="1">
                <a:off x="6674841" y="1654122"/>
                <a:ext cx="204948" cy="741794"/>
              </a:xfrm>
              <a:prstGeom prst="line">
                <a:avLst/>
              </a:prstGeom>
              <a:noFill/>
              <a:ln w="28575">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49" name="Line 26"/>
              <p:cNvSpPr>
                <a:spLocks noChangeShapeType="1"/>
              </p:cNvSpPr>
              <p:nvPr/>
            </p:nvSpPr>
            <p:spPr bwMode="auto">
              <a:xfrm flipH="1">
                <a:off x="6741842" y="1741392"/>
                <a:ext cx="204948" cy="1227234"/>
              </a:xfrm>
              <a:prstGeom prst="line">
                <a:avLst/>
              </a:prstGeom>
              <a:noFill/>
              <a:ln w="28575">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50" name="Line 28"/>
              <p:cNvSpPr>
                <a:spLocks noChangeShapeType="1"/>
              </p:cNvSpPr>
              <p:nvPr/>
            </p:nvSpPr>
            <p:spPr bwMode="auto">
              <a:xfrm>
                <a:off x="7183268" y="1741392"/>
                <a:ext cx="185242" cy="1210869"/>
              </a:xfrm>
              <a:prstGeom prst="line">
                <a:avLst/>
              </a:prstGeom>
              <a:noFill/>
              <a:ln w="28575">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sp>
          <p:nvSpPr>
            <p:cNvPr id="20490" name="Rectangle 417"/>
            <p:cNvSpPr>
              <a:spLocks noChangeArrowheads="1"/>
            </p:cNvSpPr>
            <p:nvPr/>
          </p:nvSpPr>
          <p:spPr bwMode="auto">
            <a:xfrm>
              <a:off x="4791075" y="3797300"/>
              <a:ext cx="1365250" cy="2230438"/>
            </a:xfrm>
            <a:prstGeom prst="rect">
              <a:avLst/>
            </a:prstGeom>
            <a:noFill/>
            <a:ln w="9525">
              <a:noFill/>
              <a:miter lim="800000"/>
              <a:headEnd/>
              <a:tailEnd/>
            </a:ln>
          </p:spPr>
          <p:txBody>
            <a:bodyPr>
              <a:spAutoFit/>
            </a:bodyPr>
            <a:lstStyle/>
            <a:p>
              <a:pPr>
                <a:lnSpc>
                  <a:spcPct val="80000"/>
                </a:lnSpc>
                <a:spcBef>
                  <a:spcPts val="400"/>
                </a:spcBef>
              </a:pPr>
              <a:r>
                <a:rPr lang="en-US" sz="1200" dirty="0">
                  <a:solidFill>
                    <a:srgbClr val="663300"/>
                  </a:solidFill>
                </a:rPr>
                <a:t>Perceive</a:t>
              </a:r>
            </a:p>
            <a:p>
              <a:pPr>
                <a:lnSpc>
                  <a:spcPct val="80000"/>
                </a:lnSpc>
                <a:spcBef>
                  <a:spcPts val="400"/>
                </a:spcBef>
              </a:pPr>
              <a:r>
                <a:rPr lang="en-US" sz="1200" dirty="0">
                  <a:solidFill>
                    <a:srgbClr val="663300"/>
                  </a:solidFill>
                </a:rPr>
                <a:t>Focus</a:t>
              </a:r>
            </a:p>
            <a:p>
              <a:pPr>
                <a:lnSpc>
                  <a:spcPct val="80000"/>
                </a:lnSpc>
                <a:spcBef>
                  <a:spcPts val="400"/>
                </a:spcBef>
              </a:pPr>
              <a:r>
                <a:rPr lang="en-US" sz="1200" dirty="0">
                  <a:solidFill>
                    <a:srgbClr val="663300"/>
                  </a:solidFill>
                </a:rPr>
                <a:t>Sustain</a:t>
              </a:r>
            </a:p>
            <a:p>
              <a:pPr>
                <a:lnSpc>
                  <a:spcPct val="80000"/>
                </a:lnSpc>
                <a:spcBef>
                  <a:spcPts val="400"/>
                </a:spcBef>
              </a:pPr>
              <a:r>
                <a:rPr lang="en-US" sz="1200" dirty="0">
                  <a:solidFill>
                    <a:srgbClr val="663300"/>
                  </a:solidFill>
                </a:rPr>
                <a:t>Energize</a:t>
              </a:r>
            </a:p>
            <a:p>
              <a:pPr>
                <a:lnSpc>
                  <a:spcPct val="80000"/>
                </a:lnSpc>
                <a:spcBef>
                  <a:spcPts val="400"/>
                </a:spcBef>
              </a:pPr>
              <a:r>
                <a:rPr lang="en-US" sz="1200" dirty="0">
                  <a:solidFill>
                    <a:srgbClr val="663300"/>
                  </a:solidFill>
                </a:rPr>
                <a:t>Initiate</a:t>
              </a:r>
            </a:p>
            <a:p>
              <a:pPr>
                <a:lnSpc>
                  <a:spcPct val="80000"/>
                </a:lnSpc>
                <a:spcBef>
                  <a:spcPts val="400"/>
                </a:spcBef>
              </a:pPr>
              <a:r>
                <a:rPr lang="en-US" sz="1200" dirty="0">
                  <a:solidFill>
                    <a:srgbClr val="663300"/>
                  </a:solidFill>
                </a:rPr>
                <a:t>Inhibit</a:t>
              </a:r>
            </a:p>
            <a:p>
              <a:pPr>
                <a:lnSpc>
                  <a:spcPct val="80000"/>
                </a:lnSpc>
                <a:spcBef>
                  <a:spcPts val="400"/>
                </a:spcBef>
              </a:pPr>
              <a:r>
                <a:rPr lang="en-US" sz="1200" dirty="0">
                  <a:solidFill>
                    <a:srgbClr val="663300"/>
                  </a:solidFill>
                </a:rPr>
                <a:t>Stop</a:t>
              </a:r>
            </a:p>
            <a:p>
              <a:pPr>
                <a:lnSpc>
                  <a:spcPct val="80000"/>
                </a:lnSpc>
                <a:spcBef>
                  <a:spcPts val="400"/>
                </a:spcBef>
              </a:pPr>
              <a:r>
                <a:rPr lang="en-US" sz="1200" dirty="0">
                  <a:solidFill>
                    <a:srgbClr val="663300"/>
                  </a:solidFill>
                </a:rPr>
                <a:t>Interrupt</a:t>
              </a:r>
            </a:p>
            <a:p>
              <a:pPr>
                <a:lnSpc>
                  <a:spcPct val="80000"/>
                </a:lnSpc>
                <a:spcBef>
                  <a:spcPts val="400"/>
                </a:spcBef>
              </a:pPr>
              <a:r>
                <a:rPr lang="en-US" sz="1200" dirty="0">
                  <a:solidFill>
                    <a:srgbClr val="663300"/>
                  </a:solidFill>
                </a:rPr>
                <a:t>Flexible</a:t>
              </a:r>
            </a:p>
            <a:p>
              <a:pPr>
                <a:lnSpc>
                  <a:spcPct val="80000"/>
                </a:lnSpc>
                <a:spcBef>
                  <a:spcPts val="400"/>
                </a:spcBef>
              </a:pPr>
              <a:r>
                <a:rPr lang="en-US" sz="1200" dirty="0">
                  <a:solidFill>
                    <a:srgbClr val="663300"/>
                  </a:solidFill>
                </a:rPr>
                <a:t>Shift</a:t>
              </a:r>
            </a:p>
            <a:p>
              <a:pPr>
                <a:lnSpc>
                  <a:spcPct val="80000"/>
                </a:lnSpc>
                <a:spcBef>
                  <a:spcPts val="400"/>
                </a:spcBef>
              </a:pPr>
              <a:r>
                <a:rPr lang="en-US" sz="1200" dirty="0">
                  <a:solidFill>
                    <a:srgbClr val="663300"/>
                  </a:solidFill>
                </a:rPr>
                <a:t>Modulate</a:t>
              </a:r>
            </a:p>
          </p:txBody>
        </p:sp>
        <p:sp>
          <p:nvSpPr>
            <p:cNvPr id="20491" name="Rectangle 418"/>
            <p:cNvSpPr>
              <a:spLocks noChangeArrowheads="1"/>
            </p:cNvSpPr>
            <p:nvPr/>
          </p:nvSpPr>
          <p:spPr bwMode="auto">
            <a:xfrm>
              <a:off x="7527925" y="3797300"/>
              <a:ext cx="1546225" cy="2252663"/>
            </a:xfrm>
            <a:prstGeom prst="rect">
              <a:avLst/>
            </a:prstGeom>
            <a:noFill/>
            <a:ln w="9525">
              <a:noFill/>
              <a:miter lim="800000"/>
              <a:headEnd/>
              <a:tailEnd/>
            </a:ln>
          </p:spPr>
          <p:txBody>
            <a:bodyPr>
              <a:spAutoFit/>
            </a:bodyPr>
            <a:lstStyle/>
            <a:p>
              <a:pPr>
                <a:spcBef>
                  <a:spcPts val="100"/>
                </a:spcBef>
              </a:pPr>
              <a:r>
                <a:rPr lang="en-US" sz="1200">
                  <a:solidFill>
                    <a:srgbClr val="663300"/>
                  </a:solidFill>
                </a:rPr>
                <a:t>Plan</a:t>
              </a:r>
            </a:p>
            <a:p>
              <a:pPr>
                <a:spcBef>
                  <a:spcPts val="100"/>
                </a:spcBef>
              </a:pPr>
              <a:r>
                <a:rPr lang="en-US" sz="1200">
                  <a:solidFill>
                    <a:srgbClr val="663300"/>
                  </a:solidFill>
                </a:rPr>
                <a:t>Evaluate/Compare</a:t>
              </a:r>
            </a:p>
            <a:p>
              <a:pPr>
                <a:spcBef>
                  <a:spcPts val="100"/>
                </a:spcBef>
              </a:pPr>
              <a:r>
                <a:rPr lang="en-US" sz="1200">
                  <a:solidFill>
                    <a:srgbClr val="663300"/>
                  </a:solidFill>
                </a:rPr>
                <a:t>Decide</a:t>
              </a:r>
            </a:p>
            <a:p>
              <a:pPr>
                <a:spcBef>
                  <a:spcPts val="100"/>
                </a:spcBef>
              </a:pPr>
              <a:r>
                <a:rPr lang="en-US" sz="1200">
                  <a:solidFill>
                    <a:srgbClr val="663300"/>
                  </a:solidFill>
                </a:rPr>
                <a:t>Sense Time</a:t>
              </a:r>
            </a:p>
            <a:p>
              <a:pPr>
                <a:spcBef>
                  <a:spcPts val="100"/>
                </a:spcBef>
              </a:pPr>
              <a:r>
                <a:rPr lang="en-US" sz="1200">
                  <a:solidFill>
                    <a:srgbClr val="663300"/>
                  </a:solidFill>
                </a:rPr>
                <a:t>Pace</a:t>
              </a:r>
            </a:p>
            <a:p>
              <a:pPr>
                <a:spcBef>
                  <a:spcPts val="100"/>
                </a:spcBef>
              </a:pPr>
              <a:r>
                <a:rPr lang="en-US" sz="1200">
                  <a:solidFill>
                    <a:srgbClr val="663300"/>
                  </a:solidFill>
                </a:rPr>
                <a:t>Sequence</a:t>
              </a:r>
            </a:p>
            <a:p>
              <a:pPr>
                <a:spcBef>
                  <a:spcPts val="100"/>
                </a:spcBef>
              </a:pPr>
              <a:r>
                <a:rPr lang="en-US" sz="1200">
                  <a:solidFill>
                    <a:srgbClr val="663300"/>
                  </a:solidFill>
                </a:rPr>
                <a:t>Execute</a:t>
              </a:r>
            </a:p>
            <a:p>
              <a:pPr>
                <a:spcBef>
                  <a:spcPts val="100"/>
                </a:spcBef>
              </a:pPr>
              <a:r>
                <a:rPr lang="en-US" sz="1200">
                  <a:solidFill>
                    <a:srgbClr val="663300"/>
                  </a:solidFill>
                </a:rPr>
                <a:t>Hold</a:t>
              </a:r>
            </a:p>
            <a:p>
              <a:pPr>
                <a:spcBef>
                  <a:spcPts val="100"/>
                </a:spcBef>
              </a:pPr>
              <a:r>
                <a:rPr lang="en-US" sz="1200">
                  <a:solidFill>
                    <a:srgbClr val="663300"/>
                  </a:solidFill>
                </a:rPr>
                <a:t>Manipulate</a:t>
              </a:r>
            </a:p>
            <a:p>
              <a:pPr>
                <a:spcBef>
                  <a:spcPts val="100"/>
                </a:spcBef>
              </a:pPr>
              <a:r>
                <a:rPr lang="en-US" sz="1200">
                  <a:solidFill>
                    <a:srgbClr val="663300"/>
                  </a:solidFill>
                </a:rPr>
                <a:t>Store</a:t>
              </a:r>
            </a:p>
            <a:p>
              <a:pPr>
                <a:spcBef>
                  <a:spcPts val="100"/>
                </a:spcBef>
              </a:pPr>
              <a:r>
                <a:rPr lang="en-US" sz="1200">
                  <a:solidFill>
                    <a:srgbClr val="663300"/>
                  </a:solidFill>
                </a:rPr>
                <a:t>Retrieve</a:t>
              </a:r>
            </a:p>
          </p:txBody>
        </p:sp>
        <p:sp>
          <p:nvSpPr>
            <p:cNvPr id="20492" name="Rectangle 419"/>
            <p:cNvSpPr>
              <a:spLocks noChangeArrowheads="1"/>
            </p:cNvSpPr>
            <p:nvPr/>
          </p:nvSpPr>
          <p:spPr bwMode="auto">
            <a:xfrm>
              <a:off x="4933950" y="855663"/>
              <a:ext cx="2379690" cy="369332"/>
            </a:xfrm>
            <a:prstGeom prst="rect">
              <a:avLst/>
            </a:prstGeom>
            <a:noFill/>
            <a:ln w="9525">
              <a:noFill/>
              <a:miter lim="800000"/>
              <a:headEnd/>
              <a:tailEnd/>
            </a:ln>
          </p:spPr>
          <p:txBody>
            <a:bodyPr wrap="none">
              <a:spAutoFit/>
            </a:bodyPr>
            <a:lstStyle/>
            <a:p>
              <a:r>
                <a:rPr lang="en-US" b="1" dirty="0">
                  <a:solidFill>
                    <a:srgbClr val="663300"/>
                  </a:solidFill>
                  <a:latin typeface="Times New Roman" pitchFamily="18" charset="0"/>
                  <a:cs typeface="Times New Roman" pitchFamily="18" charset="0"/>
                </a:rPr>
                <a:t>Trans-Self Integration</a:t>
              </a:r>
            </a:p>
          </p:txBody>
        </p:sp>
        <p:sp>
          <p:nvSpPr>
            <p:cNvPr id="20493" name="Rectangle 420"/>
            <p:cNvSpPr>
              <a:spLocks noChangeArrowheads="1"/>
            </p:cNvSpPr>
            <p:nvPr/>
          </p:nvSpPr>
          <p:spPr bwMode="auto">
            <a:xfrm>
              <a:off x="5456238" y="6103938"/>
              <a:ext cx="1659429" cy="369332"/>
            </a:xfrm>
            <a:prstGeom prst="rect">
              <a:avLst/>
            </a:prstGeom>
            <a:noFill/>
            <a:ln w="9525">
              <a:noFill/>
              <a:miter lim="800000"/>
              <a:headEnd/>
              <a:tailEnd/>
            </a:ln>
          </p:spPr>
          <p:txBody>
            <a:bodyPr wrap="none">
              <a:spAutoFit/>
            </a:bodyPr>
            <a:lstStyle/>
            <a:p>
              <a:r>
                <a:rPr lang="en-US" b="1">
                  <a:solidFill>
                    <a:srgbClr val="663300"/>
                  </a:solidFill>
                  <a:latin typeface="Times New Roman" pitchFamily="18" charset="0"/>
                  <a:cs typeface="Times New Roman" pitchFamily="18" charset="0"/>
                </a:rPr>
                <a:t>Self-Activation</a:t>
              </a:r>
              <a:endParaRPr lang="en-US">
                <a:solidFill>
                  <a:srgbClr val="663300"/>
                </a:solidFill>
                <a:latin typeface="Times New Roman" pitchFamily="18" charset="0"/>
                <a:cs typeface="Times New Roman" pitchFamily="18" charset="0"/>
              </a:endParaRPr>
            </a:p>
          </p:txBody>
        </p:sp>
        <p:sp>
          <p:nvSpPr>
            <p:cNvPr id="20494" name="Rectangle 421"/>
            <p:cNvSpPr>
              <a:spLocks noChangeArrowheads="1"/>
            </p:cNvSpPr>
            <p:nvPr/>
          </p:nvSpPr>
          <p:spPr bwMode="auto">
            <a:xfrm>
              <a:off x="4230688" y="2066925"/>
              <a:ext cx="2359025" cy="1138773"/>
            </a:xfrm>
            <a:prstGeom prst="rect">
              <a:avLst/>
            </a:prstGeom>
            <a:noFill/>
            <a:ln w="9525">
              <a:noFill/>
              <a:miter lim="800000"/>
              <a:headEnd/>
              <a:tailEnd/>
            </a:ln>
          </p:spPr>
          <p:txBody>
            <a:bodyPr>
              <a:spAutoFit/>
            </a:bodyPr>
            <a:lstStyle/>
            <a:p>
              <a:r>
                <a:rPr lang="en-US" b="1">
                  <a:solidFill>
                    <a:srgbClr val="663300"/>
                  </a:solidFill>
                  <a:latin typeface="Times New Roman" pitchFamily="18" charset="0"/>
                  <a:cs typeface="Times New Roman" pitchFamily="18" charset="0"/>
                </a:rPr>
                <a:t>Self-Realization</a:t>
              </a:r>
            </a:p>
            <a:p>
              <a:r>
                <a:rPr lang="en-US" sz="1600">
                  <a:solidFill>
                    <a:srgbClr val="663300"/>
                  </a:solidFill>
                  <a:latin typeface="Times New Roman" pitchFamily="18" charset="0"/>
                  <a:cs typeface="Times New Roman" pitchFamily="18" charset="0"/>
                </a:rPr>
                <a:t>Self-Awareness</a:t>
              </a:r>
            </a:p>
            <a:p>
              <a:r>
                <a:rPr lang="en-US" sz="1600">
                  <a:solidFill>
                    <a:srgbClr val="663300"/>
                  </a:solidFill>
                  <a:latin typeface="Times New Roman" pitchFamily="18" charset="0"/>
                  <a:cs typeface="Times New Roman" pitchFamily="18" charset="0"/>
                </a:rPr>
                <a:t>Other-Awareness</a:t>
              </a:r>
            </a:p>
            <a:p>
              <a:r>
                <a:rPr lang="en-US" sz="1600">
                  <a:solidFill>
                    <a:srgbClr val="663300"/>
                  </a:solidFill>
                  <a:latin typeface="Times New Roman" pitchFamily="18" charset="0"/>
                  <a:cs typeface="Times New Roman" pitchFamily="18" charset="0"/>
                </a:rPr>
                <a:t>Self-Analysis</a:t>
              </a:r>
            </a:p>
          </p:txBody>
        </p:sp>
        <p:sp>
          <p:nvSpPr>
            <p:cNvPr id="20495" name="Rectangle 422"/>
            <p:cNvSpPr>
              <a:spLocks noChangeArrowheads="1"/>
            </p:cNvSpPr>
            <p:nvPr/>
          </p:nvSpPr>
          <p:spPr bwMode="auto">
            <a:xfrm>
              <a:off x="6548438" y="2066926"/>
              <a:ext cx="2392362" cy="1140731"/>
            </a:xfrm>
            <a:prstGeom prst="rect">
              <a:avLst/>
            </a:prstGeom>
            <a:noFill/>
            <a:ln w="9525">
              <a:noFill/>
              <a:miter lim="800000"/>
              <a:headEnd/>
              <a:tailEnd/>
            </a:ln>
          </p:spPr>
          <p:txBody>
            <a:bodyPr>
              <a:spAutoFit/>
            </a:bodyPr>
            <a:lstStyle/>
            <a:p>
              <a:r>
                <a:rPr lang="en-US" b="1">
                  <a:solidFill>
                    <a:srgbClr val="663300"/>
                  </a:solidFill>
                  <a:latin typeface="Times New Roman" pitchFamily="18" charset="0"/>
                  <a:cs typeface="Times New Roman" pitchFamily="18" charset="0"/>
                </a:rPr>
                <a:t>Self-Determination</a:t>
              </a:r>
            </a:p>
            <a:p>
              <a:r>
                <a:rPr lang="en-US" sz="1600" b="1">
                  <a:solidFill>
                    <a:srgbClr val="663300"/>
                  </a:solidFill>
                  <a:latin typeface="Times New Roman" pitchFamily="18" charset="0"/>
                  <a:cs typeface="Times New Roman" pitchFamily="18" charset="0"/>
                </a:rPr>
                <a:t>     </a:t>
              </a:r>
              <a:r>
                <a:rPr lang="en-US" sz="1600">
                  <a:solidFill>
                    <a:srgbClr val="663300"/>
                  </a:solidFill>
                  <a:latin typeface="Times New Roman" pitchFamily="18" charset="0"/>
                  <a:cs typeface="Times New Roman" pitchFamily="18" charset="0"/>
                </a:rPr>
                <a:t>Goal setting</a:t>
              </a:r>
            </a:p>
            <a:p>
              <a:r>
                <a:rPr lang="en-US" sz="1600">
                  <a:solidFill>
                    <a:srgbClr val="663300"/>
                  </a:solidFill>
                  <a:latin typeface="Times New Roman" pitchFamily="18" charset="0"/>
                  <a:cs typeface="Times New Roman" pitchFamily="18" charset="0"/>
                </a:rPr>
                <a:t>     Long-range Planning &amp; </a:t>
              </a:r>
            </a:p>
            <a:p>
              <a:r>
                <a:rPr lang="en-US" sz="1600">
                  <a:solidFill>
                    <a:srgbClr val="663300"/>
                  </a:solidFill>
                  <a:latin typeface="Times New Roman" pitchFamily="18" charset="0"/>
                  <a:cs typeface="Times New Roman" pitchFamily="18" charset="0"/>
                </a:rPr>
                <a:t>          Foresight</a:t>
              </a:r>
            </a:p>
          </p:txBody>
        </p:sp>
        <p:sp>
          <p:nvSpPr>
            <p:cNvPr id="20496" name="Rectangle 423"/>
            <p:cNvSpPr>
              <a:spLocks noChangeArrowheads="1"/>
            </p:cNvSpPr>
            <p:nvPr/>
          </p:nvSpPr>
          <p:spPr bwMode="auto">
            <a:xfrm>
              <a:off x="5275263" y="1487488"/>
              <a:ext cx="1749197" cy="369332"/>
            </a:xfrm>
            <a:prstGeom prst="rect">
              <a:avLst/>
            </a:prstGeom>
            <a:noFill/>
            <a:ln w="9525">
              <a:noFill/>
              <a:miter lim="800000"/>
              <a:headEnd/>
              <a:tailEnd/>
            </a:ln>
          </p:spPr>
          <p:txBody>
            <a:bodyPr wrap="none">
              <a:spAutoFit/>
            </a:bodyPr>
            <a:lstStyle/>
            <a:p>
              <a:r>
                <a:rPr lang="en-US" b="1">
                  <a:solidFill>
                    <a:srgbClr val="663300"/>
                  </a:solidFill>
                  <a:latin typeface="Times New Roman" pitchFamily="18" charset="0"/>
                  <a:cs typeface="Times New Roman" pitchFamily="18" charset="0"/>
                </a:rPr>
                <a:t>Self-Generation</a:t>
              </a:r>
            </a:p>
          </p:txBody>
        </p:sp>
        <p:sp>
          <p:nvSpPr>
            <p:cNvPr id="20497" name="Rectangle 424"/>
            <p:cNvSpPr>
              <a:spLocks noChangeArrowheads="1"/>
            </p:cNvSpPr>
            <p:nvPr/>
          </p:nvSpPr>
          <p:spPr bwMode="auto">
            <a:xfrm>
              <a:off x="6170613" y="3797300"/>
              <a:ext cx="1162050" cy="2230438"/>
            </a:xfrm>
            <a:prstGeom prst="rect">
              <a:avLst/>
            </a:prstGeom>
            <a:noFill/>
            <a:ln w="9525">
              <a:noFill/>
              <a:miter lim="800000"/>
              <a:headEnd/>
              <a:tailEnd/>
            </a:ln>
          </p:spPr>
          <p:txBody>
            <a:bodyPr>
              <a:spAutoFit/>
            </a:bodyPr>
            <a:lstStyle/>
            <a:p>
              <a:pPr>
                <a:lnSpc>
                  <a:spcPct val="80000"/>
                </a:lnSpc>
                <a:spcBef>
                  <a:spcPts val="400"/>
                </a:spcBef>
              </a:pPr>
              <a:r>
                <a:rPr lang="en-US" sz="1200">
                  <a:solidFill>
                    <a:srgbClr val="663300"/>
                  </a:solidFill>
                </a:rPr>
                <a:t>Monitor</a:t>
              </a:r>
            </a:p>
            <a:p>
              <a:pPr>
                <a:lnSpc>
                  <a:spcPct val="80000"/>
                </a:lnSpc>
                <a:spcBef>
                  <a:spcPts val="400"/>
                </a:spcBef>
              </a:pPr>
              <a:r>
                <a:rPr lang="en-US" sz="1200">
                  <a:solidFill>
                    <a:srgbClr val="663300"/>
                  </a:solidFill>
                </a:rPr>
                <a:t>Correct</a:t>
              </a:r>
            </a:p>
            <a:p>
              <a:pPr>
                <a:lnSpc>
                  <a:spcPct val="80000"/>
                </a:lnSpc>
                <a:spcBef>
                  <a:spcPts val="400"/>
                </a:spcBef>
              </a:pPr>
              <a:r>
                <a:rPr lang="en-US" sz="1200">
                  <a:solidFill>
                    <a:srgbClr val="663300"/>
                  </a:solidFill>
                </a:rPr>
                <a:t>Balance</a:t>
              </a:r>
            </a:p>
            <a:p>
              <a:pPr>
                <a:lnSpc>
                  <a:spcPct val="80000"/>
                </a:lnSpc>
                <a:spcBef>
                  <a:spcPts val="400"/>
                </a:spcBef>
              </a:pPr>
              <a:r>
                <a:rPr lang="en-US" sz="1200">
                  <a:solidFill>
                    <a:srgbClr val="663300"/>
                  </a:solidFill>
                </a:rPr>
                <a:t>Gauge</a:t>
              </a:r>
            </a:p>
            <a:p>
              <a:pPr>
                <a:lnSpc>
                  <a:spcPct val="80000"/>
                </a:lnSpc>
                <a:spcBef>
                  <a:spcPts val="400"/>
                </a:spcBef>
              </a:pPr>
              <a:r>
                <a:rPr lang="en-US" sz="1200">
                  <a:solidFill>
                    <a:srgbClr val="663300"/>
                  </a:solidFill>
                </a:rPr>
                <a:t>Anticipate</a:t>
              </a:r>
            </a:p>
            <a:p>
              <a:pPr>
                <a:lnSpc>
                  <a:spcPct val="80000"/>
                </a:lnSpc>
                <a:spcBef>
                  <a:spcPts val="400"/>
                </a:spcBef>
              </a:pPr>
              <a:r>
                <a:rPr lang="en-US" sz="1200">
                  <a:solidFill>
                    <a:srgbClr val="663300"/>
                  </a:solidFill>
                </a:rPr>
                <a:t>Estimate Time</a:t>
              </a:r>
            </a:p>
            <a:p>
              <a:pPr>
                <a:lnSpc>
                  <a:spcPct val="80000"/>
                </a:lnSpc>
                <a:spcBef>
                  <a:spcPts val="400"/>
                </a:spcBef>
              </a:pPr>
              <a:r>
                <a:rPr lang="en-US" sz="1200">
                  <a:solidFill>
                    <a:srgbClr val="663300"/>
                  </a:solidFill>
                </a:rPr>
                <a:t>Analyze</a:t>
              </a:r>
            </a:p>
            <a:p>
              <a:pPr>
                <a:lnSpc>
                  <a:spcPct val="80000"/>
                </a:lnSpc>
                <a:spcBef>
                  <a:spcPts val="400"/>
                </a:spcBef>
              </a:pPr>
              <a:r>
                <a:rPr lang="en-US" sz="1200">
                  <a:solidFill>
                    <a:srgbClr val="663300"/>
                  </a:solidFill>
                </a:rPr>
                <a:t>Generate</a:t>
              </a:r>
            </a:p>
            <a:p>
              <a:pPr>
                <a:lnSpc>
                  <a:spcPct val="80000"/>
                </a:lnSpc>
                <a:spcBef>
                  <a:spcPts val="400"/>
                </a:spcBef>
              </a:pPr>
              <a:r>
                <a:rPr lang="en-US" sz="1200">
                  <a:solidFill>
                    <a:srgbClr val="663300"/>
                  </a:solidFill>
                </a:rPr>
                <a:t>Associate</a:t>
              </a:r>
            </a:p>
            <a:p>
              <a:pPr>
                <a:lnSpc>
                  <a:spcPct val="80000"/>
                </a:lnSpc>
                <a:spcBef>
                  <a:spcPts val="400"/>
                </a:spcBef>
              </a:pPr>
              <a:r>
                <a:rPr lang="en-US" sz="1200">
                  <a:solidFill>
                    <a:srgbClr val="663300"/>
                  </a:solidFill>
                </a:rPr>
                <a:t>Organize</a:t>
              </a:r>
            </a:p>
            <a:p>
              <a:pPr>
                <a:lnSpc>
                  <a:spcPct val="80000"/>
                </a:lnSpc>
                <a:spcBef>
                  <a:spcPts val="400"/>
                </a:spcBef>
              </a:pPr>
              <a:r>
                <a:rPr lang="en-US" sz="1200">
                  <a:solidFill>
                    <a:srgbClr val="663300"/>
                  </a:solidFill>
                </a:rPr>
                <a:t>Prioritize</a:t>
              </a:r>
            </a:p>
          </p:txBody>
        </p:sp>
        <p:sp>
          <p:nvSpPr>
            <p:cNvPr id="20498" name="Rectangle 425"/>
            <p:cNvSpPr>
              <a:spLocks noChangeArrowheads="1"/>
            </p:cNvSpPr>
            <p:nvPr/>
          </p:nvSpPr>
          <p:spPr bwMode="auto">
            <a:xfrm>
              <a:off x="5260975" y="3282950"/>
              <a:ext cx="1710725" cy="369332"/>
            </a:xfrm>
            <a:prstGeom prst="rect">
              <a:avLst/>
            </a:prstGeom>
            <a:noFill/>
            <a:ln w="9525">
              <a:noFill/>
              <a:miter lim="800000"/>
              <a:headEnd/>
              <a:tailEnd/>
            </a:ln>
          </p:spPr>
          <p:txBody>
            <a:bodyPr wrap="none">
              <a:spAutoFit/>
            </a:bodyPr>
            <a:lstStyle/>
            <a:p>
              <a:r>
                <a:rPr lang="en-US" b="1" dirty="0">
                  <a:solidFill>
                    <a:srgbClr val="663300"/>
                  </a:solidFill>
                  <a:latin typeface="Times New Roman" pitchFamily="18" charset="0"/>
                  <a:cs typeface="Times New Roman" pitchFamily="18" charset="0"/>
                </a:rPr>
                <a:t>Self-Regulation</a:t>
              </a:r>
            </a:p>
          </p:txBody>
        </p:sp>
        <p:grpSp>
          <p:nvGrpSpPr>
            <p:cNvPr id="10" name="Group 846"/>
            <p:cNvGrpSpPr>
              <a:grpSpLocks/>
            </p:cNvGrpSpPr>
            <p:nvPr/>
          </p:nvGrpSpPr>
          <p:grpSpPr bwMode="auto">
            <a:xfrm>
              <a:off x="188913" y="725488"/>
              <a:ext cx="4410075" cy="5878512"/>
              <a:chOff x="188913" y="725488"/>
              <a:chExt cx="4410075" cy="5878512"/>
            </a:xfrm>
          </p:grpSpPr>
          <p:cxnSp>
            <p:nvCxnSpPr>
              <p:cNvPr id="418" name="Straight Connector 417"/>
              <p:cNvCxnSpPr/>
              <p:nvPr/>
            </p:nvCxnSpPr>
            <p:spPr bwMode="auto">
              <a:xfrm rot="5400000">
                <a:off x="1166813" y="4551363"/>
                <a:ext cx="3470275" cy="17462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bwMode="auto">
              <a:xfrm rot="16200000" flipH="1">
                <a:off x="-84137" y="4400550"/>
                <a:ext cx="3773488" cy="312737"/>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0" name="Straight Connector 419"/>
              <p:cNvCxnSpPr>
                <a:stCxn id="20704" idx="2"/>
              </p:cNvCxnSpPr>
              <p:nvPr/>
            </p:nvCxnSpPr>
            <p:spPr bwMode="auto">
              <a:xfrm rot="16200000" flipH="1">
                <a:off x="1188244" y="5104607"/>
                <a:ext cx="1385887" cy="10731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1" name="Straight Connector 420"/>
              <p:cNvCxnSpPr>
                <a:stCxn id="20710" idx="2"/>
              </p:cNvCxnSpPr>
              <p:nvPr/>
            </p:nvCxnSpPr>
            <p:spPr bwMode="auto">
              <a:xfrm rot="5400000">
                <a:off x="2359025" y="5149851"/>
                <a:ext cx="1360487" cy="957262"/>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2" name="Straight Connector 421"/>
              <p:cNvCxnSpPr>
                <a:stCxn id="20687" idx="2"/>
              </p:cNvCxnSpPr>
              <p:nvPr/>
            </p:nvCxnSpPr>
            <p:spPr bwMode="auto">
              <a:xfrm rot="16200000" flipH="1">
                <a:off x="342106" y="5010944"/>
                <a:ext cx="1546225" cy="128428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3" name="Straight Connector 422"/>
              <p:cNvCxnSpPr/>
              <p:nvPr/>
            </p:nvCxnSpPr>
            <p:spPr bwMode="auto">
              <a:xfrm rot="5400000">
                <a:off x="2957513" y="5062537"/>
                <a:ext cx="1625600" cy="11969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1" name="Group 418"/>
              <p:cNvGrpSpPr>
                <a:grpSpLocks/>
              </p:cNvGrpSpPr>
              <p:nvPr/>
            </p:nvGrpSpPr>
            <p:grpSpPr bwMode="auto">
              <a:xfrm>
                <a:off x="188913" y="725488"/>
                <a:ext cx="4410075" cy="5878512"/>
                <a:chOff x="725488" y="674688"/>
                <a:chExt cx="3821666" cy="5087938"/>
              </a:xfrm>
            </p:grpSpPr>
            <p:cxnSp>
              <p:nvCxnSpPr>
                <p:cNvPr id="425" name="Straight Connector 424"/>
                <p:cNvCxnSpPr/>
                <p:nvPr/>
              </p:nvCxnSpPr>
              <p:spPr bwMode="auto">
                <a:xfrm rot="5400000">
                  <a:off x="2519632" y="5232114"/>
                  <a:ext cx="398461" cy="23937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6" name="Straight Connector 425"/>
                <p:cNvCxnSpPr/>
                <p:nvPr/>
              </p:nvCxnSpPr>
              <p:spPr bwMode="auto">
                <a:xfrm rot="16200000" flipH="1">
                  <a:off x="2162654" y="5198367"/>
                  <a:ext cx="420445" cy="378314"/>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2" name="Group 417"/>
                <p:cNvGrpSpPr>
                  <a:grpSpLocks/>
                </p:cNvGrpSpPr>
                <p:nvPr/>
              </p:nvGrpSpPr>
              <p:grpSpPr bwMode="auto">
                <a:xfrm>
                  <a:off x="725488" y="971473"/>
                  <a:ext cx="3821666" cy="4137913"/>
                  <a:chOff x="725488" y="971473"/>
                  <a:chExt cx="3821667" cy="4137911"/>
                </a:xfrm>
              </p:grpSpPr>
              <p:sp>
                <p:nvSpPr>
                  <p:cNvPr id="434" name="Line 79"/>
                  <p:cNvSpPr>
                    <a:spLocks noChangeShapeType="1"/>
                  </p:cNvSpPr>
                  <p:nvPr/>
                </p:nvSpPr>
                <p:spPr bwMode="auto">
                  <a:xfrm flipH="1">
                    <a:off x="3567664" y="4343279"/>
                    <a:ext cx="791021" cy="766694"/>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35" name="Line 72"/>
                  <p:cNvSpPr>
                    <a:spLocks noChangeShapeType="1"/>
                  </p:cNvSpPr>
                  <p:nvPr/>
                </p:nvSpPr>
                <p:spPr bwMode="auto">
                  <a:xfrm>
                    <a:off x="971736" y="4333661"/>
                    <a:ext cx="683718" cy="651278"/>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36" name="Line 30"/>
                  <p:cNvSpPr>
                    <a:spLocks noChangeShapeType="1"/>
                  </p:cNvSpPr>
                  <p:nvPr/>
                </p:nvSpPr>
                <p:spPr bwMode="auto">
                  <a:xfrm flipH="1">
                    <a:off x="934593" y="2462267"/>
                    <a:ext cx="843298" cy="814785"/>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37" name="Line 72"/>
                  <p:cNvSpPr>
                    <a:spLocks noChangeShapeType="1"/>
                  </p:cNvSpPr>
                  <p:nvPr/>
                </p:nvSpPr>
                <p:spPr bwMode="auto">
                  <a:xfrm>
                    <a:off x="860306" y="3616431"/>
                    <a:ext cx="780016" cy="1331410"/>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38" name="Line 73"/>
                  <p:cNvSpPr>
                    <a:spLocks noChangeShapeType="1"/>
                  </p:cNvSpPr>
                  <p:nvPr/>
                </p:nvSpPr>
                <p:spPr bwMode="auto">
                  <a:xfrm>
                    <a:off x="1783393" y="3421322"/>
                    <a:ext cx="489746" cy="1526519"/>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39" name="Line 74"/>
                  <p:cNvSpPr>
                    <a:spLocks noChangeShapeType="1"/>
                  </p:cNvSpPr>
                  <p:nvPr/>
                </p:nvSpPr>
                <p:spPr bwMode="auto">
                  <a:xfrm flipH="1">
                    <a:off x="2387322" y="4447703"/>
                    <a:ext cx="345298" cy="515251"/>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0" name="Line 76"/>
                  <p:cNvSpPr>
                    <a:spLocks noChangeShapeType="1"/>
                  </p:cNvSpPr>
                  <p:nvPr/>
                </p:nvSpPr>
                <p:spPr bwMode="auto">
                  <a:xfrm>
                    <a:off x="3530520" y="3477657"/>
                    <a:ext cx="184342" cy="1470184"/>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1" name="Line 77"/>
                  <p:cNvSpPr>
                    <a:spLocks noChangeShapeType="1"/>
                  </p:cNvSpPr>
                  <p:nvPr/>
                </p:nvSpPr>
                <p:spPr bwMode="auto">
                  <a:xfrm>
                    <a:off x="2068162" y="3459794"/>
                    <a:ext cx="876314" cy="1488047"/>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2" name="Line 78"/>
                  <p:cNvSpPr>
                    <a:spLocks noChangeShapeType="1"/>
                  </p:cNvSpPr>
                  <p:nvPr/>
                </p:nvSpPr>
                <p:spPr bwMode="auto">
                  <a:xfrm flipH="1">
                    <a:off x="2296526" y="3480405"/>
                    <a:ext cx="149950" cy="1467436"/>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3" name="Line 79"/>
                  <p:cNvSpPr>
                    <a:spLocks noChangeShapeType="1"/>
                  </p:cNvSpPr>
                  <p:nvPr/>
                </p:nvSpPr>
                <p:spPr bwMode="auto">
                  <a:xfrm flipH="1">
                    <a:off x="3580044" y="3670017"/>
                    <a:ext cx="795149" cy="1314922"/>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4" name="Line 80"/>
                  <p:cNvSpPr>
                    <a:spLocks noChangeShapeType="1"/>
                  </p:cNvSpPr>
                  <p:nvPr/>
                </p:nvSpPr>
                <p:spPr bwMode="auto">
                  <a:xfrm flipH="1">
                    <a:off x="3237498" y="3944818"/>
                    <a:ext cx="766259" cy="1018137"/>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5" name="Line 81"/>
                  <p:cNvSpPr>
                    <a:spLocks noChangeShapeType="1"/>
                  </p:cNvSpPr>
                  <p:nvPr/>
                </p:nvSpPr>
                <p:spPr bwMode="auto">
                  <a:xfrm flipH="1">
                    <a:off x="1726990" y="4446329"/>
                    <a:ext cx="30265" cy="490520"/>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6" name="Line 82"/>
                  <p:cNvSpPr>
                    <a:spLocks noChangeShapeType="1"/>
                  </p:cNvSpPr>
                  <p:nvPr/>
                </p:nvSpPr>
                <p:spPr bwMode="auto">
                  <a:xfrm flipH="1">
                    <a:off x="3028393" y="4469687"/>
                    <a:ext cx="103176" cy="489145"/>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7" name="Line 75"/>
                  <p:cNvSpPr>
                    <a:spLocks noChangeShapeType="1"/>
                  </p:cNvSpPr>
                  <p:nvPr/>
                </p:nvSpPr>
                <p:spPr bwMode="auto">
                  <a:xfrm flipH="1">
                    <a:off x="3145326" y="3455672"/>
                    <a:ext cx="569536" cy="1496290"/>
                  </a:xfrm>
                  <a:prstGeom prst="line">
                    <a:avLst/>
                  </a:prstGeom>
                  <a:noFill/>
                  <a:ln w="57150">
                    <a:solidFill>
                      <a:srgbClr val="CC99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8" name="Line 149"/>
                  <p:cNvSpPr>
                    <a:spLocks noChangeShapeType="1"/>
                  </p:cNvSpPr>
                  <p:nvPr/>
                </p:nvSpPr>
                <p:spPr bwMode="auto">
                  <a:xfrm>
                    <a:off x="3354431" y="4285571"/>
                    <a:ext cx="74287" cy="6870"/>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49" name="Line 199"/>
                  <p:cNvSpPr>
                    <a:spLocks noChangeShapeType="1"/>
                  </p:cNvSpPr>
                  <p:nvPr/>
                </p:nvSpPr>
                <p:spPr bwMode="auto">
                  <a:xfrm flipV="1">
                    <a:off x="3995503" y="3981916"/>
                    <a:ext cx="50901" cy="149767"/>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0" name="Line 200"/>
                  <p:cNvSpPr>
                    <a:spLocks noChangeShapeType="1"/>
                  </p:cNvSpPr>
                  <p:nvPr/>
                </p:nvSpPr>
                <p:spPr bwMode="auto">
                  <a:xfrm>
                    <a:off x="3984497" y="3521625"/>
                    <a:ext cx="74287" cy="103050"/>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1" name="Line 149"/>
                  <p:cNvSpPr>
                    <a:spLocks noChangeShapeType="1"/>
                  </p:cNvSpPr>
                  <p:nvPr/>
                </p:nvSpPr>
                <p:spPr bwMode="auto">
                  <a:xfrm>
                    <a:off x="3732746" y="3333386"/>
                    <a:ext cx="74287" cy="6870"/>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2" name="Line 199"/>
                  <p:cNvSpPr>
                    <a:spLocks noChangeShapeType="1"/>
                  </p:cNvSpPr>
                  <p:nvPr/>
                </p:nvSpPr>
                <p:spPr bwMode="auto">
                  <a:xfrm flipV="1">
                    <a:off x="4138575" y="4240228"/>
                    <a:ext cx="72912" cy="92059"/>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3" name="Line 200"/>
                  <p:cNvSpPr>
                    <a:spLocks noChangeShapeType="1"/>
                  </p:cNvSpPr>
                  <p:nvPr/>
                </p:nvSpPr>
                <p:spPr bwMode="auto">
                  <a:xfrm>
                    <a:off x="4134448" y="3388346"/>
                    <a:ext cx="75663" cy="65952"/>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4" name="Line 199"/>
                  <p:cNvSpPr>
                    <a:spLocks noChangeShapeType="1"/>
                  </p:cNvSpPr>
                  <p:nvPr/>
                </p:nvSpPr>
                <p:spPr bwMode="auto">
                  <a:xfrm flipV="1">
                    <a:off x="4196354" y="3597194"/>
                    <a:ext cx="72912" cy="92059"/>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5" name="Line 199"/>
                  <p:cNvSpPr>
                    <a:spLocks noChangeShapeType="1"/>
                  </p:cNvSpPr>
                  <p:nvPr/>
                </p:nvSpPr>
                <p:spPr bwMode="auto">
                  <a:xfrm>
                    <a:off x="4239000" y="3925582"/>
                    <a:ext cx="67408" cy="93432"/>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6" name="Line 199"/>
                  <p:cNvSpPr>
                    <a:spLocks noChangeShapeType="1"/>
                  </p:cNvSpPr>
                  <p:nvPr/>
                </p:nvSpPr>
                <p:spPr bwMode="auto">
                  <a:xfrm flipV="1">
                    <a:off x="4386199" y="3637041"/>
                    <a:ext cx="5503" cy="368233"/>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7" name="Line 149"/>
                  <p:cNvSpPr>
                    <a:spLocks noChangeShapeType="1"/>
                  </p:cNvSpPr>
                  <p:nvPr/>
                </p:nvSpPr>
                <p:spPr bwMode="auto">
                  <a:xfrm>
                    <a:off x="3489249" y="3781311"/>
                    <a:ext cx="74287" cy="5496"/>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8" name="Line 199"/>
                  <p:cNvSpPr>
                    <a:spLocks noChangeShapeType="1"/>
                  </p:cNvSpPr>
                  <p:nvPr/>
                </p:nvSpPr>
                <p:spPr bwMode="auto">
                  <a:xfrm flipV="1">
                    <a:off x="3615812" y="3942070"/>
                    <a:ext cx="49525" cy="151140"/>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59" name="Line 200"/>
                  <p:cNvSpPr>
                    <a:spLocks noChangeShapeType="1"/>
                  </p:cNvSpPr>
                  <p:nvPr/>
                </p:nvSpPr>
                <p:spPr bwMode="auto">
                  <a:xfrm>
                    <a:off x="3604807" y="3481778"/>
                    <a:ext cx="75663" cy="103051"/>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60" name="Line 197"/>
                  <p:cNvSpPr>
                    <a:spLocks noChangeShapeType="1"/>
                  </p:cNvSpPr>
                  <p:nvPr/>
                </p:nvSpPr>
                <p:spPr bwMode="auto">
                  <a:xfrm>
                    <a:off x="1227614" y="3931078"/>
                    <a:ext cx="41271" cy="166254"/>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61" name="Line 198"/>
                  <p:cNvSpPr>
                    <a:spLocks noChangeShapeType="1"/>
                  </p:cNvSpPr>
                  <p:nvPr/>
                </p:nvSpPr>
                <p:spPr bwMode="auto">
                  <a:xfrm flipV="1">
                    <a:off x="1162957" y="3459794"/>
                    <a:ext cx="38519" cy="141523"/>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62" name="Line 198"/>
                  <p:cNvSpPr>
                    <a:spLocks noChangeShapeType="1"/>
                  </p:cNvSpPr>
                  <p:nvPr/>
                </p:nvSpPr>
                <p:spPr bwMode="auto">
                  <a:xfrm flipV="1">
                    <a:off x="1041897" y="3345752"/>
                    <a:ext cx="53651" cy="60456"/>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63" name="Line 198"/>
                  <p:cNvSpPr>
                    <a:spLocks noChangeShapeType="1"/>
                  </p:cNvSpPr>
                  <p:nvPr/>
                </p:nvSpPr>
                <p:spPr bwMode="auto">
                  <a:xfrm flipH="1" flipV="1">
                    <a:off x="872686" y="3605438"/>
                    <a:ext cx="34393" cy="379225"/>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64" name="Line 198"/>
                  <p:cNvSpPr>
                    <a:spLocks noChangeShapeType="1"/>
                  </p:cNvSpPr>
                  <p:nvPr/>
                </p:nvSpPr>
                <p:spPr bwMode="auto">
                  <a:xfrm flipV="1">
                    <a:off x="974487" y="3851386"/>
                    <a:ext cx="39895" cy="144270"/>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65" name="Line 198"/>
                  <p:cNvSpPr>
                    <a:spLocks noChangeShapeType="1"/>
                  </p:cNvSpPr>
                  <p:nvPr/>
                </p:nvSpPr>
                <p:spPr bwMode="auto">
                  <a:xfrm flipH="1" flipV="1">
                    <a:off x="1015758" y="3532617"/>
                    <a:ext cx="39895" cy="104424"/>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nvGrpSpPr>
                  <p:cNvPr id="13" name="Group 151"/>
                  <p:cNvGrpSpPr>
                    <a:grpSpLocks/>
                  </p:cNvGrpSpPr>
                  <p:nvPr/>
                </p:nvGrpSpPr>
                <p:grpSpPr bwMode="auto">
                  <a:xfrm>
                    <a:off x="1405061" y="3315637"/>
                    <a:ext cx="2122994" cy="969569"/>
                    <a:chOff x="1325" y="2541"/>
                    <a:chExt cx="3085" cy="673"/>
                  </a:xfrm>
                </p:grpSpPr>
                <p:sp>
                  <p:nvSpPr>
                    <p:cNvPr id="744" name="Line 152"/>
                    <p:cNvSpPr>
                      <a:spLocks noChangeShapeType="1"/>
                    </p:cNvSpPr>
                    <p:nvPr/>
                  </p:nvSpPr>
                  <p:spPr bwMode="auto">
                    <a:xfrm>
                      <a:off x="2287" y="2879"/>
                      <a:ext cx="48" cy="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nvGrpSpPr>
                    <p:cNvPr id="14" name="Group 153"/>
                    <p:cNvGrpSpPr>
                      <a:grpSpLocks/>
                    </p:cNvGrpSpPr>
                    <p:nvPr/>
                  </p:nvGrpSpPr>
                  <p:grpSpPr bwMode="auto">
                    <a:xfrm>
                      <a:off x="1325" y="2541"/>
                      <a:ext cx="3085" cy="673"/>
                      <a:chOff x="1325" y="2541"/>
                      <a:chExt cx="3085" cy="673"/>
                    </a:xfrm>
                  </p:grpSpPr>
                  <p:sp>
                    <p:nvSpPr>
                      <p:cNvPr id="753" name="Line 154"/>
                      <p:cNvSpPr>
                        <a:spLocks noChangeShapeType="1"/>
                      </p:cNvSpPr>
                      <p:nvPr/>
                    </p:nvSpPr>
                    <p:spPr bwMode="auto">
                      <a:xfrm>
                        <a:off x="1369" y="2541"/>
                        <a:ext cx="92"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54" name="Line 155"/>
                      <p:cNvSpPr>
                        <a:spLocks noChangeShapeType="1"/>
                      </p:cNvSpPr>
                      <p:nvPr/>
                    </p:nvSpPr>
                    <p:spPr bwMode="auto">
                      <a:xfrm>
                        <a:off x="1929" y="2541"/>
                        <a:ext cx="90"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55" name="Line 156"/>
                      <p:cNvSpPr>
                        <a:spLocks noChangeShapeType="1"/>
                      </p:cNvSpPr>
                      <p:nvPr/>
                    </p:nvSpPr>
                    <p:spPr bwMode="auto">
                      <a:xfrm>
                        <a:off x="2482" y="2545"/>
                        <a:ext cx="92"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56" name="Line 157"/>
                      <p:cNvSpPr>
                        <a:spLocks noChangeShapeType="1"/>
                      </p:cNvSpPr>
                      <p:nvPr/>
                    </p:nvSpPr>
                    <p:spPr bwMode="auto">
                      <a:xfrm>
                        <a:off x="3056" y="2545"/>
                        <a:ext cx="92"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57" name="Line 158"/>
                      <p:cNvSpPr>
                        <a:spLocks noChangeShapeType="1"/>
                      </p:cNvSpPr>
                      <p:nvPr/>
                    </p:nvSpPr>
                    <p:spPr bwMode="auto">
                      <a:xfrm>
                        <a:off x="3612" y="2545"/>
                        <a:ext cx="92"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58" name="Line 159"/>
                      <p:cNvSpPr>
                        <a:spLocks noChangeShapeType="1"/>
                      </p:cNvSpPr>
                      <p:nvPr/>
                    </p:nvSpPr>
                    <p:spPr bwMode="auto">
                      <a:xfrm>
                        <a:off x="4176" y="2545"/>
                        <a:ext cx="90"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59" name="Line 160"/>
                      <p:cNvSpPr>
                        <a:spLocks noChangeShapeType="1"/>
                      </p:cNvSpPr>
                      <p:nvPr/>
                    </p:nvSpPr>
                    <p:spPr bwMode="auto">
                      <a:xfrm>
                        <a:off x="1443" y="3209"/>
                        <a:ext cx="92"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0" name="Line 161"/>
                      <p:cNvSpPr>
                        <a:spLocks noChangeShapeType="1"/>
                      </p:cNvSpPr>
                      <p:nvPr/>
                    </p:nvSpPr>
                    <p:spPr bwMode="auto">
                      <a:xfrm>
                        <a:off x="2003" y="3209"/>
                        <a:ext cx="90"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1" name="Line 162"/>
                      <p:cNvSpPr>
                        <a:spLocks noChangeShapeType="1"/>
                      </p:cNvSpPr>
                      <p:nvPr/>
                    </p:nvSpPr>
                    <p:spPr bwMode="auto">
                      <a:xfrm>
                        <a:off x="2554" y="3214"/>
                        <a:ext cx="94"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2" name="Line 163"/>
                      <p:cNvSpPr>
                        <a:spLocks noChangeShapeType="1"/>
                      </p:cNvSpPr>
                      <p:nvPr/>
                    </p:nvSpPr>
                    <p:spPr bwMode="auto">
                      <a:xfrm>
                        <a:off x="3090" y="3214"/>
                        <a:ext cx="92"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3" name="Line 164"/>
                      <p:cNvSpPr>
                        <a:spLocks noChangeShapeType="1"/>
                      </p:cNvSpPr>
                      <p:nvPr/>
                    </p:nvSpPr>
                    <p:spPr bwMode="auto">
                      <a:xfrm>
                        <a:off x="3648" y="3214"/>
                        <a:ext cx="90"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4" name="Line 165"/>
                      <p:cNvSpPr>
                        <a:spLocks noChangeShapeType="1"/>
                      </p:cNvSpPr>
                      <p:nvPr/>
                    </p:nvSpPr>
                    <p:spPr bwMode="auto">
                      <a:xfrm>
                        <a:off x="4206" y="3214"/>
                        <a:ext cx="66" cy="0"/>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5" name="Line 166"/>
                      <p:cNvSpPr>
                        <a:spLocks noChangeShapeType="1"/>
                      </p:cNvSpPr>
                      <p:nvPr/>
                    </p:nvSpPr>
                    <p:spPr bwMode="auto">
                      <a:xfrm>
                        <a:off x="1763" y="2879"/>
                        <a:ext cx="52" cy="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6" name="Line 167"/>
                      <p:cNvSpPr>
                        <a:spLocks noChangeShapeType="1"/>
                      </p:cNvSpPr>
                      <p:nvPr/>
                    </p:nvSpPr>
                    <p:spPr bwMode="auto">
                      <a:xfrm>
                        <a:off x="2798" y="2879"/>
                        <a:ext cx="52" cy="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7" name="Line 168"/>
                      <p:cNvSpPr>
                        <a:spLocks noChangeShapeType="1"/>
                      </p:cNvSpPr>
                      <p:nvPr/>
                    </p:nvSpPr>
                    <p:spPr bwMode="auto">
                      <a:xfrm>
                        <a:off x="3320" y="2879"/>
                        <a:ext cx="50" cy="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8" name="Line 169"/>
                      <p:cNvSpPr>
                        <a:spLocks noChangeShapeType="1"/>
                      </p:cNvSpPr>
                      <p:nvPr/>
                    </p:nvSpPr>
                    <p:spPr bwMode="auto">
                      <a:xfrm>
                        <a:off x="3844" y="2879"/>
                        <a:ext cx="52" cy="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69" name="Line 170"/>
                      <p:cNvSpPr>
                        <a:spLocks noChangeShapeType="1"/>
                      </p:cNvSpPr>
                      <p:nvPr/>
                    </p:nvSpPr>
                    <p:spPr bwMode="auto">
                      <a:xfrm flipH="1">
                        <a:off x="1615" y="2660"/>
                        <a:ext cx="22" cy="86"/>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0" name="Line 171"/>
                      <p:cNvSpPr>
                        <a:spLocks noChangeShapeType="1"/>
                      </p:cNvSpPr>
                      <p:nvPr/>
                    </p:nvSpPr>
                    <p:spPr bwMode="auto">
                      <a:xfrm flipH="1">
                        <a:off x="2089" y="2654"/>
                        <a:ext cx="88" cy="9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1" name="Line 172"/>
                      <p:cNvSpPr>
                        <a:spLocks noChangeShapeType="1"/>
                      </p:cNvSpPr>
                      <p:nvPr/>
                    </p:nvSpPr>
                    <p:spPr bwMode="auto">
                      <a:xfrm>
                        <a:off x="1759" y="2654"/>
                        <a:ext cx="126" cy="11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2" name="Line 173"/>
                      <p:cNvSpPr>
                        <a:spLocks noChangeShapeType="1"/>
                      </p:cNvSpPr>
                      <p:nvPr/>
                    </p:nvSpPr>
                    <p:spPr bwMode="auto">
                      <a:xfrm>
                        <a:off x="1709" y="2654"/>
                        <a:ext cx="54" cy="42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3" name="Line 174"/>
                      <p:cNvSpPr>
                        <a:spLocks noChangeShapeType="1"/>
                      </p:cNvSpPr>
                      <p:nvPr/>
                    </p:nvSpPr>
                    <p:spPr bwMode="auto">
                      <a:xfrm flipH="1">
                        <a:off x="1815" y="2987"/>
                        <a:ext cx="114" cy="9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4" name="Line 175"/>
                      <p:cNvSpPr>
                        <a:spLocks noChangeShapeType="1"/>
                      </p:cNvSpPr>
                      <p:nvPr/>
                    </p:nvSpPr>
                    <p:spPr bwMode="auto">
                      <a:xfrm flipH="1">
                        <a:off x="2381" y="2987"/>
                        <a:ext cx="78" cy="9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5" name="Line 176"/>
                      <p:cNvSpPr>
                        <a:spLocks noChangeShapeType="1"/>
                      </p:cNvSpPr>
                      <p:nvPr/>
                    </p:nvSpPr>
                    <p:spPr bwMode="auto">
                      <a:xfrm>
                        <a:off x="2724" y="2977"/>
                        <a:ext cx="74" cy="9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6" name="Line 177"/>
                      <p:cNvSpPr>
                        <a:spLocks noChangeShapeType="1"/>
                      </p:cNvSpPr>
                      <p:nvPr/>
                    </p:nvSpPr>
                    <p:spPr bwMode="auto">
                      <a:xfrm flipH="1">
                        <a:off x="2944" y="2987"/>
                        <a:ext cx="60" cy="9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7" name="Line 178"/>
                      <p:cNvSpPr>
                        <a:spLocks noChangeShapeType="1"/>
                      </p:cNvSpPr>
                      <p:nvPr/>
                    </p:nvSpPr>
                    <p:spPr bwMode="auto">
                      <a:xfrm>
                        <a:off x="3220" y="2987"/>
                        <a:ext cx="82" cy="119"/>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8" name="Line 179"/>
                      <p:cNvSpPr>
                        <a:spLocks noChangeShapeType="1"/>
                      </p:cNvSpPr>
                      <p:nvPr/>
                    </p:nvSpPr>
                    <p:spPr bwMode="auto">
                      <a:xfrm flipH="1">
                        <a:off x="3460" y="2987"/>
                        <a:ext cx="60" cy="9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79" name="Line 180"/>
                      <p:cNvSpPr>
                        <a:spLocks noChangeShapeType="1"/>
                      </p:cNvSpPr>
                      <p:nvPr/>
                    </p:nvSpPr>
                    <p:spPr bwMode="auto">
                      <a:xfrm>
                        <a:off x="2976" y="2638"/>
                        <a:ext cx="84" cy="108"/>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0" name="Line 181"/>
                      <p:cNvSpPr>
                        <a:spLocks noChangeShapeType="1"/>
                      </p:cNvSpPr>
                      <p:nvPr/>
                    </p:nvSpPr>
                    <p:spPr bwMode="auto">
                      <a:xfrm flipH="1">
                        <a:off x="3150" y="2638"/>
                        <a:ext cx="76" cy="108"/>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1" name="Line 182"/>
                      <p:cNvSpPr>
                        <a:spLocks noChangeShapeType="1"/>
                      </p:cNvSpPr>
                      <p:nvPr/>
                    </p:nvSpPr>
                    <p:spPr bwMode="auto">
                      <a:xfrm>
                        <a:off x="3438" y="2654"/>
                        <a:ext cx="74" cy="9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2" name="Line 183"/>
                      <p:cNvSpPr>
                        <a:spLocks noChangeShapeType="1"/>
                      </p:cNvSpPr>
                      <p:nvPr/>
                    </p:nvSpPr>
                    <p:spPr bwMode="auto">
                      <a:xfrm flipH="1">
                        <a:off x="3700" y="2638"/>
                        <a:ext cx="84" cy="108"/>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3" name="Line 184"/>
                      <p:cNvSpPr>
                        <a:spLocks noChangeShapeType="1"/>
                      </p:cNvSpPr>
                      <p:nvPr/>
                    </p:nvSpPr>
                    <p:spPr bwMode="auto">
                      <a:xfrm>
                        <a:off x="2411" y="2638"/>
                        <a:ext cx="96" cy="108"/>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4" name="Line 185"/>
                      <p:cNvSpPr>
                        <a:spLocks noChangeShapeType="1"/>
                      </p:cNvSpPr>
                      <p:nvPr/>
                    </p:nvSpPr>
                    <p:spPr bwMode="auto">
                      <a:xfrm flipH="1">
                        <a:off x="2648" y="2638"/>
                        <a:ext cx="62" cy="108"/>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5" name="Line 186"/>
                      <p:cNvSpPr>
                        <a:spLocks noChangeShapeType="1"/>
                      </p:cNvSpPr>
                      <p:nvPr/>
                    </p:nvSpPr>
                    <p:spPr bwMode="auto">
                      <a:xfrm>
                        <a:off x="2309" y="2654"/>
                        <a:ext cx="0" cy="41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6" name="Line 187"/>
                      <p:cNvSpPr>
                        <a:spLocks noChangeShapeType="1"/>
                      </p:cNvSpPr>
                      <p:nvPr/>
                    </p:nvSpPr>
                    <p:spPr bwMode="auto">
                      <a:xfrm>
                        <a:off x="3784" y="2958"/>
                        <a:ext cx="66" cy="134"/>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7" name="Line 188"/>
                      <p:cNvSpPr>
                        <a:spLocks noChangeShapeType="1"/>
                      </p:cNvSpPr>
                      <p:nvPr/>
                    </p:nvSpPr>
                    <p:spPr bwMode="auto">
                      <a:xfrm>
                        <a:off x="1325" y="2601"/>
                        <a:ext cx="86" cy="166"/>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8" name="Line 189"/>
                      <p:cNvSpPr>
                        <a:spLocks noChangeShapeType="1"/>
                      </p:cNvSpPr>
                      <p:nvPr/>
                    </p:nvSpPr>
                    <p:spPr bwMode="auto">
                      <a:xfrm flipH="1">
                        <a:off x="1369" y="2987"/>
                        <a:ext cx="42" cy="119"/>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89" name="Line 190"/>
                      <p:cNvSpPr>
                        <a:spLocks noChangeShapeType="1"/>
                      </p:cNvSpPr>
                      <p:nvPr/>
                    </p:nvSpPr>
                    <p:spPr bwMode="auto">
                      <a:xfrm>
                        <a:off x="1675" y="2977"/>
                        <a:ext cx="42" cy="101"/>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90" name="Line 191"/>
                      <p:cNvSpPr>
                        <a:spLocks noChangeShapeType="1"/>
                      </p:cNvSpPr>
                      <p:nvPr/>
                    </p:nvSpPr>
                    <p:spPr bwMode="auto">
                      <a:xfrm>
                        <a:off x="2177" y="2977"/>
                        <a:ext cx="60" cy="101"/>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91" name="Line 192"/>
                      <p:cNvSpPr>
                        <a:spLocks noChangeShapeType="1"/>
                      </p:cNvSpPr>
                      <p:nvPr/>
                    </p:nvSpPr>
                    <p:spPr bwMode="auto">
                      <a:xfrm>
                        <a:off x="3980" y="2654"/>
                        <a:ext cx="44" cy="113"/>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92" name="Line 193"/>
                      <p:cNvSpPr>
                        <a:spLocks noChangeShapeType="1"/>
                      </p:cNvSpPr>
                      <p:nvPr/>
                    </p:nvSpPr>
                    <p:spPr bwMode="auto">
                      <a:xfrm flipH="1">
                        <a:off x="4312" y="2654"/>
                        <a:ext cx="98" cy="134"/>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793" name="Line 194"/>
                      <p:cNvSpPr>
                        <a:spLocks noChangeShapeType="1"/>
                      </p:cNvSpPr>
                      <p:nvPr/>
                    </p:nvSpPr>
                    <p:spPr bwMode="auto">
                      <a:xfrm>
                        <a:off x="4312" y="2958"/>
                        <a:ext cx="98" cy="134"/>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sp>
                  <p:nvSpPr>
                    <p:cNvPr id="752" name="Line 195"/>
                    <p:cNvSpPr>
                      <a:spLocks noChangeShapeType="1"/>
                    </p:cNvSpPr>
                    <p:nvPr/>
                  </p:nvSpPr>
                  <p:spPr bwMode="auto">
                    <a:xfrm flipH="1">
                      <a:off x="4064" y="3003"/>
                      <a:ext cx="60" cy="82"/>
                    </a:xfrm>
                    <a:prstGeom prst="line">
                      <a:avLst/>
                    </a:prstGeom>
                    <a:noFill/>
                    <a:ln w="57150">
                      <a:solidFill>
                        <a:srgbClr val="CC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sp>
                <p:nvSpPr>
                  <p:cNvPr id="467" name="Line 27"/>
                  <p:cNvSpPr>
                    <a:spLocks noChangeShapeType="1"/>
                  </p:cNvSpPr>
                  <p:nvPr/>
                </p:nvSpPr>
                <p:spPr bwMode="auto">
                  <a:xfrm>
                    <a:off x="2889448" y="971473"/>
                    <a:ext cx="312282" cy="1232481"/>
                  </a:xfrm>
                  <a:prstGeom prst="line">
                    <a:avLst/>
                  </a:prstGeom>
                  <a:noFill/>
                  <a:ln w="57150">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68" name="Line 19"/>
                  <p:cNvSpPr>
                    <a:spLocks noChangeShapeType="1"/>
                  </p:cNvSpPr>
                  <p:nvPr/>
                </p:nvSpPr>
                <p:spPr bwMode="auto">
                  <a:xfrm>
                    <a:off x="2449227" y="1202306"/>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69" name="Line 24"/>
                  <p:cNvSpPr>
                    <a:spLocks noChangeShapeType="1"/>
                  </p:cNvSpPr>
                  <p:nvPr/>
                </p:nvSpPr>
                <p:spPr bwMode="auto">
                  <a:xfrm>
                    <a:off x="2612935" y="1206427"/>
                    <a:ext cx="0" cy="355868"/>
                  </a:xfrm>
                  <a:prstGeom prst="line">
                    <a:avLst/>
                  </a:prstGeom>
                  <a:noFill/>
                  <a:ln w="57150">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0" name="Line 25"/>
                  <p:cNvSpPr>
                    <a:spLocks noChangeShapeType="1"/>
                  </p:cNvSpPr>
                  <p:nvPr/>
                </p:nvSpPr>
                <p:spPr bwMode="auto">
                  <a:xfrm flipH="1">
                    <a:off x="2044774" y="989335"/>
                    <a:ext cx="310906" cy="1231108"/>
                  </a:xfrm>
                  <a:prstGeom prst="line">
                    <a:avLst/>
                  </a:prstGeom>
                  <a:noFill/>
                  <a:ln w="57150">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1" name="Line 26"/>
                  <p:cNvSpPr>
                    <a:spLocks noChangeShapeType="1"/>
                  </p:cNvSpPr>
                  <p:nvPr/>
                </p:nvSpPr>
                <p:spPr bwMode="auto">
                  <a:xfrm flipH="1">
                    <a:off x="2149327" y="1137727"/>
                    <a:ext cx="309531" cy="2037649"/>
                  </a:xfrm>
                  <a:prstGeom prst="line">
                    <a:avLst/>
                  </a:prstGeom>
                  <a:noFill/>
                  <a:ln w="57150">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2" name="Line 28"/>
                  <p:cNvSpPr>
                    <a:spLocks noChangeShapeType="1"/>
                  </p:cNvSpPr>
                  <p:nvPr/>
                </p:nvSpPr>
                <p:spPr bwMode="auto">
                  <a:xfrm>
                    <a:off x="2816537" y="1137727"/>
                    <a:ext cx="283392" cy="2007420"/>
                  </a:xfrm>
                  <a:prstGeom prst="line">
                    <a:avLst/>
                  </a:prstGeom>
                  <a:noFill/>
                  <a:ln w="57150">
                    <a:solidFill>
                      <a:srgbClr val="339933"/>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3" name="Line 30"/>
                  <p:cNvSpPr>
                    <a:spLocks noChangeShapeType="1"/>
                  </p:cNvSpPr>
                  <p:nvPr/>
                </p:nvSpPr>
                <p:spPr bwMode="auto">
                  <a:xfrm flipH="1">
                    <a:off x="1612808" y="2650506"/>
                    <a:ext cx="220110" cy="575707"/>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4" name="Line 31"/>
                  <p:cNvSpPr>
                    <a:spLocks noChangeShapeType="1"/>
                  </p:cNvSpPr>
                  <p:nvPr/>
                </p:nvSpPr>
                <p:spPr bwMode="auto">
                  <a:xfrm>
                    <a:off x="2110807" y="2741190"/>
                    <a:ext cx="31641" cy="920583"/>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5" name="Line 32"/>
                  <p:cNvSpPr>
                    <a:spLocks noChangeShapeType="1"/>
                  </p:cNvSpPr>
                  <p:nvPr/>
                </p:nvSpPr>
                <p:spPr bwMode="auto">
                  <a:xfrm>
                    <a:off x="2311658" y="2502114"/>
                    <a:ext cx="634194" cy="724100"/>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6" name="Line 33"/>
                  <p:cNvSpPr>
                    <a:spLocks noChangeShapeType="1"/>
                  </p:cNvSpPr>
                  <p:nvPr/>
                </p:nvSpPr>
                <p:spPr bwMode="auto">
                  <a:xfrm>
                    <a:off x="2209857" y="2679360"/>
                    <a:ext cx="511757" cy="1060731"/>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7" name="Line 34"/>
                  <p:cNvSpPr>
                    <a:spLocks noChangeShapeType="1"/>
                  </p:cNvSpPr>
                  <p:nvPr/>
                </p:nvSpPr>
                <p:spPr bwMode="auto">
                  <a:xfrm flipH="1">
                    <a:off x="2817912" y="2757678"/>
                    <a:ext cx="412707" cy="1438582"/>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8" name="Line 35"/>
                  <p:cNvSpPr>
                    <a:spLocks noChangeShapeType="1"/>
                  </p:cNvSpPr>
                  <p:nvPr/>
                </p:nvSpPr>
                <p:spPr bwMode="auto">
                  <a:xfrm flipH="1">
                    <a:off x="3273266" y="2749434"/>
                    <a:ext cx="35768" cy="366859"/>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79" name="Line 36"/>
                  <p:cNvSpPr>
                    <a:spLocks noChangeShapeType="1"/>
                  </p:cNvSpPr>
                  <p:nvPr/>
                </p:nvSpPr>
                <p:spPr bwMode="auto">
                  <a:xfrm>
                    <a:off x="3458984" y="2650506"/>
                    <a:ext cx="528265" cy="1505909"/>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0" name="Line 37"/>
                  <p:cNvSpPr>
                    <a:spLocks noChangeShapeType="1"/>
                  </p:cNvSpPr>
                  <p:nvPr/>
                </p:nvSpPr>
                <p:spPr bwMode="auto">
                  <a:xfrm flipH="1">
                    <a:off x="2219487" y="2502114"/>
                    <a:ext cx="784143" cy="1176148"/>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1" name="Line 38"/>
                  <p:cNvSpPr>
                    <a:spLocks noChangeShapeType="1"/>
                  </p:cNvSpPr>
                  <p:nvPr/>
                </p:nvSpPr>
                <p:spPr bwMode="auto">
                  <a:xfrm flipH="1">
                    <a:off x="1660957" y="2737068"/>
                    <a:ext cx="321911" cy="1401484"/>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2" name="Line 39"/>
                  <p:cNvSpPr>
                    <a:spLocks noChangeShapeType="1"/>
                  </p:cNvSpPr>
                  <p:nvPr/>
                </p:nvSpPr>
                <p:spPr bwMode="auto">
                  <a:xfrm>
                    <a:off x="3519514" y="2504862"/>
                    <a:ext cx="782768" cy="817532"/>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3" name="Line 41"/>
                  <p:cNvSpPr>
                    <a:spLocks noChangeShapeType="1"/>
                  </p:cNvSpPr>
                  <p:nvPr/>
                </p:nvSpPr>
                <p:spPr bwMode="auto">
                  <a:xfrm flipH="1">
                    <a:off x="2154830" y="1993732"/>
                    <a:ext cx="249000" cy="234954"/>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4" name="Line 42"/>
                  <p:cNvSpPr>
                    <a:spLocks noChangeShapeType="1"/>
                  </p:cNvSpPr>
                  <p:nvPr/>
                </p:nvSpPr>
                <p:spPr bwMode="auto">
                  <a:xfrm>
                    <a:off x="2849553" y="1985488"/>
                    <a:ext cx="293022" cy="243198"/>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5" name="Line 43"/>
                  <p:cNvSpPr>
                    <a:spLocks noChangeShapeType="1"/>
                  </p:cNvSpPr>
                  <p:nvPr/>
                </p:nvSpPr>
                <p:spPr bwMode="auto">
                  <a:xfrm flipH="1">
                    <a:off x="2340548" y="2098156"/>
                    <a:ext cx="244873" cy="1090959"/>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6" name="Line 44"/>
                  <p:cNvSpPr>
                    <a:spLocks noChangeShapeType="1"/>
                  </p:cNvSpPr>
                  <p:nvPr/>
                </p:nvSpPr>
                <p:spPr bwMode="auto">
                  <a:xfrm>
                    <a:off x="2716111" y="2091286"/>
                    <a:ext cx="357679" cy="1093707"/>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7" name="Line 45"/>
                  <p:cNvSpPr>
                    <a:spLocks noChangeShapeType="1"/>
                  </p:cNvSpPr>
                  <p:nvPr/>
                </p:nvSpPr>
                <p:spPr bwMode="auto">
                  <a:xfrm flipH="1">
                    <a:off x="2018637" y="2065180"/>
                    <a:ext cx="477364" cy="1604837"/>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8" name="Line 46"/>
                  <p:cNvSpPr>
                    <a:spLocks noChangeShapeType="1"/>
                  </p:cNvSpPr>
                  <p:nvPr/>
                </p:nvSpPr>
                <p:spPr bwMode="auto">
                  <a:xfrm flipH="1">
                    <a:off x="2515260" y="2092660"/>
                    <a:ext cx="111431" cy="1033251"/>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89" name="Line 47"/>
                  <p:cNvSpPr>
                    <a:spLocks noChangeShapeType="1"/>
                  </p:cNvSpPr>
                  <p:nvPr/>
                </p:nvSpPr>
                <p:spPr bwMode="auto">
                  <a:xfrm>
                    <a:off x="2696851" y="2092660"/>
                    <a:ext cx="368685" cy="2078868"/>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90" name="Line 48"/>
                  <p:cNvSpPr>
                    <a:spLocks noChangeShapeType="1"/>
                  </p:cNvSpPr>
                  <p:nvPr/>
                </p:nvSpPr>
                <p:spPr bwMode="auto">
                  <a:xfrm>
                    <a:off x="2835797" y="1986862"/>
                    <a:ext cx="696099" cy="1169278"/>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91" name="Line 49"/>
                  <p:cNvSpPr>
                    <a:spLocks noChangeShapeType="1"/>
                  </p:cNvSpPr>
                  <p:nvPr/>
                </p:nvSpPr>
                <p:spPr bwMode="auto">
                  <a:xfrm flipH="1">
                    <a:off x="2570288" y="2078920"/>
                    <a:ext cx="89420" cy="2062380"/>
                  </a:xfrm>
                  <a:prstGeom prst="line">
                    <a:avLst/>
                  </a:prstGeom>
                  <a:noFill/>
                  <a:ln w="57150">
                    <a:solidFill>
                      <a:srgbClr val="008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nvGrpSpPr>
                  <p:cNvPr id="15" name="Group 52"/>
                  <p:cNvGrpSpPr>
                    <a:grpSpLocks/>
                  </p:cNvGrpSpPr>
                  <p:nvPr/>
                </p:nvGrpSpPr>
                <p:grpSpPr bwMode="auto">
                  <a:xfrm>
                    <a:off x="2354656" y="1557825"/>
                    <a:ext cx="541915" cy="518351"/>
                    <a:chOff x="1772" y="3172"/>
                    <a:chExt cx="768" cy="406"/>
                  </a:xfrm>
                </p:grpSpPr>
                <p:sp>
                  <p:nvSpPr>
                    <p:cNvPr id="735" name="Oval 53"/>
                    <p:cNvSpPr>
                      <a:spLocks noChangeArrowheads="1"/>
                    </p:cNvSpPr>
                    <p:nvPr/>
                  </p:nvSpPr>
                  <p:spPr bwMode="auto">
                    <a:xfrm>
                      <a:off x="1772" y="3172"/>
                      <a:ext cx="768" cy="406"/>
                    </a:xfrm>
                    <a:prstGeom prst="ellipse">
                      <a:avLst/>
                    </a:prstGeom>
                    <a:solidFill>
                      <a:srgbClr val="00FFCC"/>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736" name="Line 54"/>
                    <p:cNvSpPr>
                      <a:spLocks noChangeShapeType="1"/>
                    </p:cNvSpPr>
                    <p:nvPr/>
                  </p:nvSpPr>
                  <p:spPr bwMode="auto">
                    <a:xfrm>
                      <a:off x="1906" y="3578"/>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20723" name="Text Box 55"/>
                    <p:cNvSpPr txBox="1">
                      <a:spLocks noChangeArrowheads="1"/>
                    </p:cNvSpPr>
                    <p:nvPr/>
                  </p:nvSpPr>
                  <p:spPr bwMode="auto">
                    <a:xfrm>
                      <a:off x="1906" y="3275"/>
                      <a:ext cx="469" cy="188"/>
                    </a:xfrm>
                    <a:prstGeom prst="rect">
                      <a:avLst/>
                    </a:prstGeom>
                    <a:noFill/>
                    <a:ln w="9525">
                      <a:noFill/>
                      <a:miter lim="800000"/>
                      <a:headEnd/>
                      <a:tailEnd/>
                    </a:ln>
                  </p:spPr>
                  <p:txBody>
                    <a:bodyPr wrap="none">
                      <a:spAutoFit/>
                    </a:bodyPr>
                    <a:lstStyle/>
                    <a:p>
                      <a:r>
                        <a:rPr lang="en-US" sz="1200" b="1">
                          <a:solidFill>
                            <a:srgbClr val="663300"/>
                          </a:solidFill>
                          <a:latin typeface="Times New Roman" pitchFamily="18" charset="0"/>
                          <a:cs typeface="Times New Roman" pitchFamily="18" charset="0"/>
                        </a:rPr>
                        <a:t>EF</a:t>
                      </a:r>
                    </a:p>
                  </p:txBody>
                </p:sp>
              </p:grpSp>
              <p:grpSp>
                <p:nvGrpSpPr>
                  <p:cNvPr id="16" name="Group 56"/>
                  <p:cNvGrpSpPr>
                    <a:grpSpLocks/>
                  </p:cNvGrpSpPr>
                  <p:nvPr/>
                </p:nvGrpSpPr>
                <p:grpSpPr bwMode="auto">
                  <a:xfrm>
                    <a:off x="1788404" y="2214772"/>
                    <a:ext cx="1735544" cy="517204"/>
                    <a:chOff x="1587" y="1848"/>
                    <a:chExt cx="2522" cy="359"/>
                  </a:xfrm>
                </p:grpSpPr>
                <p:grpSp>
                  <p:nvGrpSpPr>
                    <p:cNvPr id="17" name="Group 57"/>
                    <p:cNvGrpSpPr>
                      <a:grpSpLocks/>
                    </p:cNvGrpSpPr>
                    <p:nvPr/>
                  </p:nvGrpSpPr>
                  <p:grpSpPr bwMode="auto">
                    <a:xfrm>
                      <a:off x="1587" y="1848"/>
                      <a:ext cx="2522" cy="359"/>
                      <a:chOff x="1551" y="1740"/>
                      <a:chExt cx="2522" cy="359"/>
                    </a:xfrm>
                  </p:grpSpPr>
                  <p:grpSp>
                    <p:nvGrpSpPr>
                      <p:cNvPr id="18" name="Group 58"/>
                      <p:cNvGrpSpPr>
                        <a:grpSpLocks/>
                      </p:cNvGrpSpPr>
                      <p:nvPr/>
                    </p:nvGrpSpPr>
                    <p:grpSpPr bwMode="auto">
                      <a:xfrm>
                        <a:off x="1551" y="1740"/>
                        <a:ext cx="768" cy="359"/>
                        <a:chOff x="1786" y="3175"/>
                        <a:chExt cx="749" cy="406"/>
                      </a:xfrm>
                    </p:grpSpPr>
                    <p:sp>
                      <p:nvSpPr>
                        <p:cNvPr id="598" name="Oval 59"/>
                        <p:cNvSpPr>
                          <a:spLocks noChangeArrowheads="1"/>
                        </p:cNvSpPr>
                        <p:nvPr/>
                      </p:nvSpPr>
                      <p:spPr bwMode="auto">
                        <a:xfrm>
                          <a:off x="1794" y="3175"/>
                          <a:ext cx="749" cy="406"/>
                        </a:xfrm>
                        <a:prstGeom prst="ellipse">
                          <a:avLst/>
                        </a:prstGeom>
                        <a:solidFill>
                          <a:srgbClr val="80008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613" name="Line 60"/>
                        <p:cNvSpPr>
                          <a:spLocks noChangeShapeType="1"/>
                        </p:cNvSpPr>
                        <p:nvPr/>
                      </p:nvSpPr>
                      <p:spPr bwMode="auto">
                        <a:xfrm>
                          <a:off x="1911" y="3581"/>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20720" name="Text Box 61"/>
                        <p:cNvSpPr txBox="1">
                          <a:spLocks noChangeArrowheads="1"/>
                        </p:cNvSpPr>
                        <p:nvPr/>
                      </p:nvSpPr>
                      <p:spPr bwMode="auto">
                        <a:xfrm>
                          <a:off x="1877" y="3200"/>
                          <a:ext cx="447" cy="251"/>
                        </a:xfrm>
                        <a:prstGeom prst="rect">
                          <a:avLst/>
                        </a:prstGeom>
                        <a:noFill/>
                        <a:ln w="9525">
                          <a:noFill/>
                          <a:miter lim="800000"/>
                          <a:headEnd/>
                          <a:tailEnd/>
                        </a:ln>
                      </p:spPr>
                      <p:txBody>
                        <a:bodyPr wrap="none">
                          <a:spAutoFit/>
                        </a:bodyPr>
                        <a:lstStyle/>
                        <a:p>
                          <a:r>
                            <a:rPr lang="en-US" b="1">
                              <a:solidFill>
                                <a:srgbClr val="663300"/>
                              </a:solidFill>
                              <a:latin typeface="Times New Roman" pitchFamily="18" charset="0"/>
                              <a:cs typeface="Times New Roman" pitchFamily="18" charset="0"/>
                            </a:rPr>
                            <a:t>ef</a:t>
                          </a:r>
                        </a:p>
                      </p:txBody>
                    </p:sp>
                  </p:grpSp>
                  <p:grpSp>
                    <p:nvGrpSpPr>
                      <p:cNvPr id="19" name="Group 62"/>
                      <p:cNvGrpSpPr>
                        <a:grpSpLocks/>
                      </p:cNvGrpSpPr>
                      <p:nvPr/>
                    </p:nvGrpSpPr>
                    <p:grpSpPr bwMode="auto">
                      <a:xfrm>
                        <a:off x="3305" y="1740"/>
                        <a:ext cx="768" cy="359"/>
                        <a:chOff x="1778" y="3175"/>
                        <a:chExt cx="749" cy="406"/>
                      </a:xfrm>
                    </p:grpSpPr>
                    <p:sp>
                      <p:nvSpPr>
                        <p:cNvPr id="580" name="Oval 63"/>
                        <p:cNvSpPr>
                          <a:spLocks noChangeArrowheads="1"/>
                        </p:cNvSpPr>
                        <p:nvPr/>
                      </p:nvSpPr>
                      <p:spPr bwMode="auto">
                        <a:xfrm>
                          <a:off x="1778" y="3175"/>
                          <a:ext cx="749" cy="406"/>
                        </a:xfrm>
                        <a:prstGeom prst="ellipse">
                          <a:avLst/>
                        </a:prstGeom>
                        <a:solidFill>
                          <a:srgbClr val="80008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81" name="Line 64"/>
                        <p:cNvSpPr>
                          <a:spLocks noChangeShapeType="1"/>
                        </p:cNvSpPr>
                        <p:nvPr/>
                      </p:nvSpPr>
                      <p:spPr bwMode="auto">
                        <a:xfrm>
                          <a:off x="1907" y="3581"/>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20717" name="Text Box 65"/>
                        <p:cNvSpPr txBox="1">
                          <a:spLocks noChangeArrowheads="1"/>
                        </p:cNvSpPr>
                        <p:nvPr/>
                      </p:nvSpPr>
                      <p:spPr bwMode="auto">
                        <a:xfrm>
                          <a:off x="1918" y="3200"/>
                          <a:ext cx="447" cy="251"/>
                        </a:xfrm>
                        <a:prstGeom prst="rect">
                          <a:avLst/>
                        </a:prstGeom>
                        <a:noFill/>
                        <a:ln w="9525">
                          <a:noFill/>
                          <a:miter lim="800000"/>
                          <a:headEnd/>
                          <a:tailEnd/>
                        </a:ln>
                      </p:spPr>
                      <p:txBody>
                        <a:bodyPr wrap="none">
                          <a:spAutoFit/>
                        </a:bodyPr>
                        <a:lstStyle/>
                        <a:p>
                          <a:r>
                            <a:rPr lang="en-US" b="1">
                              <a:solidFill>
                                <a:srgbClr val="663300"/>
                              </a:solidFill>
                              <a:latin typeface="Times New Roman" pitchFamily="18" charset="0"/>
                              <a:cs typeface="Times New Roman" pitchFamily="18" charset="0"/>
                            </a:rPr>
                            <a:t>ef</a:t>
                          </a:r>
                        </a:p>
                      </p:txBody>
                    </p:sp>
                  </p:grpSp>
                </p:grpSp>
                <p:sp>
                  <p:nvSpPr>
                    <p:cNvPr id="577" name="Line 66"/>
                    <p:cNvSpPr>
                      <a:spLocks noChangeShapeType="1"/>
                    </p:cNvSpPr>
                    <p:nvPr/>
                  </p:nvSpPr>
                  <p:spPr bwMode="auto">
                    <a:xfrm>
                      <a:off x="2347" y="2038"/>
                      <a:ext cx="1006" cy="0"/>
                    </a:xfrm>
                    <a:prstGeom prst="line">
                      <a:avLst/>
                    </a:prstGeom>
                    <a:noFill/>
                    <a:ln w="57150">
                      <a:solidFill>
                        <a:srgbClr val="80008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sp>
                <p:nvSpPr>
                  <p:cNvPr id="494" name="Oval 84"/>
                  <p:cNvSpPr>
                    <a:spLocks noChangeArrowheads="1"/>
                  </p:cNvSpPr>
                  <p:nvPr/>
                </p:nvSpPr>
                <p:spPr bwMode="auto">
                  <a:xfrm>
                    <a:off x="1105178" y="3123163"/>
                    <a:ext cx="321911"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495" name="Line 85"/>
                  <p:cNvSpPr>
                    <a:spLocks noChangeShapeType="1"/>
                  </p:cNvSpPr>
                  <p:nvPr/>
                </p:nvSpPr>
                <p:spPr bwMode="auto">
                  <a:xfrm>
                    <a:off x="1160206" y="3487274"/>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96" name="Oval 86"/>
                  <p:cNvSpPr>
                    <a:spLocks noChangeArrowheads="1"/>
                  </p:cNvSpPr>
                  <p:nvPr/>
                </p:nvSpPr>
                <p:spPr bwMode="auto">
                  <a:xfrm>
                    <a:off x="2088796" y="3610934"/>
                    <a:ext cx="320536" cy="364112"/>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497" name="Line 87"/>
                  <p:cNvSpPr>
                    <a:spLocks noChangeShapeType="1"/>
                  </p:cNvSpPr>
                  <p:nvPr/>
                </p:nvSpPr>
                <p:spPr bwMode="auto">
                  <a:xfrm>
                    <a:off x="2145200" y="3975046"/>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498" name="Oval 88"/>
                  <p:cNvSpPr>
                    <a:spLocks noChangeArrowheads="1"/>
                  </p:cNvSpPr>
                  <p:nvPr/>
                </p:nvSpPr>
                <p:spPr bwMode="auto">
                  <a:xfrm>
                    <a:off x="1732493" y="3610934"/>
                    <a:ext cx="321911" cy="364112"/>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499" name="Line 89"/>
                  <p:cNvSpPr>
                    <a:spLocks noChangeShapeType="1"/>
                  </p:cNvSpPr>
                  <p:nvPr/>
                </p:nvSpPr>
                <p:spPr bwMode="auto">
                  <a:xfrm>
                    <a:off x="1787521" y="3975046"/>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00" name="Oval 90"/>
                  <p:cNvSpPr>
                    <a:spLocks noChangeArrowheads="1"/>
                  </p:cNvSpPr>
                  <p:nvPr/>
                </p:nvSpPr>
                <p:spPr bwMode="auto">
                  <a:xfrm>
                    <a:off x="1502752" y="3123163"/>
                    <a:ext cx="323288"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01" name="Line 91"/>
                  <p:cNvSpPr>
                    <a:spLocks noChangeShapeType="1"/>
                  </p:cNvSpPr>
                  <p:nvPr/>
                </p:nvSpPr>
                <p:spPr bwMode="auto">
                  <a:xfrm>
                    <a:off x="1559156" y="3487274"/>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02" name="Oval 92"/>
                  <p:cNvSpPr>
                    <a:spLocks noChangeArrowheads="1"/>
                  </p:cNvSpPr>
                  <p:nvPr/>
                </p:nvSpPr>
                <p:spPr bwMode="auto">
                  <a:xfrm>
                    <a:off x="1376189" y="3610934"/>
                    <a:ext cx="321911" cy="364112"/>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03" name="Line 93"/>
                  <p:cNvSpPr>
                    <a:spLocks noChangeShapeType="1"/>
                  </p:cNvSpPr>
                  <p:nvPr/>
                </p:nvSpPr>
                <p:spPr bwMode="auto">
                  <a:xfrm>
                    <a:off x="1432593" y="3975046"/>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04" name="Oval 94"/>
                  <p:cNvSpPr>
                    <a:spLocks noChangeArrowheads="1"/>
                  </p:cNvSpPr>
                  <p:nvPr/>
                </p:nvSpPr>
                <p:spPr bwMode="auto">
                  <a:xfrm>
                    <a:off x="1889322" y="3123163"/>
                    <a:ext cx="320535"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05" name="Line 95"/>
                  <p:cNvSpPr>
                    <a:spLocks noChangeShapeType="1"/>
                  </p:cNvSpPr>
                  <p:nvPr/>
                </p:nvSpPr>
                <p:spPr bwMode="auto">
                  <a:xfrm>
                    <a:off x="1944349" y="3487274"/>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06" name="Oval 96"/>
                  <p:cNvSpPr>
                    <a:spLocks noChangeArrowheads="1"/>
                  </p:cNvSpPr>
                  <p:nvPr/>
                </p:nvSpPr>
                <p:spPr bwMode="auto">
                  <a:xfrm>
                    <a:off x="2273139" y="3123163"/>
                    <a:ext cx="321911"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07" name="Line 97"/>
                  <p:cNvSpPr>
                    <a:spLocks noChangeShapeType="1"/>
                  </p:cNvSpPr>
                  <p:nvPr/>
                </p:nvSpPr>
                <p:spPr bwMode="auto">
                  <a:xfrm>
                    <a:off x="2329543" y="3487274"/>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08" name="Oval 98"/>
                  <p:cNvSpPr>
                    <a:spLocks noChangeArrowheads="1"/>
                  </p:cNvSpPr>
                  <p:nvPr/>
                </p:nvSpPr>
                <p:spPr bwMode="auto">
                  <a:xfrm>
                    <a:off x="2659708" y="3123163"/>
                    <a:ext cx="321911"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09" name="Line 99"/>
                  <p:cNvSpPr>
                    <a:spLocks noChangeShapeType="1"/>
                  </p:cNvSpPr>
                  <p:nvPr/>
                </p:nvSpPr>
                <p:spPr bwMode="auto">
                  <a:xfrm>
                    <a:off x="2714736" y="3487274"/>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10" name="Oval 100"/>
                  <p:cNvSpPr>
                    <a:spLocks noChangeArrowheads="1"/>
                  </p:cNvSpPr>
                  <p:nvPr/>
                </p:nvSpPr>
                <p:spPr bwMode="auto">
                  <a:xfrm>
                    <a:off x="3044901" y="3123163"/>
                    <a:ext cx="321911"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11" name="Line 101"/>
                  <p:cNvSpPr>
                    <a:spLocks noChangeShapeType="1"/>
                  </p:cNvSpPr>
                  <p:nvPr/>
                </p:nvSpPr>
                <p:spPr bwMode="auto">
                  <a:xfrm>
                    <a:off x="3099929" y="3487274"/>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12" name="Oval 102"/>
                  <p:cNvSpPr>
                    <a:spLocks noChangeArrowheads="1"/>
                  </p:cNvSpPr>
                  <p:nvPr/>
                </p:nvSpPr>
                <p:spPr bwMode="auto">
                  <a:xfrm>
                    <a:off x="3430095" y="3123163"/>
                    <a:ext cx="320535"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13" name="Line 103"/>
                  <p:cNvSpPr>
                    <a:spLocks noChangeShapeType="1"/>
                  </p:cNvSpPr>
                  <p:nvPr/>
                </p:nvSpPr>
                <p:spPr bwMode="auto">
                  <a:xfrm>
                    <a:off x="3486498" y="3487274"/>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14" name="Oval 104"/>
                  <p:cNvSpPr>
                    <a:spLocks noChangeArrowheads="1"/>
                  </p:cNvSpPr>
                  <p:nvPr/>
                </p:nvSpPr>
                <p:spPr bwMode="auto">
                  <a:xfrm>
                    <a:off x="2445101" y="3610934"/>
                    <a:ext cx="321911" cy="364112"/>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15" name="Line 105"/>
                  <p:cNvSpPr>
                    <a:spLocks noChangeShapeType="1"/>
                  </p:cNvSpPr>
                  <p:nvPr/>
                </p:nvSpPr>
                <p:spPr bwMode="auto">
                  <a:xfrm>
                    <a:off x="2500128" y="3975046"/>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16" name="Oval 106"/>
                  <p:cNvSpPr>
                    <a:spLocks noChangeArrowheads="1"/>
                  </p:cNvSpPr>
                  <p:nvPr/>
                </p:nvSpPr>
                <p:spPr bwMode="auto">
                  <a:xfrm>
                    <a:off x="2801404" y="3610934"/>
                    <a:ext cx="320536" cy="364112"/>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17" name="Line 107"/>
                  <p:cNvSpPr>
                    <a:spLocks noChangeShapeType="1"/>
                  </p:cNvSpPr>
                  <p:nvPr/>
                </p:nvSpPr>
                <p:spPr bwMode="auto">
                  <a:xfrm>
                    <a:off x="2857808" y="3975046"/>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18" name="Oval 108"/>
                  <p:cNvSpPr>
                    <a:spLocks noChangeArrowheads="1"/>
                  </p:cNvSpPr>
                  <p:nvPr/>
                </p:nvSpPr>
                <p:spPr bwMode="auto">
                  <a:xfrm>
                    <a:off x="3159083" y="3610934"/>
                    <a:ext cx="320536" cy="364112"/>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19" name="Line 109"/>
                  <p:cNvSpPr>
                    <a:spLocks noChangeShapeType="1"/>
                  </p:cNvSpPr>
                  <p:nvPr/>
                </p:nvSpPr>
                <p:spPr bwMode="auto">
                  <a:xfrm>
                    <a:off x="3214111" y="3975046"/>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20" name="Oval 110"/>
                  <p:cNvSpPr>
                    <a:spLocks noChangeArrowheads="1"/>
                  </p:cNvSpPr>
                  <p:nvPr/>
                </p:nvSpPr>
                <p:spPr bwMode="auto">
                  <a:xfrm>
                    <a:off x="1541272" y="4093210"/>
                    <a:ext cx="321911" cy="36273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21" name="Line 111"/>
                  <p:cNvSpPr>
                    <a:spLocks noChangeShapeType="1"/>
                  </p:cNvSpPr>
                  <p:nvPr/>
                </p:nvSpPr>
                <p:spPr bwMode="auto">
                  <a:xfrm>
                    <a:off x="1838421" y="4455947"/>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22" name="Oval 112"/>
                  <p:cNvSpPr>
                    <a:spLocks noChangeArrowheads="1"/>
                  </p:cNvSpPr>
                  <p:nvPr/>
                </p:nvSpPr>
                <p:spPr bwMode="auto">
                  <a:xfrm>
                    <a:off x="1918211" y="4093210"/>
                    <a:ext cx="321911" cy="36273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23" name="Line 113"/>
                  <p:cNvSpPr>
                    <a:spLocks noChangeShapeType="1"/>
                  </p:cNvSpPr>
                  <p:nvPr/>
                </p:nvSpPr>
                <p:spPr bwMode="auto">
                  <a:xfrm>
                    <a:off x="2213985" y="4455947"/>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24" name="Oval 114"/>
                  <p:cNvSpPr>
                    <a:spLocks noChangeArrowheads="1"/>
                  </p:cNvSpPr>
                  <p:nvPr/>
                </p:nvSpPr>
                <p:spPr bwMode="auto">
                  <a:xfrm>
                    <a:off x="2293775" y="4093210"/>
                    <a:ext cx="321911" cy="36273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25" name="Line 115"/>
                  <p:cNvSpPr>
                    <a:spLocks noChangeShapeType="1"/>
                  </p:cNvSpPr>
                  <p:nvPr/>
                </p:nvSpPr>
                <p:spPr bwMode="auto">
                  <a:xfrm>
                    <a:off x="2590924" y="4455947"/>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26" name="Oval 116"/>
                  <p:cNvSpPr>
                    <a:spLocks noChangeArrowheads="1"/>
                  </p:cNvSpPr>
                  <p:nvPr/>
                </p:nvSpPr>
                <p:spPr bwMode="auto">
                  <a:xfrm>
                    <a:off x="2672089" y="4093210"/>
                    <a:ext cx="321911" cy="36273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27" name="Line 117"/>
                  <p:cNvSpPr>
                    <a:spLocks noChangeShapeType="1"/>
                  </p:cNvSpPr>
                  <p:nvPr/>
                </p:nvSpPr>
                <p:spPr bwMode="auto">
                  <a:xfrm>
                    <a:off x="2969238" y="4455947"/>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28" name="Oval 118"/>
                  <p:cNvSpPr>
                    <a:spLocks noChangeArrowheads="1"/>
                  </p:cNvSpPr>
                  <p:nvPr/>
                </p:nvSpPr>
                <p:spPr bwMode="auto">
                  <a:xfrm>
                    <a:off x="3047653" y="4093210"/>
                    <a:ext cx="323287" cy="36273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29" name="Line 119"/>
                  <p:cNvSpPr>
                    <a:spLocks noChangeShapeType="1"/>
                  </p:cNvSpPr>
                  <p:nvPr/>
                </p:nvSpPr>
                <p:spPr bwMode="auto">
                  <a:xfrm>
                    <a:off x="3346177" y="4455947"/>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30" name="Oval 120"/>
                  <p:cNvSpPr>
                    <a:spLocks noChangeArrowheads="1"/>
                  </p:cNvSpPr>
                  <p:nvPr/>
                </p:nvSpPr>
                <p:spPr bwMode="auto">
                  <a:xfrm>
                    <a:off x="1162957" y="4093210"/>
                    <a:ext cx="323287" cy="36273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31" name="Line 121"/>
                  <p:cNvSpPr>
                    <a:spLocks noChangeShapeType="1"/>
                  </p:cNvSpPr>
                  <p:nvPr/>
                </p:nvSpPr>
                <p:spPr bwMode="auto">
                  <a:xfrm>
                    <a:off x="1460106" y="4455947"/>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32" name="Oval 122"/>
                  <p:cNvSpPr>
                    <a:spLocks noChangeArrowheads="1"/>
                  </p:cNvSpPr>
                  <p:nvPr/>
                </p:nvSpPr>
                <p:spPr bwMode="auto">
                  <a:xfrm>
                    <a:off x="3425967" y="4093210"/>
                    <a:ext cx="320536" cy="36273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33" name="Line 123"/>
                  <p:cNvSpPr>
                    <a:spLocks noChangeShapeType="1"/>
                  </p:cNvSpPr>
                  <p:nvPr/>
                </p:nvSpPr>
                <p:spPr bwMode="auto">
                  <a:xfrm>
                    <a:off x="3723116" y="4455947"/>
                    <a:ext cx="0" cy="0"/>
                  </a:xfrm>
                  <a:prstGeom prst="line">
                    <a:avLst/>
                  </a:prstGeom>
                  <a:noFill/>
                  <a:ln w="57150">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nvGrpSpPr>
                  <p:cNvPr id="20" name="Group 124"/>
                  <p:cNvGrpSpPr>
                    <a:grpSpLocks/>
                  </p:cNvGrpSpPr>
                  <p:nvPr/>
                </p:nvGrpSpPr>
                <p:grpSpPr bwMode="auto">
                  <a:xfrm>
                    <a:off x="1163152" y="3134117"/>
                    <a:ext cx="2575103" cy="1195756"/>
                    <a:chOff x="995" y="2433"/>
                    <a:chExt cx="3742" cy="830"/>
                  </a:xfrm>
                </p:grpSpPr>
                <p:sp>
                  <p:nvSpPr>
                    <p:cNvPr id="20691" name="Text Box 125"/>
                    <p:cNvSpPr txBox="1">
                      <a:spLocks noChangeArrowheads="1"/>
                    </p:cNvSpPr>
                    <p:nvPr/>
                  </p:nvSpPr>
                  <p:spPr bwMode="auto">
                    <a:xfrm>
                      <a:off x="995" y="2433"/>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92" name="Text Box 126"/>
                    <p:cNvSpPr txBox="1">
                      <a:spLocks noChangeArrowheads="1"/>
                    </p:cNvSpPr>
                    <p:nvPr/>
                  </p:nvSpPr>
                  <p:spPr bwMode="auto">
                    <a:xfrm>
                      <a:off x="2425" y="2772"/>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93" name="Text Box 127"/>
                    <p:cNvSpPr txBox="1">
                      <a:spLocks noChangeArrowheads="1"/>
                    </p:cNvSpPr>
                    <p:nvPr/>
                  </p:nvSpPr>
                  <p:spPr bwMode="auto">
                    <a:xfrm>
                      <a:off x="1907" y="2772"/>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94" name="Text Box 128"/>
                    <p:cNvSpPr txBox="1">
                      <a:spLocks noChangeArrowheads="1"/>
                    </p:cNvSpPr>
                    <p:nvPr/>
                  </p:nvSpPr>
                  <p:spPr bwMode="auto">
                    <a:xfrm>
                      <a:off x="1554" y="2433"/>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95" name="Text Box 129"/>
                    <p:cNvSpPr txBox="1">
                      <a:spLocks noChangeArrowheads="1"/>
                    </p:cNvSpPr>
                    <p:nvPr/>
                  </p:nvSpPr>
                  <p:spPr bwMode="auto">
                    <a:xfrm>
                      <a:off x="1389" y="2772"/>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96" name="Text Box 130"/>
                    <p:cNvSpPr txBox="1">
                      <a:spLocks noChangeArrowheads="1"/>
                    </p:cNvSpPr>
                    <p:nvPr/>
                  </p:nvSpPr>
                  <p:spPr bwMode="auto">
                    <a:xfrm>
                      <a:off x="2114" y="2433"/>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97" name="Text Box 131"/>
                    <p:cNvSpPr txBox="1">
                      <a:spLocks noChangeArrowheads="1"/>
                    </p:cNvSpPr>
                    <p:nvPr/>
                  </p:nvSpPr>
                  <p:spPr bwMode="auto">
                    <a:xfrm>
                      <a:off x="2674" y="2433"/>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98" name="Text Box 132"/>
                    <p:cNvSpPr txBox="1">
                      <a:spLocks noChangeArrowheads="1"/>
                    </p:cNvSpPr>
                    <p:nvPr/>
                  </p:nvSpPr>
                  <p:spPr bwMode="auto">
                    <a:xfrm>
                      <a:off x="3234" y="2433"/>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99" name="Text Box 133"/>
                    <p:cNvSpPr txBox="1">
                      <a:spLocks noChangeArrowheads="1"/>
                    </p:cNvSpPr>
                    <p:nvPr/>
                  </p:nvSpPr>
                  <p:spPr bwMode="auto">
                    <a:xfrm>
                      <a:off x="3794" y="2433"/>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0" name="Text Box 134"/>
                    <p:cNvSpPr txBox="1">
                      <a:spLocks noChangeArrowheads="1"/>
                    </p:cNvSpPr>
                    <p:nvPr/>
                  </p:nvSpPr>
                  <p:spPr bwMode="auto">
                    <a:xfrm>
                      <a:off x="4354" y="2433"/>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1" name="Text Box 135"/>
                    <p:cNvSpPr txBox="1">
                      <a:spLocks noChangeArrowheads="1"/>
                    </p:cNvSpPr>
                    <p:nvPr/>
                  </p:nvSpPr>
                  <p:spPr bwMode="auto">
                    <a:xfrm>
                      <a:off x="2943" y="2772"/>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2" name="Text Box 136"/>
                    <p:cNvSpPr txBox="1">
                      <a:spLocks noChangeArrowheads="1"/>
                    </p:cNvSpPr>
                    <p:nvPr/>
                  </p:nvSpPr>
                  <p:spPr bwMode="auto">
                    <a:xfrm>
                      <a:off x="3461" y="2772"/>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3" name="Text Box 137"/>
                    <p:cNvSpPr txBox="1">
                      <a:spLocks noChangeArrowheads="1"/>
                    </p:cNvSpPr>
                    <p:nvPr/>
                  </p:nvSpPr>
                  <p:spPr bwMode="auto">
                    <a:xfrm>
                      <a:off x="3980" y="2772"/>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4" name="Text Box 138"/>
                    <p:cNvSpPr txBox="1">
                      <a:spLocks noChangeArrowheads="1"/>
                    </p:cNvSpPr>
                    <p:nvPr/>
                  </p:nvSpPr>
                  <p:spPr bwMode="auto">
                    <a:xfrm>
                      <a:off x="1629" y="3106"/>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5" name="Text Box 139"/>
                    <p:cNvSpPr txBox="1">
                      <a:spLocks noChangeArrowheads="1"/>
                    </p:cNvSpPr>
                    <p:nvPr/>
                  </p:nvSpPr>
                  <p:spPr bwMode="auto">
                    <a:xfrm>
                      <a:off x="2177" y="3106"/>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6" name="Text Box 140"/>
                    <p:cNvSpPr txBox="1">
                      <a:spLocks noChangeArrowheads="1"/>
                    </p:cNvSpPr>
                    <p:nvPr/>
                  </p:nvSpPr>
                  <p:spPr bwMode="auto">
                    <a:xfrm>
                      <a:off x="2724" y="3106"/>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7" name="Text Box 141"/>
                    <p:cNvSpPr txBox="1">
                      <a:spLocks noChangeArrowheads="1"/>
                    </p:cNvSpPr>
                    <p:nvPr/>
                  </p:nvSpPr>
                  <p:spPr bwMode="auto">
                    <a:xfrm>
                      <a:off x="3272" y="3106"/>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8" name="Text Box 142"/>
                    <p:cNvSpPr txBox="1">
                      <a:spLocks noChangeArrowheads="1"/>
                    </p:cNvSpPr>
                    <p:nvPr/>
                  </p:nvSpPr>
                  <p:spPr bwMode="auto">
                    <a:xfrm>
                      <a:off x="3820" y="3106"/>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09" name="Text Box 143"/>
                    <p:cNvSpPr txBox="1">
                      <a:spLocks noChangeArrowheads="1"/>
                    </p:cNvSpPr>
                    <p:nvPr/>
                  </p:nvSpPr>
                  <p:spPr bwMode="auto">
                    <a:xfrm>
                      <a:off x="1081" y="3106"/>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710" name="Text Box 144"/>
                    <p:cNvSpPr txBox="1">
                      <a:spLocks noChangeArrowheads="1"/>
                    </p:cNvSpPr>
                    <p:nvPr/>
                  </p:nvSpPr>
                  <p:spPr bwMode="auto">
                    <a:xfrm>
                      <a:off x="4367" y="3106"/>
                      <a:ext cx="370" cy="157"/>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grpSp>
              <p:sp>
                <p:nvSpPr>
                  <p:cNvPr id="535" name="Line 145"/>
                  <p:cNvSpPr>
                    <a:spLocks noChangeShapeType="1"/>
                  </p:cNvSpPr>
                  <p:nvPr/>
                </p:nvSpPr>
                <p:spPr bwMode="auto">
                  <a:xfrm>
                    <a:off x="2024139" y="3957184"/>
                    <a:ext cx="0" cy="0"/>
                  </a:xfrm>
                  <a:prstGeom prst="line">
                    <a:avLst/>
                  </a:prstGeom>
                  <a:noFill/>
                  <a:ln w="9525">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36" name="Line 146"/>
                  <p:cNvSpPr>
                    <a:spLocks noChangeShapeType="1"/>
                  </p:cNvSpPr>
                  <p:nvPr/>
                </p:nvSpPr>
                <p:spPr bwMode="auto">
                  <a:xfrm>
                    <a:off x="2394200" y="3477657"/>
                    <a:ext cx="0" cy="9618"/>
                  </a:xfrm>
                  <a:prstGeom prst="line">
                    <a:avLst/>
                  </a:prstGeom>
                  <a:noFill/>
                  <a:ln w="9525">
                    <a:solidFill>
                      <a:schemeClr val="tx1"/>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20672" name="Oval 147"/>
                  <p:cNvSpPr>
                    <a:spLocks noChangeArrowheads="1"/>
                  </p:cNvSpPr>
                  <p:nvPr/>
                </p:nvSpPr>
                <p:spPr bwMode="auto">
                  <a:xfrm>
                    <a:off x="3551761" y="3596592"/>
                    <a:ext cx="322060" cy="364491"/>
                  </a:xfrm>
                  <a:prstGeom prst="ellipse">
                    <a:avLst/>
                  </a:prstGeom>
                  <a:solidFill>
                    <a:srgbClr val="CC9900"/>
                  </a:solidFill>
                  <a:ln w="57150">
                    <a:solidFill>
                      <a:schemeClr val="tx1"/>
                    </a:solidFill>
                    <a:round/>
                    <a:headEnd/>
                    <a:tailEnd/>
                  </a:ln>
                </p:spPr>
                <p:txBody>
                  <a:bodyPr wrap="none" anchor="ctr"/>
                  <a:lstStyle/>
                  <a:p>
                    <a:pPr algn="ctr" eaLnBrk="0" hangingPunct="0"/>
                    <a:r>
                      <a:rPr lang="en-US" sz="1100" b="1">
                        <a:solidFill>
                          <a:srgbClr val="663300"/>
                        </a:solidFill>
                        <a:latin typeface="Times New Roman" pitchFamily="18" charset="0"/>
                        <a:cs typeface="Times New Roman" pitchFamily="18" charset="0"/>
                      </a:rPr>
                      <a:t>ef</a:t>
                    </a:r>
                  </a:p>
                </p:txBody>
              </p:sp>
              <p:sp>
                <p:nvSpPr>
                  <p:cNvPr id="20673" name="Oval 148"/>
                  <p:cNvSpPr>
                    <a:spLocks noChangeArrowheads="1"/>
                  </p:cNvSpPr>
                  <p:nvPr/>
                </p:nvSpPr>
                <p:spPr bwMode="auto">
                  <a:xfrm>
                    <a:off x="991799" y="3608117"/>
                    <a:ext cx="322060" cy="364491"/>
                  </a:xfrm>
                  <a:prstGeom prst="ellipse">
                    <a:avLst/>
                  </a:prstGeom>
                  <a:solidFill>
                    <a:srgbClr val="CC9900"/>
                  </a:solidFill>
                  <a:ln w="57150">
                    <a:solidFill>
                      <a:schemeClr val="tx1"/>
                    </a:solidFill>
                    <a:round/>
                    <a:headEnd/>
                    <a:tailEnd/>
                  </a:ln>
                </p:spPr>
                <p:txBody>
                  <a:bodyPr wrap="none" anchor="ctr"/>
                  <a:lstStyle/>
                  <a:p>
                    <a:pPr algn="ctr" eaLnBrk="0" hangingPunct="0"/>
                    <a:r>
                      <a:rPr lang="en-US" sz="1100" b="1">
                        <a:solidFill>
                          <a:srgbClr val="663300"/>
                        </a:solidFill>
                        <a:latin typeface="Times New Roman" pitchFamily="18" charset="0"/>
                        <a:cs typeface="Times New Roman" pitchFamily="18" charset="0"/>
                      </a:rPr>
                      <a:t>ef</a:t>
                    </a:r>
                  </a:p>
                </p:txBody>
              </p:sp>
              <p:sp>
                <p:nvSpPr>
                  <p:cNvPr id="539" name="Line 196"/>
                  <p:cNvSpPr>
                    <a:spLocks noChangeShapeType="1"/>
                  </p:cNvSpPr>
                  <p:nvPr/>
                </p:nvSpPr>
                <p:spPr bwMode="auto">
                  <a:xfrm>
                    <a:off x="1312907" y="3792303"/>
                    <a:ext cx="74287" cy="6870"/>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40" name="Oval 102"/>
                  <p:cNvSpPr>
                    <a:spLocks noChangeArrowheads="1"/>
                  </p:cNvSpPr>
                  <p:nvPr/>
                </p:nvSpPr>
                <p:spPr bwMode="auto">
                  <a:xfrm>
                    <a:off x="3808409" y="3174001"/>
                    <a:ext cx="321911" cy="364112"/>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541" name="Oval 122"/>
                  <p:cNvSpPr>
                    <a:spLocks noChangeArrowheads="1"/>
                  </p:cNvSpPr>
                  <p:nvPr/>
                </p:nvSpPr>
                <p:spPr bwMode="auto">
                  <a:xfrm>
                    <a:off x="3816663" y="4142675"/>
                    <a:ext cx="321911"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20677" name="Oval 147"/>
                  <p:cNvSpPr>
                    <a:spLocks noChangeArrowheads="1"/>
                  </p:cNvSpPr>
                  <p:nvPr/>
                </p:nvSpPr>
                <p:spPr bwMode="auto">
                  <a:xfrm>
                    <a:off x="3943537" y="3647474"/>
                    <a:ext cx="322060" cy="364491"/>
                  </a:xfrm>
                  <a:prstGeom prst="ellipse">
                    <a:avLst/>
                  </a:prstGeom>
                  <a:solidFill>
                    <a:srgbClr val="CC9900"/>
                  </a:solidFill>
                  <a:ln w="57150">
                    <a:solidFill>
                      <a:schemeClr val="tx1"/>
                    </a:solidFill>
                    <a:round/>
                    <a:headEnd/>
                    <a:tailEnd/>
                  </a:ln>
                </p:spPr>
                <p:txBody>
                  <a:bodyPr wrap="none" anchor="ctr"/>
                  <a:lstStyle/>
                  <a:p>
                    <a:pPr algn="ctr" eaLnBrk="0" hangingPunct="0"/>
                    <a:r>
                      <a:rPr lang="en-US" sz="1100" b="1">
                        <a:solidFill>
                          <a:srgbClr val="663300"/>
                        </a:solidFill>
                        <a:latin typeface="Times New Roman" pitchFamily="18" charset="0"/>
                        <a:cs typeface="Times New Roman" pitchFamily="18" charset="0"/>
                      </a:rPr>
                      <a:t>ef</a:t>
                    </a:r>
                  </a:p>
                </p:txBody>
              </p:sp>
              <p:sp>
                <p:nvSpPr>
                  <p:cNvPr id="20678" name="Text Box 134"/>
                  <p:cNvSpPr txBox="1">
                    <a:spLocks noChangeArrowheads="1"/>
                  </p:cNvSpPr>
                  <p:nvPr/>
                </p:nvSpPr>
                <p:spPr bwMode="auto">
                  <a:xfrm>
                    <a:off x="3894037" y="3224840"/>
                    <a:ext cx="254450" cy="226436"/>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20679" name="Text Box 134"/>
                  <p:cNvSpPr txBox="1">
                    <a:spLocks noChangeArrowheads="1"/>
                  </p:cNvSpPr>
                  <p:nvPr/>
                </p:nvSpPr>
                <p:spPr bwMode="auto">
                  <a:xfrm>
                    <a:off x="3894037" y="4207131"/>
                    <a:ext cx="254450" cy="226436"/>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545" name="Oval 102"/>
                  <p:cNvSpPr>
                    <a:spLocks noChangeArrowheads="1"/>
                  </p:cNvSpPr>
                  <p:nvPr/>
                </p:nvSpPr>
                <p:spPr bwMode="auto">
                  <a:xfrm>
                    <a:off x="4212862" y="3290792"/>
                    <a:ext cx="323288" cy="365485"/>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20681" name="Text Box 134"/>
                  <p:cNvSpPr txBox="1">
                    <a:spLocks noChangeArrowheads="1"/>
                  </p:cNvSpPr>
                  <p:nvPr/>
                </p:nvSpPr>
                <p:spPr bwMode="auto">
                  <a:xfrm>
                    <a:off x="4285813" y="3342093"/>
                    <a:ext cx="254450" cy="226436"/>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547" name="Oval 102"/>
                  <p:cNvSpPr>
                    <a:spLocks noChangeArrowheads="1"/>
                  </p:cNvSpPr>
                  <p:nvPr/>
                </p:nvSpPr>
                <p:spPr bwMode="auto">
                  <a:xfrm>
                    <a:off x="4221116" y="4008022"/>
                    <a:ext cx="320536" cy="364111"/>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20683" name="Text Box 134"/>
                  <p:cNvSpPr txBox="1">
                    <a:spLocks noChangeArrowheads="1"/>
                  </p:cNvSpPr>
                  <p:nvPr/>
                </p:nvSpPr>
                <p:spPr bwMode="auto">
                  <a:xfrm>
                    <a:off x="4292705" y="4058901"/>
                    <a:ext cx="254450" cy="226436"/>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549" name="Oval 102"/>
                  <p:cNvSpPr>
                    <a:spLocks noChangeArrowheads="1"/>
                  </p:cNvSpPr>
                  <p:nvPr/>
                </p:nvSpPr>
                <p:spPr bwMode="auto">
                  <a:xfrm>
                    <a:off x="725488" y="3263312"/>
                    <a:ext cx="321911" cy="365485"/>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20685" name="Text Box 134"/>
                  <p:cNvSpPr txBox="1">
                    <a:spLocks noChangeArrowheads="1"/>
                  </p:cNvSpPr>
                  <p:nvPr/>
                </p:nvSpPr>
                <p:spPr bwMode="auto">
                  <a:xfrm>
                    <a:off x="797767" y="3315545"/>
                    <a:ext cx="254450" cy="226436"/>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551" name="Oval 102"/>
                  <p:cNvSpPr>
                    <a:spLocks noChangeArrowheads="1"/>
                  </p:cNvSpPr>
                  <p:nvPr/>
                </p:nvSpPr>
                <p:spPr bwMode="auto">
                  <a:xfrm>
                    <a:off x="773637" y="3992908"/>
                    <a:ext cx="321911" cy="36273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20687" name="Text Box 134"/>
                  <p:cNvSpPr txBox="1">
                    <a:spLocks noChangeArrowheads="1"/>
                  </p:cNvSpPr>
                  <p:nvPr/>
                </p:nvSpPr>
                <p:spPr bwMode="auto">
                  <a:xfrm>
                    <a:off x="844871" y="4043413"/>
                    <a:ext cx="254450" cy="226436"/>
                  </a:xfrm>
                  <a:prstGeom prst="rect">
                    <a:avLst/>
                  </a:prstGeom>
                  <a:noFill/>
                  <a:ln w="9525">
                    <a:noFill/>
                    <a:miter lim="800000"/>
                    <a:headEnd/>
                    <a:tailEnd/>
                  </a:ln>
                </p:spPr>
                <p:txBody>
                  <a:bodyPr wrap="none">
                    <a:spAutoFit/>
                  </a:bodyPr>
                  <a:lstStyle/>
                  <a:p>
                    <a:r>
                      <a:rPr lang="en-US" sz="1100" b="1">
                        <a:solidFill>
                          <a:srgbClr val="663300"/>
                        </a:solidFill>
                        <a:latin typeface="Times New Roman" pitchFamily="18" charset="0"/>
                        <a:cs typeface="Times New Roman" pitchFamily="18" charset="0"/>
                      </a:rPr>
                      <a:t>ef</a:t>
                    </a:r>
                  </a:p>
                </p:txBody>
              </p:sp>
              <p:sp>
                <p:nvSpPr>
                  <p:cNvPr id="553" name="Line 198"/>
                  <p:cNvSpPr>
                    <a:spLocks noChangeShapeType="1"/>
                  </p:cNvSpPr>
                  <p:nvPr/>
                </p:nvSpPr>
                <p:spPr bwMode="auto">
                  <a:xfrm>
                    <a:off x="1092797" y="4234732"/>
                    <a:ext cx="63282" cy="15114"/>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54" name="Line 149"/>
                  <p:cNvSpPr>
                    <a:spLocks noChangeShapeType="1"/>
                  </p:cNvSpPr>
                  <p:nvPr/>
                </p:nvSpPr>
                <p:spPr bwMode="auto">
                  <a:xfrm>
                    <a:off x="3870315" y="3821158"/>
                    <a:ext cx="72911" cy="4122"/>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sp>
                <p:nvSpPr>
                  <p:cNvPr id="555" name="Line 149"/>
                  <p:cNvSpPr>
                    <a:spLocks noChangeShapeType="1"/>
                  </p:cNvSpPr>
                  <p:nvPr/>
                </p:nvSpPr>
                <p:spPr bwMode="auto">
                  <a:xfrm>
                    <a:off x="3749255" y="4306181"/>
                    <a:ext cx="75663" cy="5496"/>
                  </a:xfrm>
                  <a:prstGeom prst="line">
                    <a:avLst/>
                  </a:prstGeom>
                  <a:noFill/>
                  <a:ln w="57150">
                    <a:solidFill>
                      <a:srgbClr val="C00000"/>
                    </a:solidFill>
                    <a:round/>
                    <a:headEnd/>
                    <a:tailEnd/>
                  </a:ln>
                </p:spPr>
                <p:txBody>
                  <a:bodyPr/>
                  <a:lstStyle/>
                  <a:p>
                    <a:pPr>
                      <a:defRPr/>
                    </a:pPr>
                    <a:endParaRPr lang="en-US" sz="1050" b="1">
                      <a:solidFill>
                        <a:srgbClr val="663300"/>
                      </a:solidFill>
                      <a:latin typeface="Times New Roman" pitchFamily="18" charset="0"/>
                      <a:cs typeface="Times New Roman" pitchFamily="18" charset="0"/>
                    </a:endParaRPr>
                  </a:p>
                </p:txBody>
              </p:sp>
            </p:grpSp>
            <p:cxnSp>
              <p:nvCxnSpPr>
                <p:cNvPr id="428" name="Straight Connector 427"/>
                <p:cNvCxnSpPr/>
                <p:nvPr/>
              </p:nvCxnSpPr>
              <p:spPr bwMode="auto">
                <a:xfrm rot="16200000" flipH="1">
                  <a:off x="1793969" y="5154399"/>
                  <a:ext cx="419072" cy="376939"/>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9" name="Straight Connector 428"/>
                <p:cNvCxnSpPr/>
                <p:nvPr/>
              </p:nvCxnSpPr>
              <p:spPr bwMode="auto">
                <a:xfrm rot="5400000">
                  <a:off x="3149698" y="5249977"/>
                  <a:ext cx="398461" cy="23937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430" name="Rectangle 429"/>
                <p:cNvSpPr/>
                <p:nvPr/>
              </p:nvSpPr>
              <p:spPr bwMode="auto">
                <a:xfrm>
                  <a:off x="2035145" y="5500192"/>
                  <a:ext cx="1338546" cy="262434"/>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rgbClr val="663300"/>
                      </a:solidFill>
                      <a:latin typeface="Times New Roman" pitchFamily="18" charset="0"/>
                      <a:cs typeface="Times New Roman" pitchFamily="18" charset="0"/>
                    </a:rPr>
                    <a:t>Activation</a:t>
                  </a:r>
                </a:p>
              </p:txBody>
            </p:sp>
            <p:grpSp>
              <p:nvGrpSpPr>
                <p:cNvPr id="21" name="Group 20"/>
                <p:cNvGrpSpPr>
                  <a:grpSpLocks/>
                </p:cNvGrpSpPr>
                <p:nvPr/>
              </p:nvGrpSpPr>
              <p:grpSpPr bwMode="auto">
                <a:xfrm>
                  <a:off x="2348567" y="674688"/>
                  <a:ext cx="549153" cy="527288"/>
                  <a:chOff x="2365" y="671"/>
                  <a:chExt cx="798" cy="366"/>
                </a:xfrm>
              </p:grpSpPr>
              <p:sp>
                <p:nvSpPr>
                  <p:cNvPr id="432" name="Oval 21"/>
                  <p:cNvSpPr>
                    <a:spLocks noChangeArrowheads="1"/>
                  </p:cNvSpPr>
                  <p:nvPr/>
                </p:nvSpPr>
                <p:spPr bwMode="auto">
                  <a:xfrm>
                    <a:off x="2365" y="671"/>
                    <a:ext cx="798" cy="366"/>
                  </a:xfrm>
                  <a:prstGeom prst="ellipse">
                    <a:avLst/>
                  </a:prstGeom>
                  <a:solidFill>
                    <a:srgbClr val="339933"/>
                  </a:solidFill>
                  <a:ln w="57150">
                    <a:solidFill>
                      <a:schemeClr val="tx1"/>
                    </a:solidFill>
                    <a:round/>
                    <a:headEnd/>
                    <a:tailEnd/>
                  </a:ln>
                </p:spPr>
                <p:txBody>
                  <a:bodyPr wrap="none" anchor="ctr"/>
                  <a:lstStyle/>
                  <a:p>
                    <a:pPr>
                      <a:defRPr/>
                    </a:pPr>
                    <a:endParaRPr lang="en-US" sz="1050" b="1">
                      <a:solidFill>
                        <a:srgbClr val="663300"/>
                      </a:solidFill>
                      <a:latin typeface="Times New Roman" pitchFamily="18" charset="0"/>
                      <a:cs typeface="Times New Roman" pitchFamily="18" charset="0"/>
                    </a:endParaRPr>
                  </a:p>
                </p:txBody>
              </p:sp>
              <p:sp>
                <p:nvSpPr>
                  <p:cNvPr id="20568" name="Text Box 22"/>
                  <p:cNvSpPr txBox="1">
                    <a:spLocks noChangeArrowheads="1"/>
                  </p:cNvSpPr>
                  <p:nvPr/>
                </p:nvSpPr>
                <p:spPr bwMode="auto">
                  <a:xfrm>
                    <a:off x="2446" y="732"/>
                    <a:ext cx="561" cy="203"/>
                  </a:xfrm>
                  <a:prstGeom prst="rect">
                    <a:avLst/>
                  </a:prstGeom>
                  <a:noFill/>
                  <a:ln w="9525">
                    <a:noFill/>
                    <a:miter lim="800000"/>
                    <a:headEnd/>
                    <a:tailEnd/>
                  </a:ln>
                </p:spPr>
                <p:txBody>
                  <a:bodyPr wrap="none">
                    <a:spAutoFit/>
                  </a:bodyPr>
                  <a:lstStyle/>
                  <a:p>
                    <a:r>
                      <a:rPr lang="en-US" sz="1600" b="1">
                        <a:solidFill>
                          <a:srgbClr val="663300"/>
                        </a:solidFill>
                        <a:latin typeface="Times New Roman" pitchFamily="18" charset="0"/>
                        <a:cs typeface="Times New Roman" pitchFamily="18" charset="0"/>
                      </a:rPr>
                      <a:t>EF</a:t>
                    </a:r>
                  </a:p>
                </p:txBody>
              </p:sp>
            </p:grpSp>
          </p:grpSp>
          <p:grpSp>
            <p:nvGrpSpPr>
              <p:cNvPr id="22" name="Group 133"/>
              <p:cNvGrpSpPr>
                <a:grpSpLocks/>
              </p:cNvGrpSpPr>
              <p:nvPr/>
            </p:nvGrpSpPr>
            <p:grpSpPr bwMode="auto">
              <a:xfrm>
                <a:off x="1132110" y="5530396"/>
                <a:ext cx="2510958" cy="565604"/>
                <a:chOff x="1044427" y="5375"/>
                <a:chExt cx="6808466" cy="6692968"/>
              </a:xfrm>
            </p:grpSpPr>
            <p:sp>
              <p:nvSpPr>
                <p:cNvPr id="795" name="Rectangle 794"/>
                <p:cNvSpPr/>
                <p:nvPr/>
              </p:nvSpPr>
              <p:spPr>
                <a:xfrm>
                  <a:off x="1044427" y="5375"/>
                  <a:ext cx="6808466" cy="6523770"/>
                </a:xfrm>
                <a:prstGeom prst="rect">
                  <a:avLst/>
                </a:prstGeom>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grpSp>
              <p:nvGrpSpPr>
                <p:cNvPr id="23" name="Group 71"/>
                <p:cNvGrpSpPr>
                  <a:grpSpLocks/>
                </p:cNvGrpSpPr>
                <p:nvPr/>
              </p:nvGrpSpPr>
              <p:grpSpPr bwMode="auto">
                <a:xfrm>
                  <a:off x="1058332" y="4502981"/>
                  <a:ext cx="5889823" cy="1272309"/>
                  <a:chOff x="1149244" y="4213214"/>
                  <a:chExt cx="6906344" cy="1097457"/>
                </a:xfrm>
              </p:grpSpPr>
              <p:sp>
                <p:nvSpPr>
                  <p:cNvPr id="845" name="Parallelogram 844"/>
                  <p:cNvSpPr/>
                  <p:nvPr/>
                </p:nvSpPr>
                <p:spPr>
                  <a:xfrm>
                    <a:off x="1960563" y="4241950"/>
                    <a:ext cx="6096151" cy="1021649"/>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sp>
                <p:nvSpPr>
                  <p:cNvPr id="846" name="Isosceles Triangle 845"/>
                  <p:cNvSpPr/>
                  <p:nvPr/>
                </p:nvSpPr>
                <p:spPr>
                  <a:xfrm flipV="1">
                    <a:off x="1148077" y="4209516"/>
                    <a:ext cx="1670387" cy="110273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grpSp>
            <p:grpSp>
              <p:nvGrpSpPr>
                <p:cNvPr id="24" name="Group 56"/>
                <p:cNvGrpSpPr>
                  <a:grpSpLocks/>
                </p:cNvGrpSpPr>
                <p:nvPr/>
              </p:nvGrpSpPr>
              <p:grpSpPr bwMode="auto">
                <a:xfrm>
                  <a:off x="2383717" y="1065259"/>
                  <a:ext cx="4343519" cy="1732438"/>
                  <a:chOff x="2855919" y="1132340"/>
                  <a:chExt cx="4956181" cy="1552577"/>
                </a:xfrm>
              </p:grpSpPr>
              <p:sp>
                <p:nvSpPr>
                  <p:cNvPr id="20517"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18"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663300"/>
                      </a:solidFill>
                    </a:endParaRPr>
                  </a:p>
                </p:txBody>
              </p:sp>
              <p:sp>
                <p:nvSpPr>
                  <p:cNvPr id="20519"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663300"/>
                      </a:solidFill>
                    </a:endParaRPr>
                  </a:p>
                </p:txBody>
              </p:sp>
              <p:sp>
                <p:nvSpPr>
                  <p:cNvPr id="20520"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21"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663300"/>
                      </a:solidFill>
                    </a:endParaRPr>
                  </a:p>
                </p:txBody>
              </p:sp>
              <p:sp>
                <p:nvSpPr>
                  <p:cNvPr id="20522"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23"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663300"/>
                      </a:solidFill>
                    </a:endParaRPr>
                  </a:p>
                </p:txBody>
              </p:sp>
              <p:sp>
                <p:nvSpPr>
                  <p:cNvPr id="20524"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663300"/>
                      </a:solidFill>
                    </a:endParaRPr>
                  </a:p>
                </p:txBody>
              </p:sp>
              <p:sp>
                <p:nvSpPr>
                  <p:cNvPr id="20525"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663300"/>
                      </a:solidFill>
                    </a:endParaRPr>
                  </a:p>
                </p:txBody>
              </p:sp>
              <p:sp>
                <p:nvSpPr>
                  <p:cNvPr id="20526"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663300"/>
                      </a:solidFill>
                    </a:endParaRPr>
                  </a:p>
                </p:txBody>
              </p:sp>
              <p:sp>
                <p:nvSpPr>
                  <p:cNvPr id="20527"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28"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29"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663300"/>
                      </a:solidFill>
                    </a:endParaRPr>
                  </a:p>
                </p:txBody>
              </p:sp>
              <p:sp>
                <p:nvSpPr>
                  <p:cNvPr id="20530"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663300"/>
                      </a:solidFill>
                    </a:endParaRPr>
                  </a:p>
                </p:txBody>
              </p:sp>
              <p:sp>
                <p:nvSpPr>
                  <p:cNvPr id="20531"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663300"/>
                      </a:solidFill>
                    </a:endParaRPr>
                  </a:p>
                </p:txBody>
              </p:sp>
              <p:sp>
                <p:nvSpPr>
                  <p:cNvPr id="20532"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663300"/>
                      </a:solidFill>
                    </a:endParaRPr>
                  </a:p>
                </p:txBody>
              </p:sp>
              <p:sp>
                <p:nvSpPr>
                  <p:cNvPr id="20533"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663300"/>
                      </a:solidFill>
                    </a:endParaRPr>
                  </a:p>
                </p:txBody>
              </p:sp>
              <p:sp>
                <p:nvSpPr>
                  <p:cNvPr id="20534"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35"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663300"/>
                      </a:solidFill>
                    </a:endParaRPr>
                  </a:p>
                </p:txBody>
              </p:sp>
              <p:sp>
                <p:nvSpPr>
                  <p:cNvPr id="20536"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663300"/>
                      </a:solidFill>
                    </a:endParaRPr>
                  </a:p>
                </p:txBody>
              </p:sp>
              <p:sp>
                <p:nvSpPr>
                  <p:cNvPr id="20537"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663300"/>
                      </a:solidFill>
                    </a:endParaRPr>
                  </a:p>
                </p:txBody>
              </p:sp>
              <p:sp>
                <p:nvSpPr>
                  <p:cNvPr id="20538"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663300"/>
                      </a:solidFill>
                    </a:endParaRPr>
                  </a:p>
                </p:txBody>
              </p:sp>
              <p:sp>
                <p:nvSpPr>
                  <p:cNvPr id="20539"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663300"/>
                      </a:solidFill>
                    </a:endParaRPr>
                  </a:p>
                </p:txBody>
              </p:sp>
              <p:sp>
                <p:nvSpPr>
                  <p:cNvPr id="20540"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663300"/>
                      </a:solidFill>
                    </a:endParaRPr>
                  </a:p>
                </p:txBody>
              </p:sp>
              <p:sp>
                <p:nvSpPr>
                  <p:cNvPr id="20541"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663300"/>
                      </a:solidFill>
                    </a:endParaRPr>
                  </a:p>
                </p:txBody>
              </p:sp>
              <p:sp>
                <p:nvSpPr>
                  <p:cNvPr id="20542"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663300"/>
                      </a:solidFill>
                    </a:endParaRPr>
                  </a:p>
                </p:txBody>
              </p:sp>
              <p:sp>
                <p:nvSpPr>
                  <p:cNvPr id="20543"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44"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663300"/>
                      </a:solidFill>
                    </a:endParaRPr>
                  </a:p>
                </p:txBody>
              </p:sp>
              <p:sp>
                <p:nvSpPr>
                  <p:cNvPr id="20545"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46"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663300"/>
                      </a:solidFill>
                    </a:endParaRPr>
                  </a:p>
                </p:txBody>
              </p:sp>
              <p:sp>
                <p:nvSpPr>
                  <p:cNvPr id="20547"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48"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663300"/>
                      </a:solidFill>
                    </a:endParaRPr>
                  </a:p>
                </p:txBody>
              </p:sp>
              <p:sp>
                <p:nvSpPr>
                  <p:cNvPr id="20549"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663300"/>
                      </a:solidFill>
                    </a:endParaRPr>
                  </a:p>
                </p:txBody>
              </p:sp>
              <p:sp>
                <p:nvSpPr>
                  <p:cNvPr id="20550"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663300"/>
                      </a:solidFill>
                    </a:endParaRPr>
                  </a:p>
                </p:txBody>
              </p:sp>
              <p:sp>
                <p:nvSpPr>
                  <p:cNvPr id="20551"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663300"/>
                      </a:solidFill>
                    </a:endParaRPr>
                  </a:p>
                </p:txBody>
              </p:sp>
              <p:sp>
                <p:nvSpPr>
                  <p:cNvPr id="20552"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663300"/>
                      </a:solidFill>
                    </a:endParaRPr>
                  </a:p>
                </p:txBody>
              </p:sp>
              <p:sp>
                <p:nvSpPr>
                  <p:cNvPr id="20553"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663300"/>
                      </a:solidFill>
                    </a:endParaRPr>
                  </a:p>
                </p:txBody>
              </p:sp>
              <p:sp>
                <p:nvSpPr>
                  <p:cNvPr id="20554"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663300"/>
                      </a:solidFill>
                    </a:endParaRPr>
                  </a:p>
                </p:txBody>
              </p:sp>
              <p:sp>
                <p:nvSpPr>
                  <p:cNvPr id="20555"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663300"/>
                      </a:solidFill>
                    </a:endParaRPr>
                  </a:p>
                </p:txBody>
              </p:sp>
              <p:sp>
                <p:nvSpPr>
                  <p:cNvPr id="20556"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663300"/>
                      </a:solidFill>
                    </a:endParaRPr>
                  </a:p>
                </p:txBody>
              </p:sp>
              <p:sp>
                <p:nvSpPr>
                  <p:cNvPr id="20557"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663300"/>
                      </a:solidFill>
                    </a:endParaRPr>
                  </a:p>
                </p:txBody>
              </p:sp>
            </p:grpSp>
            <p:sp>
              <p:nvSpPr>
                <p:cNvPr id="20511" name="AutoShape 62"/>
                <p:cNvSpPr>
                  <a:spLocks noChangeArrowheads="1"/>
                </p:cNvSpPr>
                <p:nvPr/>
              </p:nvSpPr>
              <p:spPr bwMode="auto">
                <a:xfrm>
                  <a:off x="2552053" y="1079423"/>
                  <a:ext cx="4158475" cy="3854588"/>
                </a:xfrm>
                <a:prstGeom prst="triangle">
                  <a:avLst>
                    <a:gd name="adj" fmla="val 50000"/>
                  </a:avLst>
                </a:prstGeom>
                <a:solidFill>
                  <a:srgbClr val="30D840"/>
                </a:solidFill>
                <a:ln w="57150">
                  <a:noFill/>
                  <a:miter lim="800000"/>
                  <a:headEnd/>
                  <a:tailEnd/>
                </a:ln>
              </p:spPr>
              <p:txBody>
                <a:bodyPr wrap="none" anchor="ctr"/>
                <a:lstStyle/>
                <a:p>
                  <a:endParaRPr lang="en-US">
                    <a:solidFill>
                      <a:srgbClr val="663300"/>
                    </a:solidFill>
                  </a:endParaRPr>
                </a:p>
              </p:txBody>
            </p:sp>
            <p:sp>
              <p:nvSpPr>
                <p:cNvPr id="20512" name="AutoShape 71"/>
                <p:cNvSpPr>
                  <a:spLocks noChangeArrowheads="1"/>
                </p:cNvSpPr>
                <p:nvPr/>
              </p:nvSpPr>
              <p:spPr bwMode="auto">
                <a:xfrm>
                  <a:off x="3603844" y="5230224"/>
                  <a:ext cx="1974197" cy="857361"/>
                </a:xfrm>
                <a:prstGeom prst="triangle">
                  <a:avLst>
                    <a:gd name="adj" fmla="val 50000"/>
                  </a:avLst>
                </a:prstGeom>
                <a:solidFill>
                  <a:srgbClr val="FF00FF"/>
                </a:solidFill>
                <a:ln w="9525">
                  <a:noFill/>
                  <a:miter lim="800000"/>
                  <a:headEnd/>
                  <a:tailEnd/>
                </a:ln>
              </p:spPr>
              <p:txBody>
                <a:bodyPr wrap="none" anchor="ctr"/>
                <a:lstStyle/>
                <a:p>
                  <a:endParaRPr lang="en-US">
                    <a:solidFill>
                      <a:srgbClr val="663300"/>
                    </a:solidFill>
                  </a:endParaRPr>
                </a:p>
              </p:txBody>
            </p:sp>
            <p:sp>
              <p:nvSpPr>
                <p:cNvPr id="20513" name="AutoShape 86"/>
                <p:cNvSpPr>
                  <a:spLocks noChangeArrowheads="1"/>
                </p:cNvSpPr>
                <p:nvPr/>
              </p:nvSpPr>
              <p:spPr bwMode="auto">
                <a:xfrm>
                  <a:off x="4153350" y="1000906"/>
                  <a:ext cx="1021894" cy="621014"/>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663300"/>
                    </a:solidFill>
                  </a:endParaRPr>
                </a:p>
              </p:txBody>
            </p:sp>
            <p:sp>
              <p:nvSpPr>
                <p:cNvPr id="20514" name="AutoShape 91"/>
                <p:cNvSpPr>
                  <a:spLocks noChangeArrowheads="1"/>
                </p:cNvSpPr>
                <p:nvPr/>
              </p:nvSpPr>
              <p:spPr bwMode="auto">
                <a:xfrm>
                  <a:off x="1679969" y="680865"/>
                  <a:ext cx="655283" cy="6017478"/>
                </a:xfrm>
                <a:prstGeom prst="curvedRightArrow">
                  <a:avLst>
                    <a:gd name="adj1" fmla="val 144208"/>
                    <a:gd name="adj2" fmla="val 288500"/>
                    <a:gd name="adj3" fmla="val 33333"/>
                  </a:avLst>
                </a:prstGeom>
                <a:solidFill>
                  <a:srgbClr val="FFC000"/>
                </a:solidFill>
                <a:ln w="57150">
                  <a:noFill/>
                  <a:prstDash val="dash"/>
                  <a:miter lim="800000"/>
                  <a:headEnd/>
                  <a:tailEnd/>
                </a:ln>
              </p:spPr>
              <p:txBody>
                <a:bodyPr wrap="none" anchor="ctr"/>
                <a:lstStyle/>
                <a:p>
                  <a:endParaRPr lang="en-US">
                    <a:solidFill>
                      <a:srgbClr val="663300"/>
                    </a:solidFill>
                  </a:endParaRPr>
                </a:p>
              </p:txBody>
            </p:sp>
            <p:sp>
              <p:nvSpPr>
                <p:cNvPr id="20515" name="AutoShape 92"/>
                <p:cNvSpPr>
                  <a:spLocks noChangeArrowheads="1"/>
                </p:cNvSpPr>
                <p:nvPr/>
              </p:nvSpPr>
              <p:spPr bwMode="auto">
                <a:xfrm flipH="1">
                  <a:off x="6779675" y="643667"/>
                  <a:ext cx="655283" cy="6017478"/>
                </a:xfrm>
                <a:prstGeom prst="curvedRightArrow">
                  <a:avLst>
                    <a:gd name="adj1" fmla="val 144207"/>
                    <a:gd name="adj2" fmla="val 288500"/>
                    <a:gd name="adj3" fmla="val 33333"/>
                  </a:avLst>
                </a:prstGeom>
                <a:solidFill>
                  <a:srgbClr val="FFC000"/>
                </a:solidFill>
                <a:ln w="57150">
                  <a:noFill/>
                  <a:prstDash val="dash"/>
                  <a:miter lim="800000"/>
                  <a:headEnd/>
                  <a:tailEnd/>
                </a:ln>
              </p:spPr>
              <p:txBody>
                <a:bodyPr wrap="none" anchor="ctr"/>
                <a:lstStyle/>
                <a:p>
                  <a:endParaRPr lang="en-US">
                    <a:solidFill>
                      <a:srgbClr val="663300"/>
                    </a:solidFill>
                  </a:endParaRPr>
                </a:p>
              </p:txBody>
            </p:sp>
            <p:sp>
              <p:nvSpPr>
                <p:cNvPr id="20516" name="Oval 81"/>
                <p:cNvSpPr>
                  <a:spLocks noChangeArrowheads="1"/>
                </p:cNvSpPr>
                <p:nvPr/>
              </p:nvSpPr>
              <p:spPr bwMode="auto">
                <a:xfrm>
                  <a:off x="2467430" y="4837316"/>
                  <a:ext cx="4238170" cy="721654"/>
                </a:xfrm>
                <a:prstGeom prst="ellipse">
                  <a:avLst/>
                </a:prstGeom>
                <a:noFill/>
                <a:ln w="3175">
                  <a:solidFill>
                    <a:srgbClr val="CC0000"/>
                  </a:solidFill>
                  <a:prstDash val="dash"/>
                  <a:round/>
                  <a:headEnd/>
                  <a:tailEnd/>
                </a:ln>
              </p:spPr>
              <p:txBody>
                <a:bodyPr wrap="none" anchor="ctr"/>
                <a:lstStyle/>
                <a:p>
                  <a:endParaRPr lang="en-US">
                    <a:solidFill>
                      <a:srgbClr val="663300"/>
                    </a:solidFill>
                  </a:endParaRPr>
                </a:p>
              </p:txBody>
            </p:sp>
          </p:grpSp>
        </p:grpSp>
      </p:grpSp>
    </p:spTree>
    <p:extLst>
      <p:ext uri="{BB962C8B-B14F-4D97-AF65-F5344CB8AC3E}">
        <p14:creationId xmlns:p14="http://schemas.microsoft.com/office/powerpoint/2010/main" val="3013088326"/>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noChangeArrowheads="1"/>
          </p:cNvSpPr>
          <p:nvPr>
            <p:ph type="body" idx="1"/>
          </p:nvPr>
        </p:nvSpPr>
        <p:spPr>
          <a:xfrm>
            <a:off x="457200" y="1598613"/>
            <a:ext cx="8305800" cy="4573587"/>
          </a:xfrm>
        </p:spPr>
        <p:txBody>
          <a:bodyPr/>
          <a:lstStyle/>
          <a:p>
            <a:pPr eaLnBrk="1" hangingPunct="1">
              <a:lnSpc>
                <a:spcPct val="80000"/>
              </a:lnSpc>
              <a:buFont typeface="Wingdings" pitchFamily="2" charset="2"/>
              <a:buNone/>
            </a:pPr>
            <a:r>
              <a:rPr lang="en-US" sz="3600" smtClean="0"/>
              <a:t>For intervention purposes, it is best</a:t>
            </a:r>
          </a:p>
          <a:p>
            <a:pPr eaLnBrk="1" hangingPunct="1">
              <a:lnSpc>
                <a:spcPct val="80000"/>
              </a:lnSpc>
              <a:buFont typeface="Wingdings" pitchFamily="2" charset="2"/>
              <a:buNone/>
            </a:pPr>
            <a:r>
              <a:rPr lang="en-US" sz="3600" smtClean="0"/>
              <a:t>to assume that EF deficiencies are</a:t>
            </a:r>
          </a:p>
          <a:p>
            <a:pPr eaLnBrk="1" hangingPunct="1">
              <a:lnSpc>
                <a:spcPct val="80000"/>
              </a:lnSpc>
              <a:buFont typeface="Wingdings" pitchFamily="2" charset="2"/>
              <a:buNone/>
            </a:pPr>
            <a:r>
              <a:rPr lang="en-US" sz="3600" smtClean="0"/>
              <a:t>the result of disuse through</a:t>
            </a:r>
          </a:p>
          <a:p>
            <a:pPr eaLnBrk="1" hangingPunct="1">
              <a:lnSpc>
                <a:spcPct val="80000"/>
              </a:lnSpc>
              <a:buFont typeface="Wingdings" pitchFamily="2" charset="2"/>
              <a:buNone/>
            </a:pPr>
            <a:r>
              <a:rPr lang="en-US" sz="3600" smtClean="0"/>
              <a:t>nonconscious choice.  The general</a:t>
            </a:r>
          </a:p>
          <a:p>
            <a:pPr eaLnBrk="1" hangingPunct="1">
              <a:lnSpc>
                <a:spcPct val="80000"/>
              </a:lnSpc>
              <a:buFont typeface="Wingdings" pitchFamily="2" charset="2"/>
              <a:buNone/>
            </a:pPr>
            <a:r>
              <a:rPr lang="en-US" sz="3600" smtClean="0"/>
              <a:t>intervention goal then becomes</a:t>
            </a:r>
          </a:p>
          <a:p>
            <a:pPr eaLnBrk="1" hangingPunct="1">
              <a:lnSpc>
                <a:spcPct val="80000"/>
              </a:lnSpc>
              <a:buFont typeface="Wingdings" pitchFamily="2" charset="2"/>
              <a:buNone/>
            </a:pPr>
            <a:r>
              <a:rPr lang="en-US" sz="3600" smtClean="0"/>
              <a:t>education to make the child conscious</a:t>
            </a:r>
          </a:p>
          <a:p>
            <a:pPr eaLnBrk="1" hangingPunct="1">
              <a:lnSpc>
                <a:spcPct val="80000"/>
              </a:lnSpc>
              <a:buFont typeface="Wingdings" pitchFamily="2" charset="2"/>
              <a:buNone/>
            </a:pPr>
            <a:r>
              <a:rPr lang="en-US" sz="3600" smtClean="0"/>
              <a:t>of the EFs needed and how to engage</a:t>
            </a:r>
          </a:p>
          <a:p>
            <a:pPr eaLnBrk="1" hangingPunct="1">
              <a:lnSpc>
                <a:spcPct val="80000"/>
              </a:lnSpc>
              <a:buFont typeface="Wingdings" pitchFamily="2" charset="2"/>
              <a:buNone/>
            </a:pPr>
            <a:r>
              <a:rPr lang="en-US" sz="3600" smtClean="0"/>
              <a:t>them.</a:t>
            </a:r>
          </a:p>
        </p:txBody>
      </p:sp>
      <p:sp>
        <p:nvSpPr>
          <p:cNvPr id="9" name="Rectangle 8"/>
          <p:cNvSpPr/>
          <p:nvPr/>
        </p:nvSpPr>
        <p:spPr>
          <a:xfrm>
            <a:off x="27509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11618" name="Rectangle 2"/>
          <p:cNvSpPr>
            <a:spLocks noGrp="1" noChangeArrowheads="1"/>
          </p:cNvSpPr>
          <p:nvPr>
            <p:ph type="title"/>
          </p:nvPr>
        </p:nvSpPr>
        <p:spPr>
          <a:xfrm>
            <a:off x="275091" y="0"/>
            <a:ext cx="7607300" cy="1028700"/>
          </a:xfrm>
        </p:spPr>
        <p:txBody>
          <a:bodyPr/>
          <a:lstStyle/>
          <a:p>
            <a:pPr eaLnBrk="1" hangingPunct="1"/>
            <a:r>
              <a:rPr lang="en-US" sz="3600" dirty="0" smtClean="0"/>
              <a:t>Executive Function Intervention</a:t>
            </a:r>
          </a:p>
        </p:txBody>
      </p:sp>
    </p:spTree>
    <p:extLst>
      <p:ext uri="{BB962C8B-B14F-4D97-AF65-F5344CB8AC3E}">
        <p14:creationId xmlns:p14="http://schemas.microsoft.com/office/powerpoint/2010/main" val="2809914646"/>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Number Placeholder 1"/>
          <p:cNvSpPr>
            <a:spLocks noGrp="1"/>
          </p:cNvSpPr>
          <p:nvPr>
            <p:ph type="sldNum" sz="quarter" idx="12"/>
          </p:nvPr>
        </p:nvSpPr>
        <p:spPr>
          <a:noFill/>
        </p:spPr>
        <p:txBody>
          <a:bodyPr/>
          <a:lstStyle/>
          <a:p>
            <a:fld id="{A7E413B2-C115-45FA-AB65-DFBB32CB7C5D}" type="slidenum">
              <a:rPr lang="en-US" smtClean="0"/>
              <a:pPr/>
              <a:t>171</a:t>
            </a:fld>
            <a:endParaRPr lang="en-US" smtClean="0"/>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3186112" y="1394143"/>
            <a:ext cx="5500688" cy="4031873"/>
          </a:xfrm>
          <a:prstGeom prst="rect">
            <a:avLst/>
          </a:prstGeom>
          <a:noFill/>
          <a:ln w="9525">
            <a:noFill/>
            <a:miter lim="800000"/>
            <a:headEnd/>
            <a:tailEnd/>
          </a:ln>
        </p:spPr>
        <p:txBody>
          <a:bodyPr>
            <a:spAutoFit/>
          </a:bodyPr>
          <a:lstStyle/>
          <a:p>
            <a:pPr marL="0" indent="0" eaLnBrk="1" hangingPunct="1">
              <a:buFont typeface="Wingdings" pitchFamily="2" charset="2"/>
              <a:buNone/>
            </a:pPr>
            <a:r>
              <a:rPr lang="en-US" sz="3200">
                <a:solidFill>
                  <a:srgbClr val="663300"/>
                </a:solidFill>
              </a:rPr>
              <a:t>Intervention efforts require a therapeutic perspective that emphasizes a Growth Mindset over a Fixed Mindset and a patient belief in the idea that EF difficulties “won’t last forever; but probably longer than you would like.”</a:t>
            </a:r>
            <a:endParaRPr lang="en-US" sz="3200" dirty="0">
              <a:solidFill>
                <a:srgbClr val="663300"/>
              </a:solidFill>
            </a:endParaRPr>
          </a:p>
        </p:txBody>
      </p:sp>
      <p:sp>
        <p:nvSpPr>
          <p:cNvPr id="10" name="TextBox 9"/>
          <p:cNvSpPr txBox="1"/>
          <p:nvPr/>
        </p:nvSpPr>
        <p:spPr>
          <a:xfrm>
            <a:off x="3294970" y="246063"/>
            <a:ext cx="3951287" cy="831850"/>
          </a:xfrm>
          <a:prstGeom prst="rect">
            <a:avLst/>
          </a:prstGeom>
          <a:noFill/>
        </p:spPr>
        <p:txBody>
          <a:bodyPr wrap="none">
            <a:spAutoFit/>
          </a:bodyPr>
          <a:lstStyle/>
          <a:p>
            <a:pPr>
              <a:defRPr/>
            </a:pPr>
            <a:r>
              <a:rPr lang="en-US" sz="4800" b="1" dirty="0">
                <a:solidFill>
                  <a:srgbClr val="663300"/>
                </a:solidFill>
              </a:rPr>
              <a:t>Key Concept</a:t>
            </a:r>
          </a:p>
        </p:txBody>
      </p:sp>
      <p:pic>
        <p:nvPicPr>
          <p:cNvPr id="11"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3841" y="4043351"/>
            <a:ext cx="781437" cy="11785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www.clker.com/cliparts/d/a/6/d/1326911923543849064compass%20primary%20edita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8945" y="3157298"/>
            <a:ext cx="1231778" cy="123177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mysuccessprinciples.com/wp-content/uploads/2012/06/Following-Through-How-to-Increase-Self-Discip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61" t="29412" r="32340" b="29211"/>
          <a:stretch/>
        </p:blipFill>
        <p:spPr bwMode="auto">
          <a:xfrm>
            <a:off x="1798198" y="5469758"/>
            <a:ext cx="1284941" cy="126846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ian.umces.edu/imagelibrary/albums/userpics/12865/normal_ian-symbol-bridge-sydney-harb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420" y="5013696"/>
            <a:ext cx="2644995" cy="628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9540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3DE61AD0-C2D5-4CB7-B85B-F80DCD22AA5A}" type="slidenum">
              <a:rPr lang="en-US" smtClean="0"/>
              <a:pPr>
                <a:defRPr/>
              </a:pPr>
              <a:t>172</a:t>
            </a:fld>
            <a:endParaRPr lang="en-US"/>
          </a:p>
        </p:txBody>
      </p:sp>
      <p:pic>
        <p:nvPicPr>
          <p:cNvPr id="34819" name="Picture 2" descr="http://www.professionelle.co.nz/media/92617/Mindset%20cover_210x27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6375" y="174625"/>
            <a:ext cx="4826000" cy="629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7217642"/>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Rectangle 3"/>
          <p:cNvSpPr>
            <a:spLocks noGrp="1" noChangeArrowheads="1"/>
          </p:cNvSpPr>
          <p:nvPr>
            <p:ph type="body" idx="1"/>
          </p:nvPr>
        </p:nvSpPr>
        <p:spPr>
          <a:xfrm>
            <a:off x="273050" y="1216025"/>
            <a:ext cx="8521700" cy="4940300"/>
          </a:xfrm>
        </p:spPr>
        <p:txBody>
          <a:bodyPr/>
          <a:lstStyle/>
          <a:p>
            <a:pPr eaLnBrk="1" hangingPunct="1">
              <a:buFont typeface="Wingdings" pitchFamily="2" charset="2"/>
              <a:buChar char="§"/>
            </a:pPr>
            <a:r>
              <a:rPr lang="en-US" dirty="0" smtClean="0"/>
              <a:t>EF Self-regulation skills eventually need to be just that—Self-regulated.</a:t>
            </a:r>
          </a:p>
          <a:p>
            <a:pPr eaLnBrk="1" hangingPunct="1">
              <a:buFont typeface="Wingdings" pitchFamily="2" charset="2"/>
              <a:buChar char="§"/>
            </a:pPr>
            <a:r>
              <a:rPr lang="en-US" dirty="0" smtClean="0"/>
              <a:t>During classroom instruction, it is necessary to find the balance between providing enough EF SR cueing to help students function, but not too much to prevent EF skill-development. </a:t>
            </a:r>
          </a:p>
          <a:p>
            <a:pPr eaLnBrk="1" hangingPunct="1">
              <a:buFont typeface="Wingdings" pitchFamily="2" charset="2"/>
              <a:buChar char="§"/>
            </a:pPr>
            <a:r>
              <a:rPr lang="en-US" dirty="0" smtClean="0"/>
              <a:t>It is easy to underestimate the multiplicity of EFs required and focus only on those related to attention and organization.</a:t>
            </a:r>
          </a:p>
        </p:txBody>
      </p:sp>
      <p:sp>
        <p:nvSpPr>
          <p:cNvPr id="9" name="Rectangle 8"/>
          <p:cNvSpPr/>
          <p:nvPr/>
        </p:nvSpPr>
        <p:spPr>
          <a:xfrm>
            <a:off x="289605"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800450" y="120536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19811" name="Rectangle 2"/>
          <p:cNvSpPr>
            <a:spLocks noGrp="1" noChangeArrowheads="1"/>
          </p:cNvSpPr>
          <p:nvPr>
            <p:ph type="title"/>
          </p:nvPr>
        </p:nvSpPr>
        <p:spPr>
          <a:xfrm>
            <a:off x="446270" y="115999"/>
            <a:ext cx="8149090" cy="950801"/>
          </a:xfrm>
        </p:spPr>
        <p:txBody>
          <a:bodyPr/>
          <a:lstStyle/>
          <a:p>
            <a:pPr algn="l" eaLnBrk="1" hangingPunct="1"/>
            <a:r>
              <a:rPr lang="en-US" dirty="0" smtClean="0"/>
              <a:t>Interventions for EF Difficulties</a:t>
            </a:r>
          </a:p>
        </p:txBody>
      </p:sp>
    </p:spTree>
    <p:extLst>
      <p:ext uri="{BB962C8B-B14F-4D97-AF65-F5344CB8AC3E}">
        <p14:creationId xmlns:p14="http://schemas.microsoft.com/office/powerpoint/2010/main" val="3016125329"/>
      </p:ext>
    </p:extLst>
  </p:cSld>
  <p:clrMapOvr>
    <a:masterClrMapping/>
  </p:clrMapOvr>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type="body" idx="1"/>
          </p:nvPr>
        </p:nvSpPr>
        <p:spPr>
          <a:xfrm>
            <a:off x="257630" y="1262744"/>
            <a:ext cx="8763000" cy="5334000"/>
          </a:xfrm>
        </p:spPr>
        <p:txBody>
          <a:bodyPr/>
          <a:lstStyle/>
          <a:p>
            <a:pPr>
              <a:lnSpc>
                <a:spcPct val="90000"/>
              </a:lnSpc>
              <a:buFont typeface="Wingdings" pitchFamily="2" charset="2"/>
              <a:buChar char="§"/>
            </a:pPr>
            <a:r>
              <a:rPr lang="en-US" sz="2800" dirty="0" smtClean="0"/>
              <a:t>Promoting Executive Functions in the Classroom– Lynn Meltzer (2010)</a:t>
            </a:r>
          </a:p>
          <a:p>
            <a:pPr>
              <a:lnSpc>
                <a:spcPct val="90000"/>
              </a:lnSpc>
              <a:buFont typeface="Wingdings" pitchFamily="2" charset="2"/>
              <a:buChar char="§"/>
            </a:pPr>
            <a:r>
              <a:rPr lang="en-US" sz="2800" dirty="0" smtClean="0"/>
              <a:t>Executive Function Skills in Children and Adolescents  2</a:t>
            </a:r>
            <a:r>
              <a:rPr lang="en-US" sz="2800" baseline="30000" dirty="0" smtClean="0"/>
              <a:t>nd</a:t>
            </a:r>
            <a:r>
              <a:rPr lang="en-US" sz="2800" dirty="0" smtClean="0"/>
              <a:t> Edition – Dawson &amp; </a:t>
            </a:r>
            <a:r>
              <a:rPr lang="en-US" sz="2800" dirty="0" err="1" smtClean="0"/>
              <a:t>Guare</a:t>
            </a:r>
            <a:r>
              <a:rPr lang="en-US" sz="2800" dirty="0" smtClean="0"/>
              <a:t> (2009)</a:t>
            </a:r>
          </a:p>
          <a:p>
            <a:pPr>
              <a:lnSpc>
                <a:spcPct val="90000"/>
              </a:lnSpc>
              <a:buFont typeface="Wingdings" pitchFamily="2" charset="2"/>
              <a:buChar char="§"/>
            </a:pPr>
            <a:r>
              <a:rPr lang="en-US" sz="2800" dirty="0" smtClean="0"/>
              <a:t>Smart but Scattered – Dawson &amp; </a:t>
            </a:r>
            <a:r>
              <a:rPr lang="en-US" sz="2800" dirty="0" err="1" smtClean="0"/>
              <a:t>Guare</a:t>
            </a:r>
            <a:r>
              <a:rPr lang="en-US" sz="2800" dirty="0" smtClean="0"/>
              <a:t> (2009)</a:t>
            </a:r>
          </a:p>
          <a:p>
            <a:pPr>
              <a:lnSpc>
                <a:spcPct val="90000"/>
              </a:lnSpc>
              <a:buFont typeface="Wingdings" pitchFamily="2" charset="2"/>
              <a:buChar char="§"/>
            </a:pPr>
            <a:r>
              <a:rPr lang="en-US" sz="2800" dirty="0" smtClean="0"/>
              <a:t>Late, Lost, and Unprepared – Cooper Kahn &amp; </a:t>
            </a:r>
            <a:r>
              <a:rPr lang="en-US" sz="2800" dirty="0" err="1" smtClean="0"/>
              <a:t>Deitzel</a:t>
            </a:r>
            <a:r>
              <a:rPr lang="en-US" sz="2800" dirty="0" smtClean="0"/>
              <a:t> (2008)</a:t>
            </a:r>
          </a:p>
          <a:p>
            <a:pPr>
              <a:lnSpc>
                <a:spcPct val="90000"/>
              </a:lnSpc>
              <a:buFont typeface="Wingdings" pitchFamily="2" charset="2"/>
              <a:buChar char="§"/>
            </a:pPr>
            <a:r>
              <a:rPr lang="en-US" sz="2800" dirty="0" smtClean="0"/>
              <a:t>Assessment &amp; Intervention for Executive Function Difficulties – McCloskey, Perkins &amp; </a:t>
            </a:r>
            <a:r>
              <a:rPr lang="en-US" sz="2800" dirty="0" err="1" smtClean="0"/>
              <a:t>VanDivner</a:t>
            </a:r>
            <a:r>
              <a:rPr lang="en-US" sz="2800" dirty="0" smtClean="0"/>
              <a:t> (2009)</a:t>
            </a:r>
          </a:p>
          <a:p>
            <a:pPr>
              <a:lnSpc>
                <a:spcPct val="90000"/>
              </a:lnSpc>
              <a:buFont typeface="Wingdings" pitchFamily="2" charset="2"/>
              <a:buChar char="§"/>
            </a:pPr>
            <a:r>
              <a:rPr lang="en-US" sz="2800" dirty="0" smtClean="0"/>
              <a:t>Executive Functions in the Classroom – Chris Kaufman (2010)</a:t>
            </a:r>
          </a:p>
          <a:p>
            <a:pPr>
              <a:lnSpc>
                <a:spcPct val="90000"/>
              </a:lnSpc>
              <a:buFont typeface="Wingdings" pitchFamily="2" charset="2"/>
              <a:buChar char="§"/>
            </a:pPr>
            <a:endParaRPr lang="en-US" sz="2800" dirty="0" smtClean="0"/>
          </a:p>
        </p:txBody>
      </p:sp>
      <p:sp>
        <p:nvSpPr>
          <p:cNvPr id="9" name="Rectangle 8"/>
          <p:cNvSpPr/>
          <p:nvPr/>
        </p:nvSpPr>
        <p:spPr>
          <a:xfrm>
            <a:off x="289605"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2061702"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21858" name="Rectangle 2"/>
          <p:cNvSpPr>
            <a:spLocks noGrp="1" noChangeArrowheads="1"/>
          </p:cNvSpPr>
          <p:nvPr>
            <p:ph type="title"/>
          </p:nvPr>
        </p:nvSpPr>
        <p:spPr>
          <a:xfrm>
            <a:off x="361633" y="500745"/>
            <a:ext cx="7034847" cy="602568"/>
          </a:xfrm>
        </p:spPr>
        <p:txBody>
          <a:bodyPr/>
          <a:lstStyle/>
          <a:p>
            <a:pPr eaLnBrk="1" hangingPunct="1"/>
            <a:r>
              <a:rPr lang="en-US" sz="3600" dirty="0" smtClean="0"/>
              <a:t>Executive Function References</a:t>
            </a:r>
            <a:br>
              <a:rPr lang="en-US" sz="3600" dirty="0" smtClean="0"/>
            </a:br>
            <a:r>
              <a:rPr lang="en-US" sz="3600" dirty="0" smtClean="0"/>
              <a:t>					</a:t>
            </a:r>
          </a:p>
        </p:txBody>
      </p:sp>
    </p:spTree>
    <p:extLst>
      <p:ext uri="{BB962C8B-B14F-4D97-AF65-F5344CB8AC3E}">
        <p14:creationId xmlns:p14="http://schemas.microsoft.com/office/powerpoint/2010/main" val="1300873301"/>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0252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14690" name="TextBox 1"/>
          <p:cNvSpPr txBox="1">
            <a:spLocks noChangeArrowheads="1"/>
          </p:cNvSpPr>
          <p:nvPr/>
        </p:nvSpPr>
        <p:spPr bwMode="auto">
          <a:xfrm>
            <a:off x="274421" y="150077"/>
            <a:ext cx="8093882" cy="830997"/>
          </a:xfrm>
          <a:prstGeom prst="rect">
            <a:avLst/>
          </a:prstGeom>
          <a:noFill/>
          <a:ln w="9525">
            <a:noFill/>
            <a:miter lim="800000"/>
            <a:headEnd/>
            <a:tailEnd/>
          </a:ln>
        </p:spPr>
        <p:txBody>
          <a:bodyPr wrap="none">
            <a:spAutoFit/>
          </a:bodyPr>
          <a:lstStyle/>
          <a:p>
            <a:r>
              <a:rPr lang="en-US" sz="4800" b="1" dirty="0">
                <a:solidFill>
                  <a:srgbClr val="663300"/>
                </a:solidFill>
                <a:latin typeface="Arial" panose="020B0604020202020204" pitchFamily="34" charset="0"/>
                <a:cs typeface="Arial" panose="020B0604020202020204" pitchFamily="34" charset="0"/>
              </a:rPr>
              <a:t>EF Intervention Continuum</a:t>
            </a:r>
          </a:p>
        </p:txBody>
      </p:sp>
      <p:sp>
        <p:nvSpPr>
          <p:cNvPr id="114691" name="TextBox 2"/>
          <p:cNvSpPr txBox="1">
            <a:spLocks noChangeArrowheads="1"/>
          </p:cNvSpPr>
          <p:nvPr/>
        </p:nvSpPr>
        <p:spPr bwMode="auto">
          <a:xfrm>
            <a:off x="1228256" y="1969699"/>
            <a:ext cx="5079682" cy="646331"/>
          </a:xfrm>
          <a:prstGeom prst="rect">
            <a:avLst/>
          </a:prstGeom>
          <a:noFill/>
          <a:ln w="9525">
            <a:noFill/>
            <a:miter lim="800000"/>
            <a:headEnd/>
            <a:tailEnd/>
          </a:ln>
        </p:spPr>
        <p:txBody>
          <a:bodyPr wrap="square">
            <a:spAutoFit/>
          </a:bodyPr>
          <a:lstStyle/>
          <a:p>
            <a:pPr algn="ctr"/>
            <a:r>
              <a:rPr lang="en-US" sz="3600" b="1" dirty="0">
                <a:solidFill>
                  <a:srgbClr val="006600"/>
                </a:solidFill>
                <a:latin typeface="Arial" panose="020B0604020202020204" pitchFamily="34" charset="0"/>
                <a:cs typeface="Arial" panose="020B0604020202020204" pitchFamily="34" charset="0"/>
              </a:rPr>
              <a:t>Orienting Strategies</a:t>
            </a:r>
          </a:p>
        </p:txBody>
      </p:sp>
      <p:cxnSp>
        <p:nvCxnSpPr>
          <p:cNvPr id="6" name="Straight Connector 5"/>
          <p:cNvCxnSpPr/>
          <p:nvPr/>
        </p:nvCxnSpPr>
        <p:spPr>
          <a:xfrm flipV="1">
            <a:off x="479425" y="1915211"/>
            <a:ext cx="8069263" cy="15875"/>
          </a:xfrm>
          <a:prstGeom prst="line">
            <a:avLst/>
          </a:prstGeom>
          <a:ln w="76200">
            <a:solidFill>
              <a:srgbClr val="0066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702939" y="3038941"/>
            <a:ext cx="2706688" cy="4762"/>
          </a:xfrm>
          <a:prstGeom prst="line">
            <a:avLst/>
          </a:prstGeom>
          <a:ln w="762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695" name="TextBox 2"/>
          <p:cNvSpPr txBox="1">
            <a:spLocks noChangeArrowheads="1"/>
          </p:cNvSpPr>
          <p:nvPr/>
        </p:nvSpPr>
        <p:spPr bwMode="auto">
          <a:xfrm>
            <a:off x="928008" y="3107567"/>
            <a:ext cx="6682118" cy="646331"/>
          </a:xfrm>
          <a:prstGeom prst="rect">
            <a:avLst/>
          </a:prstGeom>
          <a:noFill/>
          <a:ln w="9525">
            <a:noFill/>
            <a:miter lim="800000"/>
            <a:headEnd/>
            <a:tailEnd/>
          </a:ln>
        </p:spPr>
        <p:txBody>
          <a:bodyPr wrap="square">
            <a:spAutoFit/>
          </a:bodyPr>
          <a:lstStyle/>
          <a:p>
            <a:pPr algn="ctr"/>
            <a:r>
              <a:rPr lang="en-US" sz="3600" b="1" dirty="0">
                <a:solidFill>
                  <a:srgbClr val="C00000"/>
                </a:solidFill>
                <a:latin typeface="Arial" panose="020B0604020202020204" pitchFamily="34" charset="0"/>
                <a:cs typeface="Arial" panose="020B0604020202020204" pitchFamily="34" charset="0"/>
              </a:rPr>
              <a:t>External Control Strategies</a:t>
            </a:r>
          </a:p>
        </p:txBody>
      </p:sp>
      <p:sp>
        <p:nvSpPr>
          <p:cNvPr id="114696" name="TextBox 2"/>
          <p:cNvSpPr txBox="1">
            <a:spLocks noChangeArrowheads="1"/>
          </p:cNvSpPr>
          <p:nvPr/>
        </p:nvSpPr>
        <p:spPr bwMode="auto">
          <a:xfrm>
            <a:off x="1974214" y="4205358"/>
            <a:ext cx="5079683" cy="646331"/>
          </a:xfrm>
          <a:prstGeom prst="rect">
            <a:avLst/>
          </a:prstGeom>
          <a:noFill/>
          <a:ln w="9525">
            <a:noFill/>
            <a:miter lim="800000"/>
            <a:headEnd/>
            <a:tailEnd/>
          </a:ln>
        </p:spPr>
        <p:txBody>
          <a:bodyPr wrap="square">
            <a:spAutoFit/>
          </a:bodyPr>
          <a:lstStyle/>
          <a:p>
            <a:pPr algn="ctr"/>
            <a:r>
              <a:rPr lang="en-US" sz="3600" b="1">
                <a:solidFill>
                  <a:srgbClr val="660066"/>
                </a:solidFill>
                <a:latin typeface="Arial" panose="020B0604020202020204" pitchFamily="34" charset="0"/>
                <a:cs typeface="Arial" panose="020B0604020202020204" pitchFamily="34" charset="0"/>
              </a:rPr>
              <a:t>Bridging Strategies</a:t>
            </a:r>
          </a:p>
        </p:txBody>
      </p:sp>
      <p:sp>
        <p:nvSpPr>
          <p:cNvPr id="114697" name="TextBox 2"/>
          <p:cNvSpPr txBox="1">
            <a:spLocks noChangeArrowheads="1"/>
          </p:cNvSpPr>
          <p:nvPr/>
        </p:nvSpPr>
        <p:spPr bwMode="auto">
          <a:xfrm>
            <a:off x="5434473" y="5195432"/>
            <a:ext cx="3709527" cy="1200329"/>
          </a:xfrm>
          <a:prstGeom prst="rect">
            <a:avLst/>
          </a:prstGeom>
          <a:noFill/>
          <a:ln w="9525">
            <a:noFill/>
            <a:miter lim="800000"/>
            <a:headEnd/>
            <a:tailEnd/>
          </a:ln>
        </p:spPr>
        <p:txBody>
          <a:bodyPr wrap="square">
            <a:spAutoFit/>
          </a:bodyPr>
          <a:lstStyle/>
          <a:p>
            <a:r>
              <a:rPr lang="en-US" sz="3600" b="1" dirty="0">
                <a:solidFill>
                  <a:srgbClr val="000099"/>
                </a:solidFill>
                <a:latin typeface="Arial" panose="020B0604020202020204" pitchFamily="34" charset="0"/>
                <a:cs typeface="Arial" panose="020B0604020202020204" pitchFamily="34" charset="0"/>
              </a:rPr>
              <a:t>Internal Control </a:t>
            </a:r>
            <a:endParaRPr lang="en-US" sz="3600" b="1" dirty="0" smtClean="0">
              <a:solidFill>
                <a:srgbClr val="000099"/>
              </a:solidFill>
              <a:latin typeface="Arial" panose="020B0604020202020204" pitchFamily="34" charset="0"/>
              <a:cs typeface="Arial" panose="020B0604020202020204" pitchFamily="34" charset="0"/>
            </a:endParaRPr>
          </a:p>
          <a:p>
            <a:r>
              <a:rPr lang="en-US" sz="3600" b="1" dirty="0" smtClean="0">
                <a:solidFill>
                  <a:srgbClr val="000099"/>
                </a:solidFill>
                <a:latin typeface="Arial" panose="020B0604020202020204" pitchFamily="34" charset="0"/>
                <a:cs typeface="Arial" panose="020B0604020202020204" pitchFamily="34" charset="0"/>
              </a:rPr>
              <a:t>Strategies</a:t>
            </a:r>
            <a:endParaRPr lang="en-US" sz="3600" b="1" dirty="0">
              <a:solidFill>
                <a:srgbClr val="000099"/>
              </a:solidFill>
              <a:latin typeface="Arial" panose="020B0604020202020204" pitchFamily="34" charset="0"/>
              <a:cs typeface="Arial" panose="020B0604020202020204" pitchFamily="34" charset="0"/>
            </a:endParaRPr>
          </a:p>
        </p:txBody>
      </p:sp>
      <p:cxnSp>
        <p:nvCxnSpPr>
          <p:cNvPr id="16" name="Straight Connector 15"/>
          <p:cNvCxnSpPr/>
          <p:nvPr/>
        </p:nvCxnSpPr>
        <p:spPr>
          <a:xfrm>
            <a:off x="2328863" y="4117708"/>
            <a:ext cx="5675312" cy="0"/>
          </a:xfrm>
          <a:prstGeom prst="line">
            <a:avLst/>
          </a:prstGeom>
          <a:ln w="76200">
            <a:solidFill>
              <a:srgbClr val="66006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514975" y="5091798"/>
            <a:ext cx="3265488" cy="0"/>
          </a:xfrm>
          <a:prstGeom prst="line">
            <a:avLst/>
          </a:prstGeom>
          <a:ln w="76200">
            <a:solidFill>
              <a:srgbClr val="000099"/>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061702"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3"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91" y="2663659"/>
            <a:ext cx="781437" cy="117856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www.clker.com/cliparts/d/a/6/d/1326911923543849064compass%20primary%20edita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521" y="1371381"/>
            <a:ext cx="1231778" cy="123177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http://mysuccessprinciples.com/wp-content/uploads/2012/06/Following-Through-How-to-Increase-Self-Discip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61" t="29412" r="32340" b="29211"/>
          <a:stretch/>
        </p:blipFill>
        <p:spPr bwMode="auto">
          <a:xfrm>
            <a:off x="3881578" y="5035864"/>
            <a:ext cx="1284941" cy="126846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ian.umces.edu/imagelibrary/albums/userpics/12865/normal_ian-symbol-bridge-sydney-harb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471" y="4032619"/>
            <a:ext cx="2198392" cy="522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182130"/>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2561" y="5522642"/>
            <a:ext cx="781437" cy="117856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clker.com/cliparts/d/a/6/d/1326911923543849064compass%20primary%20edita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7185" y="5522642"/>
            <a:ext cx="1231778" cy="123177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mysuccessprinciples.com/wp-content/uploads/2012/06/Following-Through-How-to-Increase-Self-Discip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61" t="29412" r="32340" b="29211"/>
          <a:stretch/>
        </p:blipFill>
        <p:spPr bwMode="auto">
          <a:xfrm>
            <a:off x="7692564" y="5451289"/>
            <a:ext cx="1284941" cy="12684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ian.umces.edu/imagelibrary/albums/userpics/12865/normal_ian-symbol-bridge-sydney-harb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5143" y="6073015"/>
            <a:ext cx="2644995" cy="628187"/>
          </a:xfrm>
          <a:prstGeom prst="rect">
            <a:avLst/>
          </a:prstGeom>
          <a:noFill/>
          <a:extLst>
            <a:ext uri="{909E8E84-426E-40DD-AFC4-6F175D3DCCD1}">
              <a14:hiddenFill xmlns:a14="http://schemas.microsoft.com/office/drawing/2010/main">
                <a:solidFill>
                  <a:srgbClr val="FFFFFF"/>
                </a:solidFill>
              </a14:hiddenFill>
            </a:ext>
          </a:extLst>
        </p:spPr>
      </p:pic>
      <p:sp>
        <p:nvSpPr>
          <p:cNvPr id="118787" name="Rectangle 3"/>
          <p:cNvSpPr>
            <a:spLocks noGrp="1" noChangeArrowheads="1"/>
          </p:cNvSpPr>
          <p:nvPr>
            <p:ph type="body" idx="1"/>
          </p:nvPr>
        </p:nvSpPr>
        <p:spPr>
          <a:xfrm>
            <a:off x="289605" y="1070951"/>
            <a:ext cx="8229600" cy="4525963"/>
          </a:xfrm>
        </p:spPr>
        <p:txBody>
          <a:bodyPr/>
          <a:lstStyle/>
          <a:p>
            <a:pPr eaLnBrk="1" hangingPunct="1">
              <a:lnSpc>
                <a:spcPct val="90000"/>
              </a:lnSpc>
              <a:buNone/>
            </a:pPr>
            <a:r>
              <a:rPr lang="en-US" dirty="0" smtClean="0"/>
              <a:t>Requires keeping in mind:</a:t>
            </a:r>
          </a:p>
          <a:p>
            <a:pPr marL="566738" lvl="1" indent="-276225" eaLnBrk="1" hangingPunct="1">
              <a:lnSpc>
                <a:spcPct val="90000"/>
              </a:lnSpc>
              <a:buFont typeface="Wingdings" pitchFamily="2" charset="2"/>
              <a:buChar char="§"/>
            </a:pPr>
            <a:r>
              <a:rPr lang="en-US" sz="3200" dirty="0" smtClean="0"/>
              <a:t>The need to increase awareness and provide goals.</a:t>
            </a:r>
          </a:p>
          <a:p>
            <a:pPr marL="566738" lvl="1" indent="-276225" eaLnBrk="1" hangingPunct="1">
              <a:lnSpc>
                <a:spcPct val="90000"/>
              </a:lnSpc>
              <a:buFont typeface="Wingdings" pitchFamily="2" charset="2"/>
              <a:buChar char="§"/>
            </a:pPr>
            <a:r>
              <a:rPr lang="en-US" sz="3200" dirty="0" smtClean="0"/>
              <a:t>The need to move from external control to internal control through bridging strategies.</a:t>
            </a:r>
          </a:p>
          <a:p>
            <a:pPr marL="566738" lvl="1" indent="-276225" eaLnBrk="1" hangingPunct="1">
              <a:lnSpc>
                <a:spcPct val="90000"/>
              </a:lnSpc>
              <a:buFont typeface="Wingdings" pitchFamily="2" charset="2"/>
              <a:buChar char="§"/>
            </a:pPr>
            <a:r>
              <a:rPr lang="en-US" sz="3200" dirty="0" smtClean="0"/>
              <a:t>The environment in which intervention is happening: Requires those close to child to have reasonable EF capacities and be able to model those capacities.</a:t>
            </a:r>
          </a:p>
          <a:p>
            <a:pPr lvl="1" eaLnBrk="1" hangingPunct="1">
              <a:lnSpc>
                <a:spcPct val="90000"/>
              </a:lnSpc>
              <a:buFont typeface="Wingdings" pitchFamily="2" charset="2"/>
              <a:buChar char="§"/>
            </a:pPr>
            <a:endParaRPr lang="en-US" sz="3200" dirty="0" smtClean="0"/>
          </a:p>
        </p:txBody>
      </p:sp>
      <p:sp>
        <p:nvSpPr>
          <p:cNvPr id="9" name="Rectangle 8"/>
          <p:cNvSpPr/>
          <p:nvPr/>
        </p:nvSpPr>
        <p:spPr>
          <a:xfrm>
            <a:off x="289605"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797542" y="980843"/>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18786" name="Rectangle 2"/>
          <p:cNvSpPr>
            <a:spLocks noGrp="1" noChangeArrowheads="1"/>
          </p:cNvSpPr>
          <p:nvPr>
            <p:ph type="title"/>
          </p:nvPr>
        </p:nvSpPr>
        <p:spPr>
          <a:xfrm>
            <a:off x="477247" y="180622"/>
            <a:ext cx="7433501" cy="324121"/>
          </a:xfrm>
        </p:spPr>
        <p:txBody>
          <a:bodyPr/>
          <a:lstStyle/>
          <a:p>
            <a:pPr eaLnBrk="1" hangingPunct="1"/>
            <a:r>
              <a:rPr lang="en-US" sz="3200" dirty="0" smtClean="0"/>
              <a:t>		</a:t>
            </a:r>
            <a:br>
              <a:rPr lang="en-US" sz="3200" dirty="0" smtClean="0"/>
            </a:br>
            <a:r>
              <a:rPr lang="en-US" sz="3200" dirty="0" smtClean="0"/>
              <a:t>Interventions for EF Difficulties</a:t>
            </a:r>
          </a:p>
        </p:txBody>
      </p:sp>
    </p:spTree>
    <p:extLst>
      <p:ext uri="{BB962C8B-B14F-4D97-AF65-F5344CB8AC3E}">
        <p14:creationId xmlns:p14="http://schemas.microsoft.com/office/powerpoint/2010/main" val="4078387691"/>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521" y="4043351"/>
            <a:ext cx="781437" cy="1178560"/>
          </a:xfrm>
          <a:prstGeom prst="rect">
            <a:avLst/>
          </a:prstGeom>
          <a:noFill/>
          <a:extLst>
            <a:ext uri="{909E8E84-426E-40DD-AFC4-6F175D3DCCD1}">
              <a14:hiddenFill xmlns:a14="http://schemas.microsoft.com/office/drawing/2010/main">
                <a:solidFill>
                  <a:srgbClr val="FFFFFF"/>
                </a:solidFill>
              </a14:hiddenFill>
            </a:ext>
          </a:extLst>
        </p:spPr>
      </p:pic>
      <p:sp>
        <p:nvSpPr>
          <p:cNvPr id="112642" name="Slide Number Placeholder 1"/>
          <p:cNvSpPr>
            <a:spLocks noGrp="1"/>
          </p:cNvSpPr>
          <p:nvPr>
            <p:ph type="sldNum" sz="quarter" idx="12"/>
          </p:nvPr>
        </p:nvSpPr>
        <p:spPr>
          <a:noFill/>
        </p:spPr>
        <p:txBody>
          <a:bodyPr/>
          <a:lstStyle/>
          <a:p>
            <a:fld id="{46837986-EB8B-4BD3-B35B-E1C90DA1837C}" type="slidenum">
              <a:rPr lang="en-US" smtClean="0"/>
              <a:pPr/>
              <a:t>177</a:t>
            </a:fld>
            <a:endParaRPr lang="en-US" smtClean="0"/>
          </a:p>
        </p:txBody>
      </p:sp>
      <p:sp>
        <p:nvSpPr>
          <p:cNvPr id="9" name="TextBox 8"/>
          <p:cNvSpPr txBox="1">
            <a:spLocks noChangeArrowheads="1"/>
          </p:cNvSpPr>
          <p:nvPr/>
        </p:nvSpPr>
        <p:spPr bwMode="auto">
          <a:xfrm>
            <a:off x="3019425" y="1432560"/>
            <a:ext cx="5994400" cy="4832350"/>
          </a:xfrm>
          <a:prstGeom prst="rect">
            <a:avLst/>
          </a:prstGeom>
          <a:noFill/>
          <a:ln w="9525">
            <a:noFill/>
            <a:miter lim="800000"/>
            <a:headEnd/>
            <a:tailEnd/>
          </a:ln>
        </p:spPr>
        <p:txBody>
          <a:bodyPr>
            <a:spAutoFit/>
          </a:bodyPr>
          <a:lstStyle/>
          <a:p>
            <a:r>
              <a:rPr lang="en-US" sz="4400">
                <a:solidFill>
                  <a:srgbClr val="663300"/>
                </a:solidFill>
              </a:rPr>
              <a:t>Improving students’ executive functions starts with increased awareness and goal setting and progresses from external control to internal self-regulation</a:t>
            </a:r>
          </a:p>
        </p:txBody>
      </p:sp>
      <p:sp>
        <p:nvSpPr>
          <p:cNvPr id="10" name="TextBox 9"/>
          <p:cNvSpPr txBox="1"/>
          <p:nvPr/>
        </p:nvSpPr>
        <p:spPr>
          <a:xfrm>
            <a:off x="3309485" y="212680"/>
            <a:ext cx="3951287" cy="831850"/>
          </a:xfrm>
          <a:prstGeom prst="rect">
            <a:avLst/>
          </a:prstGeom>
          <a:noFill/>
        </p:spPr>
        <p:txBody>
          <a:bodyPr wrap="none">
            <a:spAutoFit/>
          </a:bodyPr>
          <a:lstStyle/>
          <a:p>
            <a:pPr>
              <a:defRPr/>
            </a:pPr>
            <a:r>
              <a:rPr lang="en-US" sz="4800" b="1" dirty="0">
                <a:solidFill>
                  <a:srgbClr val="663300"/>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20482" name="Picture 2" descr="http://www.clker.com/cliparts/d/a/6/d/1326911923543849064compass%20primary%20edita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625" y="3157298"/>
            <a:ext cx="1231778" cy="1231778"/>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http://mysuccessprinciples.com/wp-content/uploads/2012/06/Following-Through-How-to-Increase-Self-Discip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61" t="29412" r="32340" b="29211"/>
          <a:stretch/>
        </p:blipFill>
        <p:spPr bwMode="auto">
          <a:xfrm>
            <a:off x="1523878" y="5469758"/>
            <a:ext cx="1284941" cy="1268467"/>
          </a:xfrm>
          <a:prstGeom prst="rect">
            <a:avLst/>
          </a:prstGeom>
          <a:noFill/>
          <a:extLst>
            <a:ext uri="{909E8E84-426E-40DD-AFC4-6F175D3DCCD1}">
              <a14:hiddenFill xmlns:a14="http://schemas.microsoft.com/office/drawing/2010/main">
                <a:solidFill>
                  <a:srgbClr val="FFFFFF"/>
                </a:solidFill>
              </a14:hiddenFill>
            </a:ext>
          </a:extLst>
        </p:spPr>
      </p:pic>
      <p:pic>
        <p:nvPicPr>
          <p:cNvPr id="24578" name="Picture 2" descr="http://ian.umces.edu/imagelibrary/albums/userpics/12865/normal_ian-symbol-bridge-sydney-harb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100" y="5013696"/>
            <a:ext cx="2644995" cy="628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23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Number Placeholder 1"/>
          <p:cNvSpPr>
            <a:spLocks noGrp="1"/>
          </p:cNvSpPr>
          <p:nvPr>
            <p:ph type="sldNum" sz="quarter" idx="12"/>
          </p:nvPr>
        </p:nvSpPr>
        <p:spPr>
          <a:noFill/>
        </p:spPr>
        <p:txBody>
          <a:bodyPr/>
          <a:lstStyle/>
          <a:p>
            <a:fld id="{0657A8EF-4F7B-49F3-A013-91EC18ADA0BC}" type="slidenum">
              <a:rPr lang="en-US" smtClean="0"/>
              <a:pPr/>
              <a:t>178</a:t>
            </a:fld>
            <a:endParaRPr lang="en-US" smtClean="0"/>
          </a:p>
        </p:txBody>
      </p:sp>
      <p:sp>
        <p:nvSpPr>
          <p:cNvPr id="9" name="TextBox 8"/>
          <p:cNvSpPr txBox="1">
            <a:spLocks noChangeArrowheads="1"/>
          </p:cNvSpPr>
          <p:nvPr/>
        </p:nvSpPr>
        <p:spPr bwMode="auto">
          <a:xfrm>
            <a:off x="3019425" y="1422400"/>
            <a:ext cx="5994400" cy="4832350"/>
          </a:xfrm>
          <a:prstGeom prst="rect">
            <a:avLst/>
          </a:prstGeom>
          <a:noFill/>
          <a:ln w="9525">
            <a:noFill/>
            <a:miter lim="800000"/>
            <a:headEnd/>
            <a:tailEnd/>
          </a:ln>
        </p:spPr>
        <p:txBody>
          <a:bodyPr>
            <a:spAutoFit/>
          </a:bodyPr>
          <a:lstStyle/>
          <a:p>
            <a:r>
              <a:rPr lang="en-US" sz="4400" dirty="0">
                <a:solidFill>
                  <a:srgbClr val="663300"/>
                </a:solidFill>
              </a:rPr>
              <a:t>Orienting Strategies increase awareness of executive functions and expectations for their use and provide self-regulation </a:t>
            </a:r>
            <a:r>
              <a:rPr lang="en-US" sz="4400" dirty="0" smtClean="0">
                <a:solidFill>
                  <a:srgbClr val="663300"/>
                </a:solidFill>
              </a:rPr>
              <a:t>goals </a:t>
            </a:r>
            <a:r>
              <a:rPr lang="en-US" sz="4400" dirty="0">
                <a:solidFill>
                  <a:srgbClr val="663300"/>
                </a:solidFill>
              </a:rPr>
              <a:t>for students.  </a:t>
            </a:r>
          </a:p>
        </p:txBody>
      </p:sp>
      <p:sp>
        <p:nvSpPr>
          <p:cNvPr id="10" name="TextBox 9"/>
          <p:cNvSpPr txBox="1"/>
          <p:nvPr/>
        </p:nvSpPr>
        <p:spPr>
          <a:xfrm>
            <a:off x="3309485" y="188005"/>
            <a:ext cx="3951287" cy="831850"/>
          </a:xfrm>
          <a:prstGeom prst="rect">
            <a:avLst/>
          </a:prstGeom>
          <a:noFill/>
        </p:spPr>
        <p:txBody>
          <a:bodyPr wrap="none">
            <a:spAutoFit/>
          </a:bodyPr>
          <a:lstStyle/>
          <a:p>
            <a:pPr>
              <a:defRPr/>
            </a:pPr>
            <a:r>
              <a:rPr lang="en-US" sz="4800" b="1" dirty="0">
                <a:solidFill>
                  <a:srgbClr val="663300"/>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2" descr="http://www.clker.com/cliparts/d/a/6/d/1326911923543849064compass%20primary%20editab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6748" y="3604895"/>
            <a:ext cx="2188723" cy="2188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621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clker.com/cliparts/d/a/6/d/1326911923543849064compass%20primary%20editab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03680" y="4755281"/>
            <a:ext cx="1783631" cy="1783631"/>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682A7537-3BC1-4EDE-8FA6-EA9ECB9BE312}" type="slidenum">
              <a:rPr lang="en-US" smtClean="0"/>
              <a:pPr/>
              <a:t>179</a:t>
            </a:fld>
            <a:endParaRPr lang="en-US"/>
          </a:p>
        </p:txBody>
      </p:sp>
      <p:sp>
        <p:nvSpPr>
          <p:cNvPr id="3" name="Rectangle 2"/>
          <p:cNvSpPr/>
          <p:nvPr/>
        </p:nvSpPr>
        <p:spPr>
          <a:xfrm>
            <a:off x="223520" y="228600"/>
            <a:ext cx="4572000" cy="4524315"/>
          </a:xfrm>
          <a:prstGeom prst="rect">
            <a:avLst/>
          </a:prstGeom>
        </p:spPr>
        <p:txBody>
          <a:bodyPr>
            <a:spAutoFit/>
          </a:bodyPr>
          <a:lstStyle/>
          <a:p>
            <a:r>
              <a:rPr lang="en-US" sz="3600" b="1" dirty="0" smtClean="0">
                <a:latin typeface="Sabon-Bold"/>
              </a:rPr>
              <a:t>Chapter 21 </a:t>
            </a:r>
          </a:p>
          <a:p>
            <a:r>
              <a:rPr lang="en-US" sz="3600" dirty="0" smtClean="0">
                <a:latin typeface="Sabon-Roman"/>
              </a:rPr>
              <a:t>Motivational </a:t>
            </a:r>
            <a:r>
              <a:rPr lang="en-US" sz="3600" dirty="0">
                <a:latin typeface="Sabon-Roman"/>
              </a:rPr>
              <a:t>Interviewing with Adolescents</a:t>
            </a:r>
          </a:p>
          <a:p>
            <a:r>
              <a:rPr lang="en-US" sz="3600" dirty="0">
                <a:latin typeface="Sabon-Roman"/>
              </a:rPr>
              <a:t>and Young </a:t>
            </a:r>
            <a:r>
              <a:rPr lang="en-US" sz="3600" dirty="0" smtClean="0">
                <a:latin typeface="Sabon-Roman"/>
              </a:rPr>
              <a:t>Adults</a:t>
            </a:r>
          </a:p>
          <a:p>
            <a:endParaRPr lang="en-US" sz="3600" i="1" dirty="0">
              <a:latin typeface="Sabon-Roman"/>
            </a:endParaRPr>
          </a:p>
          <a:p>
            <a:r>
              <a:rPr lang="en-US" sz="3600" i="1" dirty="0" smtClean="0">
                <a:latin typeface="Sabon-Italic"/>
              </a:rPr>
              <a:t>John </a:t>
            </a:r>
            <a:r>
              <a:rPr lang="en-US" sz="3600" i="1" dirty="0">
                <a:latin typeface="Sabon-Italic"/>
              </a:rPr>
              <a:t>S. Baer and Peggy L. </a:t>
            </a:r>
            <a:r>
              <a:rPr lang="en-US" sz="3600" i="1" dirty="0" smtClean="0">
                <a:latin typeface="Sabon-Italic"/>
              </a:rPr>
              <a:t>Peterson</a:t>
            </a:r>
            <a:endParaRPr lang="en-US" sz="3600" dirty="0"/>
          </a:p>
        </p:txBody>
      </p:sp>
    </p:spTree>
    <p:extLst>
      <p:ext uri="{BB962C8B-B14F-4D97-AF65-F5344CB8AC3E}">
        <p14:creationId xmlns:p14="http://schemas.microsoft.com/office/powerpoint/2010/main" val="27482480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1"/>
          <p:cNvSpPr>
            <a:spLocks noGrp="1"/>
          </p:cNvSpPr>
          <p:nvPr>
            <p:ph type="sldNum" sz="quarter" idx="12"/>
          </p:nvPr>
        </p:nvSpPr>
        <p:spPr>
          <a:noFill/>
        </p:spPr>
        <p:txBody>
          <a:bodyPr/>
          <a:lstStyle/>
          <a:p>
            <a:fld id="{EC514300-7620-47E3-BF26-F56561384662}" type="slidenum">
              <a:rPr lang="en-US" smtClean="0"/>
              <a:pPr/>
              <a:t>18</a:t>
            </a:fld>
            <a:endParaRPr lang="en-US" smtClean="0"/>
          </a:p>
        </p:txBody>
      </p:sp>
      <p:sp>
        <p:nvSpPr>
          <p:cNvPr id="9" name="TextBox 8"/>
          <p:cNvSpPr txBox="1">
            <a:spLocks noChangeArrowheads="1"/>
          </p:cNvSpPr>
          <p:nvPr/>
        </p:nvSpPr>
        <p:spPr bwMode="auto">
          <a:xfrm>
            <a:off x="3251200" y="1566863"/>
            <a:ext cx="5500688" cy="4247317"/>
          </a:xfrm>
          <a:prstGeom prst="rect">
            <a:avLst/>
          </a:prstGeom>
          <a:noFill/>
          <a:ln w="9525">
            <a:noFill/>
            <a:miter lim="800000"/>
            <a:headEnd/>
            <a:tailEnd/>
          </a:ln>
        </p:spPr>
        <p:txBody>
          <a:bodyPr>
            <a:spAutoFit/>
          </a:bodyPr>
          <a:lstStyle/>
          <a:p>
            <a:r>
              <a:rPr lang="en-US" sz="5400" dirty="0" smtClean="0">
                <a:solidFill>
                  <a:srgbClr val="642F04"/>
                </a:solidFill>
              </a:rPr>
              <a:t>Executive </a:t>
            </a:r>
            <a:r>
              <a:rPr lang="en-US" sz="5400" dirty="0">
                <a:solidFill>
                  <a:srgbClr val="642F04"/>
                </a:solidFill>
              </a:rPr>
              <a:t>Functions cue and direct in different ways at different levels.</a:t>
            </a:r>
          </a:p>
        </p:txBody>
      </p:sp>
      <p:sp>
        <p:nvSpPr>
          <p:cNvPr id="10" name="TextBox 9"/>
          <p:cNvSpPr txBox="1"/>
          <p:nvPr/>
        </p:nvSpPr>
        <p:spPr>
          <a:xfrm>
            <a:off x="3222399" y="202520"/>
            <a:ext cx="3951287" cy="831850"/>
          </a:xfrm>
          <a:prstGeom prst="rect">
            <a:avLst/>
          </a:prstGeom>
          <a:noFill/>
        </p:spPr>
        <p:txBody>
          <a:bodyPr wrap="none">
            <a:spAutoFit/>
          </a:bodyPr>
          <a:lstStyle/>
          <a:p>
            <a:pPr>
              <a:defRPr/>
            </a:pPr>
            <a:r>
              <a:rPr lang="en-US" sz="4800" b="1" dirty="0">
                <a:solidFill>
                  <a:srgbClr val="642F04"/>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357505" y="3426360"/>
            <a:ext cx="2533650" cy="2507079"/>
            <a:chOff x="1077913" y="558800"/>
            <a:chExt cx="7118350" cy="6159500"/>
          </a:xfrm>
        </p:grpSpPr>
        <p:grpSp>
          <p:nvGrpSpPr>
            <p:cNvPr id="12" name="Group 326"/>
            <p:cNvGrpSpPr/>
            <p:nvPr/>
          </p:nvGrpSpPr>
          <p:grpSpPr>
            <a:xfrm>
              <a:off x="1370255" y="3256309"/>
              <a:ext cx="6683476" cy="3340434"/>
              <a:chOff x="1370255" y="3256309"/>
              <a:chExt cx="6683476" cy="3340434"/>
            </a:xfrm>
          </p:grpSpPr>
          <p:cxnSp>
            <p:nvCxnSpPr>
              <p:cNvPr id="258" name="Straight Connector 257"/>
              <p:cNvCxnSpPr/>
              <p:nvPr/>
            </p:nvCxnSpPr>
            <p:spPr bwMode="auto">
              <a:xfrm>
                <a:off x="1463022" y="4134081"/>
                <a:ext cx="2789664" cy="223769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bwMode="auto">
              <a:xfrm>
                <a:off x="1915886" y="3599543"/>
                <a:ext cx="2975428" cy="2888343"/>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bwMode="auto">
              <a:xfrm>
                <a:off x="1370255" y="3394056"/>
                <a:ext cx="3267060" cy="3072058"/>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bwMode="auto">
              <a:xfrm flipH="1">
                <a:off x="5094515" y="4106223"/>
                <a:ext cx="2795744" cy="2396177"/>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bwMode="auto">
              <a:xfrm flipH="1">
                <a:off x="4855029" y="3256309"/>
                <a:ext cx="3198702" cy="3340434"/>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bwMode="auto">
              <a:xfrm flipH="1">
                <a:off x="4680858" y="3657600"/>
                <a:ext cx="2793999" cy="289560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15" name="Group 469"/>
            <p:cNvGrpSpPr>
              <a:grpSpLocks/>
            </p:cNvGrpSpPr>
            <p:nvPr/>
          </p:nvGrpSpPr>
          <p:grpSpPr bwMode="auto">
            <a:xfrm>
              <a:off x="3903663" y="4645025"/>
              <a:ext cx="1524000" cy="1131888"/>
              <a:chOff x="2177136" y="3744685"/>
              <a:chExt cx="1712694" cy="2206170"/>
            </a:xfrm>
          </p:grpSpPr>
          <p:grpSp>
            <p:nvGrpSpPr>
              <p:cNvPr id="205" name="Group 760"/>
              <p:cNvGrpSpPr>
                <a:grpSpLocks/>
              </p:cNvGrpSpPr>
              <p:nvPr/>
            </p:nvGrpSpPr>
            <p:grpSpPr bwMode="auto">
              <a:xfrm>
                <a:off x="2177136" y="3744685"/>
                <a:ext cx="1712694" cy="2206170"/>
                <a:chOff x="1524000" y="0"/>
                <a:chExt cx="7576457" cy="6858000"/>
              </a:xfrm>
            </p:grpSpPr>
            <p:sp>
              <p:nvSpPr>
                <p:cNvPr id="207" name="Rectangle 206"/>
                <p:cNvSpPr/>
                <p:nvPr/>
              </p:nvSpPr>
              <p:spPr>
                <a:xfrm>
                  <a:off x="1524000" y="0"/>
                  <a:ext cx="7576457" cy="6858000"/>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08" name="Group 59"/>
                <p:cNvGrpSpPr>
                  <a:grpSpLocks/>
                </p:cNvGrpSpPr>
                <p:nvPr/>
              </p:nvGrpSpPr>
              <p:grpSpPr bwMode="auto">
                <a:xfrm>
                  <a:off x="1699542" y="643667"/>
                  <a:ext cx="7131493" cy="6054680"/>
                  <a:chOff x="2163883" y="769003"/>
                  <a:chExt cx="6522011" cy="5660826"/>
                </a:xfrm>
              </p:grpSpPr>
              <p:grpSp>
                <p:nvGrpSpPr>
                  <p:cNvPr id="209" name="Group 71"/>
                  <p:cNvGrpSpPr>
                    <a:grpSpLocks/>
                  </p:cNvGrpSpPr>
                  <p:nvPr/>
                </p:nvGrpSpPr>
                <p:grpSpPr bwMode="auto">
                  <a:xfrm>
                    <a:off x="2163883" y="4378757"/>
                    <a:ext cx="5972123" cy="1194735"/>
                    <a:chOff x="1149180" y="4214579"/>
                    <a:chExt cx="6909141" cy="1102245"/>
                  </a:xfrm>
                </p:grpSpPr>
                <p:sp>
                  <p:nvSpPr>
                    <p:cNvPr id="256" name="Parallelogram 255"/>
                    <p:cNvSpPr/>
                    <p:nvPr/>
                  </p:nvSpPr>
                  <p:spPr>
                    <a:xfrm>
                      <a:off x="1948764" y="4245085"/>
                      <a:ext cx="6112266" cy="1012192"/>
                    </a:xfrm>
                    <a:prstGeom prst="parallelogram">
                      <a:avLst/>
                    </a:prstGeom>
                    <a:solidFill>
                      <a:srgbClr val="FFFF00"/>
                    </a:solid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7" name="Isosceles Triangle 256"/>
                    <p:cNvSpPr/>
                    <p:nvPr/>
                  </p:nvSpPr>
                  <p:spPr>
                    <a:xfrm flipV="1">
                      <a:off x="1147155" y="4211898"/>
                      <a:ext cx="1661665" cy="1103457"/>
                    </a:xfrm>
                    <a:prstGeom prst="triangle">
                      <a:avLst/>
                    </a:prstGeom>
                    <a:solidFill>
                      <a:schemeClr val="accent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210" name="Group 56"/>
                  <p:cNvGrpSpPr>
                    <a:grpSpLocks/>
                  </p:cNvGrpSpPr>
                  <p:nvPr/>
                </p:nvGrpSpPr>
                <p:grpSpPr bwMode="auto">
                  <a:xfrm>
                    <a:off x="3507309" y="1163162"/>
                    <a:ext cx="4402428" cy="1619751"/>
                    <a:chOff x="2855919" y="1132340"/>
                    <a:chExt cx="4956181" cy="1552577"/>
                  </a:xfrm>
                </p:grpSpPr>
                <p:sp>
                  <p:nvSpPr>
                    <p:cNvPr id="215" name="AutoShape 4"/>
                    <p:cNvSpPr>
                      <a:spLocks noChangeArrowheads="1"/>
                    </p:cNvSpPr>
                    <p:nvPr/>
                  </p:nvSpPr>
                  <p:spPr bwMode="auto">
                    <a:xfrm>
                      <a:off x="6811974" y="1684791"/>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16" name="Line 5"/>
                    <p:cNvSpPr>
                      <a:spLocks noChangeShapeType="1"/>
                    </p:cNvSpPr>
                    <p:nvPr/>
                  </p:nvSpPr>
                  <p:spPr bwMode="auto">
                    <a:xfrm flipV="1">
                      <a:off x="3976695" y="1575253"/>
                      <a:ext cx="0" cy="465138"/>
                    </a:xfrm>
                    <a:prstGeom prst="line">
                      <a:avLst/>
                    </a:prstGeom>
                    <a:noFill/>
                    <a:ln w="12700">
                      <a:solidFill>
                        <a:schemeClr val="tx1"/>
                      </a:solidFill>
                      <a:round/>
                      <a:headEnd/>
                      <a:tailEnd type="triangle" w="med" len="med"/>
                    </a:ln>
                  </p:spPr>
                  <p:txBody>
                    <a:bodyPr/>
                    <a:lstStyle/>
                    <a:p>
                      <a:endParaRPr lang="en-US"/>
                    </a:p>
                  </p:txBody>
                </p:sp>
                <p:sp>
                  <p:nvSpPr>
                    <p:cNvPr id="217" name="AutoShape 6"/>
                    <p:cNvSpPr>
                      <a:spLocks noChangeArrowheads="1"/>
                    </p:cNvSpPr>
                    <p:nvPr/>
                  </p:nvSpPr>
                  <p:spPr bwMode="auto">
                    <a:xfrm>
                      <a:off x="6964374" y="1837191"/>
                      <a:ext cx="522288" cy="290513"/>
                    </a:xfrm>
                    <a:prstGeom prst="plus">
                      <a:avLst>
                        <a:gd name="adj" fmla="val 25000"/>
                      </a:avLst>
                    </a:prstGeom>
                    <a:solidFill>
                      <a:schemeClr val="accent2"/>
                    </a:solidFill>
                    <a:ln w="12700">
                      <a:solidFill>
                        <a:schemeClr val="tx1"/>
                      </a:solidFill>
                      <a:prstDash val="sysDot"/>
                      <a:miter lim="800000"/>
                      <a:headEnd/>
                      <a:tailEnd/>
                    </a:ln>
                  </p:spPr>
                  <p:txBody>
                    <a:bodyPr wrap="none" anchor="ctr"/>
                    <a:lstStyle/>
                    <a:p>
                      <a:endParaRPr lang="en-US"/>
                    </a:p>
                  </p:txBody>
                </p:sp>
                <p:sp>
                  <p:nvSpPr>
                    <p:cNvPr id="218" name="AutoShape 7"/>
                    <p:cNvSpPr>
                      <a:spLocks noChangeArrowheads="1"/>
                    </p:cNvSpPr>
                    <p:nvPr/>
                  </p:nvSpPr>
                  <p:spPr bwMode="auto">
                    <a:xfrm>
                      <a:off x="7116774" y="1989591"/>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19" name="AutoShape 8"/>
                    <p:cNvSpPr>
                      <a:spLocks noChangeArrowheads="1"/>
                    </p:cNvSpPr>
                    <p:nvPr/>
                  </p:nvSpPr>
                  <p:spPr bwMode="auto">
                    <a:xfrm>
                      <a:off x="7269174" y="2141992"/>
                      <a:ext cx="522288" cy="29051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20" name="AutoShape 9"/>
                    <p:cNvSpPr>
                      <a:spLocks noChangeArrowheads="1"/>
                    </p:cNvSpPr>
                    <p:nvPr/>
                  </p:nvSpPr>
                  <p:spPr bwMode="auto">
                    <a:xfrm>
                      <a:off x="6942149" y="2222954"/>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21" name="AutoShape 10"/>
                    <p:cNvSpPr>
                      <a:spLocks noChangeArrowheads="1"/>
                    </p:cNvSpPr>
                    <p:nvPr/>
                  </p:nvSpPr>
                  <p:spPr bwMode="auto">
                    <a:xfrm>
                      <a:off x="7108837" y="1995941"/>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22" name="AutoShape 11"/>
                    <p:cNvSpPr>
                      <a:spLocks noChangeArrowheads="1"/>
                    </p:cNvSpPr>
                    <p:nvPr/>
                  </p:nvSpPr>
                  <p:spPr bwMode="auto">
                    <a:xfrm>
                      <a:off x="6323023" y="1276803"/>
                      <a:ext cx="706438" cy="379413"/>
                    </a:xfrm>
                    <a:prstGeom prst="plus">
                      <a:avLst>
                        <a:gd name="adj" fmla="val 25000"/>
                      </a:avLst>
                    </a:prstGeom>
                    <a:solidFill>
                      <a:srgbClr val="8CCBD0"/>
                    </a:solidFill>
                    <a:ln w="12700">
                      <a:solidFill>
                        <a:schemeClr val="tx1"/>
                      </a:solidFill>
                      <a:prstDash val="dash"/>
                      <a:miter lim="800000"/>
                      <a:headEnd/>
                      <a:tailEnd/>
                    </a:ln>
                  </p:spPr>
                  <p:txBody>
                    <a:bodyPr wrap="none" anchor="ctr"/>
                    <a:lstStyle/>
                    <a:p>
                      <a:endParaRPr lang="en-US"/>
                    </a:p>
                  </p:txBody>
                </p:sp>
                <p:sp>
                  <p:nvSpPr>
                    <p:cNvPr id="223" name="AutoShape 12"/>
                    <p:cNvSpPr>
                      <a:spLocks noChangeArrowheads="1"/>
                    </p:cNvSpPr>
                    <p:nvPr/>
                  </p:nvSpPr>
                  <p:spPr bwMode="auto">
                    <a:xfrm>
                      <a:off x="3470282" y="1343478"/>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24" name="AutoShape 13"/>
                    <p:cNvSpPr>
                      <a:spLocks noChangeArrowheads="1"/>
                    </p:cNvSpPr>
                    <p:nvPr/>
                  </p:nvSpPr>
                  <p:spPr bwMode="auto">
                    <a:xfrm>
                      <a:off x="3560770" y="1195840"/>
                      <a:ext cx="522288" cy="290513"/>
                    </a:xfrm>
                    <a:prstGeom prst="plus">
                      <a:avLst>
                        <a:gd name="adj" fmla="val 25000"/>
                      </a:avLst>
                    </a:prstGeom>
                    <a:solidFill>
                      <a:srgbClr val="CC0000"/>
                    </a:solidFill>
                    <a:ln w="12700">
                      <a:solidFill>
                        <a:schemeClr val="tx1"/>
                      </a:solidFill>
                      <a:miter lim="800000"/>
                      <a:headEnd/>
                      <a:tailEnd/>
                    </a:ln>
                  </p:spPr>
                  <p:txBody>
                    <a:bodyPr wrap="none" anchor="ctr"/>
                    <a:lstStyle/>
                    <a:p>
                      <a:endParaRPr lang="en-US"/>
                    </a:p>
                  </p:txBody>
                </p:sp>
                <p:sp>
                  <p:nvSpPr>
                    <p:cNvPr id="225" name="AutoShape 14"/>
                    <p:cNvSpPr>
                      <a:spLocks noChangeArrowheads="1"/>
                    </p:cNvSpPr>
                    <p:nvPr/>
                  </p:nvSpPr>
                  <p:spPr bwMode="auto">
                    <a:xfrm>
                      <a:off x="6886586" y="1132340"/>
                      <a:ext cx="649288" cy="5318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26" name="AutoShape 15"/>
                    <p:cNvSpPr>
                      <a:spLocks noChangeArrowheads="1"/>
                    </p:cNvSpPr>
                    <p:nvPr/>
                  </p:nvSpPr>
                  <p:spPr bwMode="auto">
                    <a:xfrm>
                      <a:off x="6253173" y="1851479"/>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27" name="AutoShape 16"/>
                    <p:cNvSpPr>
                      <a:spLocks noChangeArrowheads="1"/>
                    </p:cNvSpPr>
                    <p:nvPr/>
                  </p:nvSpPr>
                  <p:spPr bwMode="auto">
                    <a:xfrm>
                      <a:off x="6667511" y="2434092"/>
                      <a:ext cx="868364" cy="250825"/>
                    </a:xfrm>
                    <a:prstGeom prst="plus">
                      <a:avLst>
                        <a:gd name="adj" fmla="val 25000"/>
                      </a:avLst>
                    </a:prstGeom>
                    <a:solidFill>
                      <a:srgbClr val="0000FF"/>
                    </a:solidFill>
                    <a:ln w="12700" cap="rnd">
                      <a:solidFill>
                        <a:schemeClr val="tx1"/>
                      </a:solidFill>
                      <a:prstDash val="sysDot"/>
                      <a:miter lim="800000"/>
                      <a:headEnd/>
                      <a:tailEnd/>
                    </a:ln>
                  </p:spPr>
                  <p:txBody>
                    <a:bodyPr wrap="none" anchor="ctr"/>
                    <a:lstStyle/>
                    <a:p>
                      <a:endParaRPr lang="en-US"/>
                    </a:p>
                  </p:txBody>
                </p:sp>
                <p:sp>
                  <p:nvSpPr>
                    <p:cNvPr id="228" name="AutoShape 17"/>
                    <p:cNvSpPr>
                      <a:spLocks noChangeArrowheads="1"/>
                    </p:cNvSpPr>
                    <p:nvPr/>
                  </p:nvSpPr>
                  <p:spPr bwMode="auto">
                    <a:xfrm>
                      <a:off x="3622682" y="1394278"/>
                      <a:ext cx="706438" cy="392113"/>
                    </a:xfrm>
                    <a:prstGeom prst="plus">
                      <a:avLst>
                        <a:gd name="adj" fmla="val 25000"/>
                      </a:avLst>
                    </a:prstGeom>
                    <a:solidFill>
                      <a:srgbClr val="8CCBD0"/>
                    </a:solidFill>
                    <a:ln w="12700">
                      <a:solidFill>
                        <a:schemeClr val="tx1"/>
                      </a:solidFill>
                      <a:prstDash val="dash"/>
                      <a:miter lim="800000"/>
                      <a:headEnd/>
                      <a:tailEnd/>
                    </a:ln>
                  </p:spPr>
                  <p:txBody>
                    <a:bodyPr wrap="none" anchor="ctr"/>
                    <a:lstStyle/>
                    <a:p>
                      <a:endParaRPr lang="en-US"/>
                    </a:p>
                  </p:txBody>
                </p:sp>
                <p:sp>
                  <p:nvSpPr>
                    <p:cNvPr id="229" name="AutoShape 18"/>
                    <p:cNvSpPr>
                      <a:spLocks noChangeArrowheads="1"/>
                    </p:cNvSpPr>
                    <p:nvPr/>
                  </p:nvSpPr>
                  <p:spPr bwMode="auto">
                    <a:xfrm>
                      <a:off x="3775083" y="1648278"/>
                      <a:ext cx="522288" cy="290513"/>
                    </a:xfrm>
                    <a:prstGeom prst="plus">
                      <a:avLst>
                        <a:gd name="adj" fmla="val 25000"/>
                      </a:avLst>
                    </a:prstGeom>
                    <a:noFill/>
                    <a:ln w="12700">
                      <a:solidFill>
                        <a:schemeClr val="tx1"/>
                      </a:solidFill>
                      <a:miter lim="800000"/>
                      <a:headEnd/>
                      <a:tailEnd/>
                    </a:ln>
                  </p:spPr>
                  <p:txBody>
                    <a:bodyPr wrap="none" anchor="ctr"/>
                    <a:lstStyle/>
                    <a:p>
                      <a:endParaRPr lang="en-US"/>
                    </a:p>
                  </p:txBody>
                </p:sp>
                <p:sp>
                  <p:nvSpPr>
                    <p:cNvPr id="230" name="AutoShape 19"/>
                    <p:cNvSpPr>
                      <a:spLocks noChangeArrowheads="1"/>
                    </p:cNvSpPr>
                    <p:nvPr/>
                  </p:nvSpPr>
                  <p:spPr bwMode="auto">
                    <a:xfrm>
                      <a:off x="4060833" y="1686378"/>
                      <a:ext cx="522288" cy="290513"/>
                    </a:xfrm>
                    <a:prstGeom prst="plus">
                      <a:avLst>
                        <a:gd name="adj" fmla="val 25000"/>
                      </a:avLst>
                    </a:prstGeom>
                    <a:solidFill>
                      <a:srgbClr val="5255E0"/>
                    </a:solidFill>
                    <a:ln w="12700">
                      <a:solidFill>
                        <a:schemeClr val="tx1"/>
                      </a:solidFill>
                      <a:miter lim="800000"/>
                      <a:headEnd/>
                      <a:tailEnd/>
                    </a:ln>
                  </p:spPr>
                  <p:txBody>
                    <a:bodyPr wrap="none" anchor="ctr"/>
                    <a:lstStyle/>
                    <a:p>
                      <a:endParaRPr lang="en-US"/>
                    </a:p>
                  </p:txBody>
                </p:sp>
                <p:sp>
                  <p:nvSpPr>
                    <p:cNvPr id="231" name="AutoShape 20"/>
                    <p:cNvSpPr>
                      <a:spLocks noChangeArrowheads="1"/>
                    </p:cNvSpPr>
                    <p:nvPr/>
                  </p:nvSpPr>
                  <p:spPr bwMode="auto">
                    <a:xfrm>
                      <a:off x="2917832" y="1337128"/>
                      <a:ext cx="922339" cy="392113"/>
                    </a:xfrm>
                    <a:prstGeom prst="plus">
                      <a:avLst>
                        <a:gd name="adj" fmla="val 25000"/>
                      </a:avLst>
                    </a:prstGeom>
                    <a:solidFill>
                      <a:srgbClr val="5255E0"/>
                    </a:solidFill>
                    <a:ln w="12700" cap="rnd">
                      <a:solidFill>
                        <a:schemeClr val="tx1"/>
                      </a:solidFill>
                      <a:prstDash val="sysDot"/>
                      <a:miter lim="800000"/>
                      <a:headEnd/>
                      <a:tailEnd/>
                    </a:ln>
                  </p:spPr>
                  <p:txBody>
                    <a:bodyPr wrap="none" anchor="ctr"/>
                    <a:lstStyle/>
                    <a:p>
                      <a:endParaRPr lang="en-US"/>
                    </a:p>
                  </p:txBody>
                </p:sp>
                <p:sp>
                  <p:nvSpPr>
                    <p:cNvPr id="232" name="AutoShape 21"/>
                    <p:cNvSpPr>
                      <a:spLocks noChangeArrowheads="1"/>
                    </p:cNvSpPr>
                    <p:nvPr/>
                  </p:nvSpPr>
                  <p:spPr bwMode="auto">
                    <a:xfrm>
                      <a:off x="3382970" y="1676853"/>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33" name="AutoShape 22"/>
                    <p:cNvSpPr>
                      <a:spLocks noChangeArrowheads="1"/>
                    </p:cNvSpPr>
                    <p:nvPr/>
                  </p:nvSpPr>
                  <p:spPr bwMode="auto">
                    <a:xfrm>
                      <a:off x="3636970" y="1838779"/>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34" name="AutoShape 23"/>
                    <p:cNvSpPr>
                      <a:spLocks noChangeArrowheads="1"/>
                    </p:cNvSpPr>
                    <p:nvPr/>
                  </p:nvSpPr>
                  <p:spPr bwMode="auto">
                    <a:xfrm>
                      <a:off x="2954344" y="2165804"/>
                      <a:ext cx="661988" cy="33496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35" name="AutoShape 24"/>
                    <p:cNvSpPr>
                      <a:spLocks noChangeArrowheads="1"/>
                    </p:cNvSpPr>
                    <p:nvPr/>
                  </p:nvSpPr>
                  <p:spPr bwMode="auto">
                    <a:xfrm>
                      <a:off x="3408370" y="2310267"/>
                      <a:ext cx="522288" cy="290513"/>
                    </a:xfrm>
                    <a:prstGeom prst="plus">
                      <a:avLst>
                        <a:gd name="adj" fmla="val 25000"/>
                      </a:avLst>
                    </a:prstGeom>
                    <a:solidFill>
                      <a:schemeClr val="accent2"/>
                    </a:solidFill>
                    <a:ln w="12700">
                      <a:solidFill>
                        <a:schemeClr val="tx1"/>
                      </a:solidFill>
                      <a:miter lim="800000"/>
                      <a:headEnd/>
                      <a:tailEnd/>
                    </a:ln>
                  </p:spPr>
                  <p:txBody>
                    <a:bodyPr wrap="none" anchor="ctr"/>
                    <a:lstStyle/>
                    <a:p>
                      <a:endParaRPr lang="en-US"/>
                    </a:p>
                  </p:txBody>
                </p:sp>
                <p:sp>
                  <p:nvSpPr>
                    <p:cNvPr id="236" name="AutoShape 26"/>
                    <p:cNvSpPr>
                      <a:spLocks noChangeArrowheads="1"/>
                    </p:cNvSpPr>
                    <p:nvPr/>
                  </p:nvSpPr>
                  <p:spPr bwMode="auto">
                    <a:xfrm>
                      <a:off x="3990983" y="2095954"/>
                      <a:ext cx="763588" cy="46196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37" name="AutoShape 28"/>
                    <p:cNvSpPr>
                      <a:spLocks noChangeArrowheads="1"/>
                    </p:cNvSpPr>
                    <p:nvPr/>
                  </p:nvSpPr>
                  <p:spPr bwMode="auto">
                    <a:xfrm>
                      <a:off x="3341695" y="2172154"/>
                      <a:ext cx="522288" cy="290513"/>
                    </a:xfrm>
                    <a:prstGeom prst="plus">
                      <a:avLst>
                        <a:gd name="adj" fmla="val 25000"/>
                      </a:avLst>
                    </a:prstGeom>
                    <a:noFill/>
                    <a:ln w="12700">
                      <a:solidFill>
                        <a:schemeClr val="tx1"/>
                      </a:solidFill>
                      <a:miter lim="800000"/>
                      <a:headEnd/>
                      <a:tailEnd/>
                    </a:ln>
                  </p:spPr>
                  <p:txBody>
                    <a:bodyPr wrap="none" anchor="ctr"/>
                    <a:lstStyle/>
                    <a:p>
                      <a:endParaRPr lang="en-US"/>
                    </a:p>
                  </p:txBody>
                </p:sp>
                <p:sp>
                  <p:nvSpPr>
                    <p:cNvPr id="238" name="AutoShape 29"/>
                    <p:cNvSpPr>
                      <a:spLocks noChangeArrowheads="1"/>
                    </p:cNvSpPr>
                    <p:nvPr/>
                  </p:nvSpPr>
                  <p:spPr bwMode="auto">
                    <a:xfrm>
                      <a:off x="2946407" y="1791153"/>
                      <a:ext cx="522288" cy="29051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39" name="AutoShape 30"/>
                    <p:cNvSpPr>
                      <a:spLocks noChangeArrowheads="1"/>
                    </p:cNvSpPr>
                    <p:nvPr/>
                  </p:nvSpPr>
                  <p:spPr bwMode="auto">
                    <a:xfrm>
                      <a:off x="3770320" y="2157867"/>
                      <a:ext cx="300038" cy="258763"/>
                    </a:xfrm>
                    <a:prstGeom prst="plus">
                      <a:avLst>
                        <a:gd name="adj" fmla="val 25000"/>
                      </a:avLst>
                    </a:prstGeom>
                    <a:solidFill>
                      <a:srgbClr val="AAACF0"/>
                    </a:solidFill>
                    <a:ln w="12700" cap="rnd">
                      <a:solidFill>
                        <a:schemeClr val="tx1"/>
                      </a:solidFill>
                      <a:prstDash val="sysDot"/>
                      <a:miter lim="800000"/>
                      <a:headEnd/>
                      <a:tailEnd/>
                    </a:ln>
                  </p:spPr>
                  <p:txBody>
                    <a:bodyPr wrap="none" anchor="ctr"/>
                    <a:lstStyle/>
                    <a:p>
                      <a:endParaRPr lang="en-US"/>
                    </a:p>
                  </p:txBody>
                </p:sp>
                <p:sp>
                  <p:nvSpPr>
                    <p:cNvPr id="240" name="AutoShape 31"/>
                    <p:cNvSpPr>
                      <a:spLocks noChangeArrowheads="1"/>
                    </p:cNvSpPr>
                    <p:nvPr/>
                  </p:nvSpPr>
                  <p:spPr bwMode="auto">
                    <a:xfrm>
                      <a:off x="2855919" y="1600653"/>
                      <a:ext cx="522288" cy="290513"/>
                    </a:xfrm>
                    <a:prstGeom prst="plus">
                      <a:avLst>
                        <a:gd name="adj" fmla="val 25000"/>
                      </a:avLst>
                    </a:prstGeom>
                    <a:solidFill>
                      <a:srgbClr val="D4344B"/>
                    </a:solidFill>
                    <a:ln w="12700">
                      <a:solidFill>
                        <a:schemeClr val="tx1"/>
                      </a:solidFill>
                      <a:miter lim="800000"/>
                      <a:headEnd/>
                      <a:tailEnd/>
                    </a:ln>
                  </p:spPr>
                  <p:txBody>
                    <a:bodyPr wrap="none" anchor="ctr"/>
                    <a:lstStyle/>
                    <a:p>
                      <a:endParaRPr lang="en-US"/>
                    </a:p>
                  </p:txBody>
                </p:sp>
                <p:sp>
                  <p:nvSpPr>
                    <p:cNvPr id="241" name="AutoShape 32"/>
                    <p:cNvSpPr>
                      <a:spLocks noChangeArrowheads="1"/>
                    </p:cNvSpPr>
                    <p:nvPr/>
                  </p:nvSpPr>
                  <p:spPr bwMode="auto">
                    <a:xfrm>
                      <a:off x="6462723" y="1984829"/>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42" name="AutoShape 33"/>
                    <p:cNvSpPr>
                      <a:spLocks noChangeArrowheads="1"/>
                    </p:cNvSpPr>
                    <p:nvPr/>
                  </p:nvSpPr>
                  <p:spPr bwMode="auto">
                    <a:xfrm>
                      <a:off x="6767524" y="2108654"/>
                      <a:ext cx="598488" cy="290513"/>
                    </a:xfrm>
                    <a:prstGeom prst="plus">
                      <a:avLst>
                        <a:gd name="adj" fmla="val 25000"/>
                      </a:avLst>
                    </a:prstGeom>
                    <a:solidFill>
                      <a:srgbClr val="AAACF0"/>
                    </a:solidFill>
                    <a:ln w="12700">
                      <a:solidFill>
                        <a:schemeClr val="tx1"/>
                      </a:solidFill>
                      <a:prstDash val="dash"/>
                      <a:miter lim="800000"/>
                      <a:headEnd/>
                      <a:tailEnd/>
                    </a:ln>
                  </p:spPr>
                  <p:txBody>
                    <a:bodyPr wrap="none" anchor="ctr"/>
                    <a:lstStyle/>
                    <a:p>
                      <a:endParaRPr lang="en-US"/>
                    </a:p>
                  </p:txBody>
                </p:sp>
                <p:sp>
                  <p:nvSpPr>
                    <p:cNvPr id="243" name="AutoShape 34"/>
                    <p:cNvSpPr>
                      <a:spLocks noChangeArrowheads="1"/>
                    </p:cNvSpPr>
                    <p:nvPr/>
                  </p:nvSpPr>
                  <p:spPr bwMode="auto">
                    <a:xfrm>
                      <a:off x="6381761" y="2308679"/>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44" name="AutoShape 35"/>
                    <p:cNvSpPr>
                      <a:spLocks noChangeArrowheads="1"/>
                    </p:cNvSpPr>
                    <p:nvPr/>
                  </p:nvSpPr>
                  <p:spPr bwMode="auto">
                    <a:xfrm>
                      <a:off x="6659574" y="1518103"/>
                      <a:ext cx="522288" cy="29051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45" name="AutoShape 36"/>
                    <p:cNvSpPr>
                      <a:spLocks noChangeArrowheads="1"/>
                    </p:cNvSpPr>
                    <p:nvPr/>
                  </p:nvSpPr>
                  <p:spPr bwMode="auto">
                    <a:xfrm>
                      <a:off x="5826135" y="1570491"/>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46" name="AutoShape 37"/>
                    <p:cNvSpPr>
                      <a:spLocks noChangeArrowheads="1"/>
                    </p:cNvSpPr>
                    <p:nvPr/>
                  </p:nvSpPr>
                  <p:spPr bwMode="auto">
                    <a:xfrm>
                      <a:off x="5316547" y="1646691"/>
                      <a:ext cx="522288" cy="29051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47" name="AutoShape 38"/>
                    <p:cNvSpPr>
                      <a:spLocks noChangeArrowheads="1"/>
                    </p:cNvSpPr>
                    <p:nvPr/>
                  </p:nvSpPr>
                  <p:spPr bwMode="auto">
                    <a:xfrm>
                      <a:off x="4849821" y="1565728"/>
                      <a:ext cx="522288" cy="290513"/>
                    </a:xfrm>
                    <a:prstGeom prst="plus">
                      <a:avLst>
                        <a:gd name="adj" fmla="val 25000"/>
                      </a:avLst>
                    </a:prstGeom>
                    <a:solidFill>
                      <a:srgbClr val="AAACF0"/>
                    </a:solidFill>
                    <a:ln w="12700">
                      <a:solidFill>
                        <a:schemeClr val="tx1"/>
                      </a:solidFill>
                      <a:prstDash val="lgDash"/>
                      <a:miter lim="800000"/>
                      <a:headEnd/>
                      <a:tailEnd/>
                    </a:ln>
                  </p:spPr>
                  <p:txBody>
                    <a:bodyPr wrap="none" anchor="ctr"/>
                    <a:lstStyle/>
                    <a:p>
                      <a:endParaRPr lang="en-US"/>
                    </a:p>
                  </p:txBody>
                </p:sp>
                <p:sp>
                  <p:nvSpPr>
                    <p:cNvPr id="248" name="AutoShape 39"/>
                    <p:cNvSpPr>
                      <a:spLocks noChangeArrowheads="1"/>
                    </p:cNvSpPr>
                    <p:nvPr/>
                  </p:nvSpPr>
                  <p:spPr bwMode="auto">
                    <a:xfrm>
                      <a:off x="4445008" y="1829254"/>
                      <a:ext cx="769938" cy="28416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49" name="AutoShape 40"/>
                    <p:cNvSpPr>
                      <a:spLocks noChangeArrowheads="1"/>
                    </p:cNvSpPr>
                    <p:nvPr/>
                  </p:nvSpPr>
                  <p:spPr bwMode="auto">
                    <a:xfrm>
                      <a:off x="5616585" y="1908629"/>
                      <a:ext cx="522288" cy="290513"/>
                    </a:xfrm>
                    <a:prstGeom prst="plus">
                      <a:avLst>
                        <a:gd name="adj" fmla="val 25000"/>
                      </a:avLst>
                    </a:prstGeom>
                    <a:solidFill>
                      <a:srgbClr val="F16179"/>
                    </a:solidFill>
                    <a:ln w="12700">
                      <a:solidFill>
                        <a:schemeClr val="tx1"/>
                      </a:solidFill>
                      <a:miter lim="800000"/>
                      <a:headEnd/>
                      <a:tailEnd/>
                    </a:ln>
                  </p:spPr>
                  <p:txBody>
                    <a:bodyPr wrap="none" anchor="ctr"/>
                    <a:lstStyle/>
                    <a:p>
                      <a:endParaRPr lang="en-US"/>
                    </a:p>
                  </p:txBody>
                </p:sp>
                <p:sp>
                  <p:nvSpPr>
                    <p:cNvPr id="250" name="AutoShape 41"/>
                    <p:cNvSpPr>
                      <a:spLocks noChangeArrowheads="1"/>
                    </p:cNvSpPr>
                    <p:nvPr/>
                  </p:nvSpPr>
                  <p:spPr bwMode="auto">
                    <a:xfrm>
                      <a:off x="6030923" y="1734003"/>
                      <a:ext cx="522288" cy="290513"/>
                    </a:xfrm>
                    <a:prstGeom prst="plus">
                      <a:avLst>
                        <a:gd name="adj" fmla="val 25000"/>
                      </a:avLst>
                    </a:prstGeom>
                    <a:solidFill>
                      <a:schemeClr val="accent2"/>
                    </a:solidFill>
                    <a:ln w="12700">
                      <a:solidFill>
                        <a:schemeClr val="tx1"/>
                      </a:solidFill>
                      <a:miter lim="800000"/>
                      <a:headEnd/>
                      <a:tailEnd/>
                    </a:ln>
                  </p:spPr>
                  <p:txBody>
                    <a:bodyPr wrap="none" anchor="ctr"/>
                    <a:lstStyle/>
                    <a:p>
                      <a:pPr algn="ctr"/>
                      <a:endParaRPr lang="en-US"/>
                    </a:p>
                  </p:txBody>
                </p:sp>
                <p:sp>
                  <p:nvSpPr>
                    <p:cNvPr id="251" name="AutoShape 42"/>
                    <p:cNvSpPr>
                      <a:spLocks noChangeArrowheads="1"/>
                    </p:cNvSpPr>
                    <p:nvPr/>
                  </p:nvSpPr>
                  <p:spPr bwMode="auto">
                    <a:xfrm>
                      <a:off x="4411671" y="1513341"/>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52" name="AutoShape 43"/>
                    <p:cNvSpPr>
                      <a:spLocks noChangeArrowheads="1"/>
                    </p:cNvSpPr>
                    <p:nvPr/>
                  </p:nvSpPr>
                  <p:spPr bwMode="auto">
                    <a:xfrm>
                      <a:off x="5654685" y="1741941"/>
                      <a:ext cx="522288" cy="290513"/>
                    </a:xfrm>
                    <a:prstGeom prst="plus">
                      <a:avLst>
                        <a:gd name="adj" fmla="val 25000"/>
                      </a:avLst>
                    </a:prstGeom>
                    <a:solidFill>
                      <a:srgbClr val="AAACF0"/>
                    </a:solidFill>
                    <a:ln w="12700">
                      <a:solidFill>
                        <a:schemeClr val="tx1"/>
                      </a:solidFill>
                      <a:prstDash val="dashDot"/>
                      <a:miter lim="800000"/>
                      <a:headEnd/>
                      <a:tailEnd/>
                    </a:ln>
                  </p:spPr>
                  <p:txBody>
                    <a:bodyPr wrap="none" anchor="ctr"/>
                    <a:lstStyle/>
                    <a:p>
                      <a:endParaRPr lang="en-US"/>
                    </a:p>
                  </p:txBody>
                </p:sp>
                <p:sp>
                  <p:nvSpPr>
                    <p:cNvPr id="253" name="AutoShape 44"/>
                    <p:cNvSpPr>
                      <a:spLocks noChangeArrowheads="1"/>
                    </p:cNvSpPr>
                    <p:nvPr/>
                  </p:nvSpPr>
                  <p:spPr bwMode="auto">
                    <a:xfrm>
                      <a:off x="4344996" y="1975304"/>
                      <a:ext cx="522288" cy="290513"/>
                    </a:xfrm>
                    <a:prstGeom prst="plus">
                      <a:avLst>
                        <a:gd name="adj" fmla="val 25000"/>
                      </a:avLst>
                    </a:prstGeom>
                    <a:solidFill>
                      <a:srgbClr val="AAACF0"/>
                    </a:solidFill>
                    <a:ln w="12700">
                      <a:solidFill>
                        <a:schemeClr val="tx1"/>
                      </a:solidFill>
                      <a:prstDash val="dash"/>
                      <a:miter lim="800000"/>
                      <a:headEnd/>
                      <a:tailEnd/>
                    </a:ln>
                  </p:spPr>
                  <p:txBody>
                    <a:bodyPr wrap="none" anchor="ctr"/>
                    <a:lstStyle/>
                    <a:p>
                      <a:endParaRPr lang="en-US"/>
                    </a:p>
                  </p:txBody>
                </p:sp>
                <p:sp>
                  <p:nvSpPr>
                    <p:cNvPr id="254" name="AutoShape 45"/>
                    <p:cNvSpPr>
                      <a:spLocks noChangeArrowheads="1"/>
                    </p:cNvSpPr>
                    <p:nvPr/>
                  </p:nvSpPr>
                  <p:spPr bwMode="auto">
                    <a:xfrm>
                      <a:off x="6145223" y="1975304"/>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55" name="AutoShape 46"/>
                    <p:cNvSpPr>
                      <a:spLocks noChangeArrowheads="1"/>
                    </p:cNvSpPr>
                    <p:nvPr/>
                  </p:nvSpPr>
                  <p:spPr bwMode="auto">
                    <a:xfrm>
                      <a:off x="7277112" y="1332365"/>
                      <a:ext cx="534988" cy="522288"/>
                    </a:xfrm>
                    <a:prstGeom prst="plus">
                      <a:avLst>
                        <a:gd name="adj" fmla="val 25000"/>
                      </a:avLst>
                    </a:prstGeom>
                    <a:solidFill>
                      <a:srgbClr val="D4344B"/>
                    </a:solidFill>
                    <a:ln w="12700">
                      <a:solidFill>
                        <a:schemeClr val="tx1"/>
                      </a:solidFill>
                      <a:prstDash val="sysDot"/>
                      <a:miter lim="800000"/>
                      <a:headEnd/>
                      <a:tailEnd/>
                    </a:ln>
                  </p:spPr>
                  <p:txBody>
                    <a:bodyPr wrap="none" anchor="ctr"/>
                    <a:lstStyle/>
                    <a:p>
                      <a:endParaRPr lang="en-US"/>
                    </a:p>
                  </p:txBody>
                </p:sp>
              </p:grpSp>
              <p:sp>
                <p:nvSpPr>
                  <p:cNvPr id="211" name="AutoShape 62"/>
                  <p:cNvSpPr>
                    <a:spLocks noChangeArrowheads="1"/>
                  </p:cNvSpPr>
                  <p:nvPr/>
                </p:nvSpPr>
                <p:spPr bwMode="auto">
                  <a:xfrm>
                    <a:off x="3677919" y="1176423"/>
                    <a:ext cx="4214876" cy="3603850"/>
                  </a:xfrm>
                  <a:prstGeom prst="triangle">
                    <a:avLst>
                      <a:gd name="adj" fmla="val 50000"/>
                    </a:avLst>
                  </a:prstGeom>
                  <a:solidFill>
                    <a:srgbClr val="30D840"/>
                  </a:solidFill>
                  <a:ln w="12700">
                    <a:solidFill>
                      <a:schemeClr val="tx1"/>
                    </a:solidFill>
                    <a:miter lim="800000"/>
                    <a:headEnd/>
                    <a:tailEnd/>
                  </a:ln>
                </p:spPr>
                <p:txBody>
                  <a:bodyPr wrap="none" anchor="ctr"/>
                  <a:lstStyle/>
                  <a:p>
                    <a:endParaRPr lang="en-US"/>
                  </a:p>
                </p:txBody>
              </p:sp>
              <p:sp>
                <p:nvSpPr>
                  <p:cNvPr id="212" name="AutoShape 71"/>
                  <p:cNvSpPr>
                    <a:spLocks noChangeArrowheads="1"/>
                  </p:cNvSpPr>
                  <p:nvPr/>
                </p:nvSpPr>
                <p:spPr bwMode="auto">
                  <a:xfrm>
                    <a:off x="4743976" y="5057213"/>
                    <a:ext cx="2000974" cy="801592"/>
                  </a:xfrm>
                  <a:prstGeom prst="triangle">
                    <a:avLst>
                      <a:gd name="adj" fmla="val 50000"/>
                    </a:avLst>
                  </a:prstGeom>
                  <a:solidFill>
                    <a:srgbClr val="FF00FF"/>
                  </a:solidFill>
                  <a:ln w="12700">
                    <a:solidFill>
                      <a:schemeClr val="tx1"/>
                    </a:solidFill>
                    <a:miter lim="800000"/>
                    <a:headEnd/>
                    <a:tailEnd/>
                  </a:ln>
                </p:spPr>
                <p:txBody>
                  <a:bodyPr wrap="none" anchor="ctr"/>
                  <a:lstStyle/>
                  <a:p>
                    <a:endParaRPr lang="en-US"/>
                  </a:p>
                </p:txBody>
              </p:sp>
              <p:sp>
                <p:nvSpPr>
                  <p:cNvPr id="213" name="AutoShape 91"/>
                  <p:cNvSpPr>
                    <a:spLocks noChangeArrowheads="1"/>
                  </p:cNvSpPr>
                  <p:nvPr/>
                </p:nvSpPr>
                <p:spPr bwMode="auto">
                  <a:xfrm>
                    <a:off x="2676320" y="803782"/>
                    <a:ext cx="664170" cy="5626047"/>
                  </a:xfrm>
                  <a:prstGeom prst="curvedRightArrow">
                    <a:avLst>
                      <a:gd name="adj1" fmla="val 144239"/>
                      <a:gd name="adj2" fmla="val 288478"/>
                      <a:gd name="adj3" fmla="val 33333"/>
                    </a:avLst>
                  </a:prstGeom>
                  <a:solidFill>
                    <a:srgbClr val="FFC000"/>
                  </a:solidFill>
                  <a:ln w="12700">
                    <a:solidFill>
                      <a:schemeClr val="tx1"/>
                    </a:solidFill>
                    <a:prstDash val="dash"/>
                    <a:miter lim="800000"/>
                    <a:headEnd/>
                    <a:tailEnd/>
                  </a:ln>
                </p:spPr>
                <p:txBody>
                  <a:bodyPr wrap="none" anchor="ctr"/>
                  <a:lstStyle/>
                  <a:p>
                    <a:endParaRPr lang="en-US"/>
                  </a:p>
                </p:txBody>
              </p:sp>
              <p:sp>
                <p:nvSpPr>
                  <p:cNvPr id="214" name="AutoShape 92"/>
                  <p:cNvSpPr>
                    <a:spLocks noChangeArrowheads="1"/>
                  </p:cNvSpPr>
                  <p:nvPr/>
                </p:nvSpPr>
                <p:spPr bwMode="auto">
                  <a:xfrm flipH="1">
                    <a:off x="8021724" y="769003"/>
                    <a:ext cx="664170" cy="5626046"/>
                  </a:xfrm>
                  <a:prstGeom prst="curvedRightArrow">
                    <a:avLst>
                      <a:gd name="adj1" fmla="val 144239"/>
                      <a:gd name="adj2" fmla="val 288478"/>
                      <a:gd name="adj3" fmla="val 33333"/>
                    </a:avLst>
                  </a:prstGeom>
                  <a:solidFill>
                    <a:srgbClr val="FFC000"/>
                  </a:solidFill>
                  <a:ln w="12700">
                    <a:solidFill>
                      <a:schemeClr val="tx1"/>
                    </a:solidFill>
                    <a:prstDash val="dash"/>
                    <a:miter lim="800000"/>
                    <a:headEnd/>
                    <a:tailEnd/>
                  </a:ln>
                </p:spPr>
                <p:txBody>
                  <a:bodyPr wrap="none" anchor="ctr"/>
                  <a:lstStyle/>
                  <a:p>
                    <a:endParaRPr lang="en-US"/>
                  </a:p>
                </p:txBody>
              </p:sp>
            </p:grpSp>
          </p:grpSp>
          <p:sp>
            <p:nvSpPr>
              <p:cNvPr id="206" name="AutoShape 86"/>
              <p:cNvSpPr>
                <a:spLocks noChangeArrowheads="1"/>
              </p:cNvSpPr>
              <p:nvPr/>
            </p:nvSpPr>
            <p:spPr bwMode="auto">
              <a:xfrm>
                <a:off x="2962277" y="3876671"/>
                <a:ext cx="295274" cy="133352"/>
              </a:xfrm>
              <a:prstGeom prst="triangle">
                <a:avLst>
                  <a:gd name="adj" fmla="val 50000"/>
                </a:avLst>
              </a:prstGeom>
              <a:solidFill>
                <a:schemeClr val="tx1"/>
              </a:solidFill>
              <a:ln w="12700">
                <a:solidFill>
                  <a:schemeClr val="tx1"/>
                </a:solidFill>
                <a:miter lim="800000"/>
                <a:headEnd/>
                <a:tailEnd/>
              </a:ln>
            </p:spPr>
            <p:txBody>
              <a:bodyPr wrap="none" anchor="ctr"/>
              <a:lstStyle/>
              <a:p>
                <a:endParaRPr lang="en-US"/>
              </a:p>
            </p:txBody>
          </p:sp>
        </p:grpSp>
        <p:grpSp>
          <p:nvGrpSpPr>
            <p:cNvPr id="16" name="Group 307"/>
            <p:cNvGrpSpPr/>
            <p:nvPr/>
          </p:nvGrpSpPr>
          <p:grpSpPr>
            <a:xfrm>
              <a:off x="3524250" y="558800"/>
              <a:ext cx="2160588" cy="2427288"/>
              <a:chOff x="3524250" y="558800"/>
              <a:chExt cx="2160588" cy="2427288"/>
            </a:xfrm>
          </p:grpSpPr>
          <p:sp>
            <p:nvSpPr>
              <p:cNvPr id="197" name="Line 19"/>
              <p:cNvSpPr>
                <a:spLocks noChangeShapeType="1"/>
              </p:cNvSpPr>
              <p:nvPr/>
            </p:nvSpPr>
            <p:spPr bwMode="auto">
              <a:xfrm>
                <a:off x="4279900" y="1069975"/>
                <a:ext cx="0" cy="0"/>
              </a:xfrm>
              <a:prstGeom prst="line">
                <a:avLst/>
              </a:prstGeom>
              <a:noFill/>
              <a:ln w="12700">
                <a:solidFill>
                  <a:schemeClr val="tx1"/>
                </a:solidFill>
                <a:round/>
                <a:headEnd/>
                <a:tailEnd/>
              </a:ln>
            </p:spPr>
            <p:txBody>
              <a:bodyPr/>
              <a:lstStyle/>
              <a:p>
                <a:endParaRPr lang="en-US"/>
              </a:p>
            </p:txBody>
          </p:sp>
          <p:sp>
            <p:nvSpPr>
              <p:cNvPr id="198" name="Oval 21"/>
              <p:cNvSpPr>
                <a:spLocks noChangeArrowheads="1"/>
              </p:cNvSpPr>
              <p:nvPr/>
            </p:nvSpPr>
            <p:spPr bwMode="auto">
              <a:xfrm>
                <a:off x="4110038" y="558800"/>
                <a:ext cx="987425" cy="511175"/>
              </a:xfrm>
              <a:prstGeom prst="ellipse">
                <a:avLst/>
              </a:prstGeom>
              <a:solidFill>
                <a:srgbClr val="339933"/>
              </a:solidFill>
              <a:ln w="12700">
                <a:solidFill>
                  <a:schemeClr val="tx1"/>
                </a:solidFill>
                <a:round/>
                <a:headEnd/>
                <a:tailEnd/>
              </a:ln>
            </p:spPr>
            <p:txBody>
              <a:bodyPr wrap="none" anchor="ctr"/>
              <a:lstStyle/>
              <a:p>
                <a:endParaRPr lang="en-US" sz="1200" b="1">
                  <a:solidFill>
                    <a:srgbClr val="000099"/>
                  </a:solidFill>
                </a:endParaRPr>
              </a:p>
            </p:txBody>
          </p:sp>
          <p:grpSp>
            <p:nvGrpSpPr>
              <p:cNvPr id="199" name="Group 113"/>
              <p:cNvGrpSpPr>
                <a:grpSpLocks/>
              </p:cNvGrpSpPr>
              <p:nvPr/>
            </p:nvGrpSpPr>
            <p:grpSpPr bwMode="auto">
              <a:xfrm>
                <a:off x="3524250" y="846138"/>
                <a:ext cx="2160588" cy="2139950"/>
                <a:chOff x="3524436" y="1397699"/>
                <a:chExt cx="2160346" cy="2140839"/>
              </a:xfrm>
            </p:grpSpPr>
            <p:sp>
              <p:nvSpPr>
                <p:cNvPr id="200" name="Line 27"/>
                <p:cNvSpPr>
                  <a:spLocks noChangeShapeType="1"/>
                </p:cNvSpPr>
                <p:nvPr/>
              </p:nvSpPr>
              <p:spPr bwMode="auto">
                <a:xfrm>
                  <a:off x="5102363" y="1397699"/>
                  <a:ext cx="582419" cy="1195107"/>
                </a:xfrm>
                <a:prstGeom prst="line">
                  <a:avLst/>
                </a:prstGeom>
                <a:noFill/>
                <a:ln w="12700">
                  <a:solidFill>
                    <a:srgbClr val="339933"/>
                  </a:solidFill>
                  <a:round/>
                  <a:headEnd/>
                  <a:tailEnd/>
                </a:ln>
              </p:spPr>
              <p:txBody>
                <a:bodyPr/>
                <a:lstStyle/>
                <a:p>
                  <a:endParaRPr lang="en-US"/>
                </a:p>
              </p:txBody>
            </p:sp>
            <p:sp>
              <p:nvSpPr>
                <p:cNvPr id="201" name="Line 24"/>
                <p:cNvSpPr>
                  <a:spLocks noChangeShapeType="1"/>
                </p:cNvSpPr>
                <p:nvPr/>
              </p:nvSpPr>
              <p:spPr bwMode="auto">
                <a:xfrm>
                  <a:off x="4586419" y="1626366"/>
                  <a:ext cx="0" cy="345253"/>
                </a:xfrm>
                <a:prstGeom prst="line">
                  <a:avLst/>
                </a:prstGeom>
                <a:noFill/>
                <a:ln w="12700">
                  <a:solidFill>
                    <a:srgbClr val="339933"/>
                  </a:solidFill>
                  <a:round/>
                  <a:headEnd/>
                  <a:tailEnd/>
                </a:ln>
              </p:spPr>
              <p:txBody>
                <a:bodyPr/>
                <a:lstStyle/>
                <a:p>
                  <a:endParaRPr lang="en-US"/>
                </a:p>
              </p:txBody>
            </p:sp>
            <p:sp>
              <p:nvSpPr>
                <p:cNvPr id="202" name="Line 25"/>
                <p:cNvSpPr>
                  <a:spLocks noChangeShapeType="1"/>
                </p:cNvSpPr>
                <p:nvPr/>
              </p:nvSpPr>
              <p:spPr bwMode="auto">
                <a:xfrm flipH="1">
                  <a:off x="3524436" y="1415301"/>
                  <a:ext cx="581134" cy="1195107"/>
                </a:xfrm>
                <a:prstGeom prst="line">
                  <a:avLst/>
                </a:prstGeom>
                <a:noFill/>
                <a:ln w="12700">
                  <a:solidFill>
                    <a:srgbClr val="339933"/>
                  </a:solidFill>
                  <a:round/>
                  <a:headEnd/>
                  <a:tailEnd/>
                </a:ln>
              </p:spPr>
              <p:txBody>
                <a:bodyPr/>
                <a:lstStyle/>
                <a:p>
                  <a:endParaRPr lang="en-US"/>
                </a:p>
              </p:txBody>
            </p:sp>
            <p:sp>
              <p:nvSpPr>
                <p:cNvPr id="203" name="Line 26"/>
                <p:cNvSpPr>
                  <a:spLocks noChangeShapeType="1"/>
                </p:cNvSpPr>
                <p:nvPr/>
              </p:nvSpPr>
              <p:spPr bwMode="auto">
                <a:xfrm flipH="1">
                  <a:off x="3719825" y="1559370"/>
                  <a:ext cx="576394" cy="1977201"/>
                </a:xfrm>
                <a:prstGeom prst="line">
                  <a:avLst/>
                </a:prstGeom>
                <a:noFill/>
                <a:ln w="12700">
                  <a:solidFill>
                    <a:srgbClr val="339933"/>
                  </a:solidFill>
                  <a:round/>
                  <a:headEnd/>
                  <a:tailEnd/>
                </a:ln>
              </p:spPr>
              <p:txBody>
                <a:bodyPr/>
                <a:lstStyle/>
                <a:p>
                  <a:endParaRPr lang="en-US"/>
                </a:p>
              </p:txBody>
            </p:sp>
            <p:sp>
              <p:nvSpPr>
                <p:cNvPr id="204" name="Line 28"/>
                <p:cNvSpPr>
                  <a:spLocks noChangeShapeType="1"/>
                </p:cNvSpPr>
                <p:nvPr/>
              </p:nvSpPr>
              <p:spPr bwMode="auto">
                <a:xfrm>
                  <a:off x="4964413" y="1559274"/>
                  <a:ext cx="550562" cy="1979264"/>
                </a:xfrm>
                <a:prstGeom prst="line">
                  <a:avLst/>
                </a:prstGeom>
                <a:noFill/>
                <a:ln w="12700">
                  <a:solidFill>
                    <a:srgbClr val="339933"/>
                  </a:solidFill>
                  <a:round/>
                  <a:headEnd/>
                  <a:tailEnd/>
                </a:ln>
              </p:spPr>
              <p:txBody>
                <a:bodyPr/>
                <a:lstStyle/>
                <a:p>
                  <a:endParaRPr lang="en-US"/>
                </a:p>
              </p:txBody>
            </p:sp>
          </p:grpSp>
        </p:grpSp>
        <p:grpSp>
          <p:nvGrpSpPr>
            <p:cNvPr id="17" name="Group 306"/>
            <p:cNvGrpSpPr/>
            <p:nvPr/>
          </p:nvGrpSpPr>
          <p:grpSpPr>
            <a:xfrm>
              <a:off x="3476625" y="1414463"/>
              <a:ext cx="2824163" cy="2533650"/>
              <a:chOff x="3476625" y="1414463"/>
              <a:chExt cx="2824163" cy="2533650"/>
            </a:xfrm>
          </p:grpSpPr>
          <p:grpSp>
            <p:nvGrpSpPr>
              <p:cNvPr id="184" name="Group 131"/>
              <p:cNvGrpSpPr>
                <a:grpSpLocks/>
              </p:cNvGrpSpPr>
              <p:nvPr/>
            </p:nvGrpSpPr>
            <p:grpSpPr bwMode="auto">
              <a:xfrm>
                <a:off x="3476625" y="1830388"/>
                <a:ext cx="2824163" cy="2117725"/>
                <a:chOff x="3477068" y="2382298"/>
                <a:chExt cx="2824164" cy="2118265"/>
              </a:xfrm>
            </p:grpSpPr>
            <p:sp>
              <p:nvSpPr>
                <p:cNvPr id="188" name="Line 41"/>
                <p:cNvSpPr>
                  <a:spLocks noChangeShapeType="1"/>
                </p:cNvSpPr>
                <p:nvPr/>
              </p:nvSpPr>
              <p:spPr bwMode="auto">
                <a:xfrm flipH="1">
                  <a:off x="3728481" y="2389287"/>
                  <a:ext cx="464136" cy="229237"/>
                </a:xfrm>
                <a:prstGeom prst="line">
                  <a:avLst/>
                </a:prstGeom>
                <a:noFill/>
                <a:ln w="12700">
                  <a:solidFill>
                    <a:srgbClr val="008080"/>
                  </a:solidFill>
                  <a:round/>
                  <a:headEnd/>
                  <a:tailEnd/>
                </a:ln>
              </p:spPr>
              <p:txBody>
                <a:bodyPr/>
                <a:lstStyle/>
                <a:p>
                  <a:endParaRPr lang="en-US"/>
                </a:p>
              </p:txBody>
            </p:sp>
            <p:sp>
              <p:nvSpPr>
                <p:cNvPr id="189" name="Line 42"/>
                <p:cNvSpPr>
                  <a:spLocks noChangeShapeType="1"/>
                </p:cNvSpPr>
                <p:nvPr/>
              </p:nvSpPr>
              <p:spPr bwMode="auto">
                <a:xfrm>
                  <a:off x="5025747" y="2382298"/>
                  <a:ext cx="550277" cy="236226"/>
                </a:xfrm>
                <a:prstGeom prst="line">
                  <a:avLst/>
                </a:prstGeom>
                <a:noFill/>
                <a:ln w="12700">
                  <a:solidFill>
                    <a:srgbClr val="008080"/>
                  </a:solidFill>
                  <a:round/>
                  <a:headEnd/>
                  <a:tailEnd/>
                </a:ln>
              </p:spPr>
              <p:txBody>
                <a:bodyPr/>
                <a:lstStyle/>
                <a:p>
                  <a:endParaRPr lang="en-US"/>
                </a:p>
              </p:txBody>
            </p:sp>
            <p:sp>
              <p:nvSpPr>
                <p:cNvPr id="190" name="Line 43"/>
                <p:cNvSpPr>
                  <a:spLocks noChangeShapeType="1"/>
                </p:cNvSpPr>
                <p:nvPr/>
              </p:nvSpPr>
              <p:spPr bwMode="auto">
                <a:xfrm flipH="1">
                  <a:off x="4074333" y="2491325"/>
                  <a:ext cx="461564" cy="1058123"/>
                </a:xfrm>
                <a:prstGeom prst="line">
                  <a:avLst/>
                </a:prstGeom>
                <a:noFill/>
                <a:ln w="12700">
                  <a:solidFill>
                    <a:srgbClr val="008080"/>
                  </a:solidFill>
                  <a:round/>
                  <a:headEnd/>
                  <a:tailEnd/>
                </a:ln>
              </p:spPr>
              <p:txBody>
                <a:bodyPr/>
                <a:lstStyle/>
                <a:p>
                  <a:endParaRPr lang="en-US"/>
                </a:p>
              </p:txBody>
            </p:sp>
            <p:sp>
              <p:nvSpPr>
                <p:cNvPr id="191" name="Line 44"/>
                <p:cNvSpPr>
                  <a:spLocks noChangeShapeType="1"/>
                </p:cNvSpPr>
                <p:nvPr/>
              </p:nvSpPr>
              <p:spPr bwMode="auto">
                <a:xfrm>
                  <a:off x="4778892" y="2484335"/>
                  <a:ext cx="674171" cy="1078015"/>
                </a:xfrm>
                <a:prstGeom prst="line">
                  <a:avLst/>
                </a:prstGeom>
                <a:noFill/>
                <a:ln w="12700">
                  <a:solidFill>
                    <a:srgbClr val="008080"/>
                  </a:solidFill>
                  <a:round/>
                  <a:headEnd/>
                  <a:tailEnd/>
                </a:ln>
              </p:spPr>
              <p:txBody>
                <a:bodyPr/>
                <a:lstStyle/>
                <a:p>
                  <a:endParaRPr lang="en-US"/>
                </a:p>
              </p:txBody>
            </p:sp>
            <p:sp>
              <p:nvSpPr>
                <p:cNvPr id="192" name="Line 45"/>
                <p:cNvSpPr>
                  <a:spLocks noChangeShapeType="1"/>
                </p:cNvSpPr>
                <p:nvPr/>
              </p:nvSpPr>
              <p:spPr bwMode="auto">
                <a:xfrm flipH="1">
                  <a:off x="3477068" y="2459176"/>
                  <a:ext cx="887831" cy="1557644"/>
                </a:xfrm>
                <a:prstGeom prst="line">
                  <a:avLst/>
                </a:prstGeom>
                <a:noFill/>
                <a:ln w="12700">
                  <a:solidFill>
                    <a:srgbClr val="008080"/>
                  </a:solidFill>
                  <a:round/>
                  <a:headEnd/>
                  <a:tailEnd/>
                </a:ln>
              </p:spPr>
              <p:txBody>
                <a:bodyPr/>
                <a:lstStyle/>
                <a:p>
                  <a:endParaRPr lang="en-US"/>
                </a:p>
              </p:txBody>
            </p:sp>
            <p:sp>
              <p:nvSpPr>
                <p:cNvPr id="193" name="Line 46"/>
                <p:cNvSpPr>
                  <a:spLocks noChangeShapeType="1"/>
                </p:cNvSpPr>
                <p:nvPr/>
              </p:nvSpPr>
              <p:spPr bwMode="auto">
                <a:xfrm flipH="1">
                  <a:off x="4400993" y="2485734"/>
                  <a:ext cx="210759" cy="1002449"/>
                </a:xfrm>
                <a:prstGeom prst="line">
                  <a:avLst/>
                </a:prstGeom>
                <a:noFill/>
                <a:ln w="12700">
                  <a:solidFill>
                    <a:srgbClr val="008080"/>
                  </a:solidFill>
                  <a:round/>
                  <a:headEnd/>
                  <a:tailEnd/>
                </a:ln>
              </p:spPr>
              <p:txBody>
                <a:bodyPr/>
                <a:lstStyle/>
                <a:p>
                  <a:endParaRPr lang="en-US"/>
                </a:p>
              </p:txBody>
            </p:sp>
            <p:sp>
              <p:nvSpPr>
                <p:cNvPr id="194" name="Line 47"/>
                <p:cNvSpPr>
                  <a:spLocks noChangeShapeType="1"/>
                </p:cNvSpPr>
                <p:nvPr/>
              </p:nvSpPr>
              <p:spPr bwMode="auto">
                <a:xfrm>
                  <a:off x="4741608" y="2485734"/>
                  <a:ext cx="720980" cy="2014829"/>
                </a:xfrm>
                <a:prstGeom prst="line">
                  <a:avLst/>
                </a:prstGeom>
                <a:noFill/>
                <a:ln w="12700">
                  <a:solidFill>
                    <a:srgbClr val="008080"/>
                  </a:solidFill>
                  <a:round/>
                  <a:headEnd/>
                  <a:tailEnd/>
                </a:ln>
              </p:spPr>
              <p:txBody>
                <a:bodyPr/>
                <a:lstStyle/>
                <a:p>
                  <a:endParaRPr lang="en-US"/>
                </a:p>
              </p:txBody>
            </p:sp>
            <p:sp>
              <p:nvSpPr>
                <p:cNvPr id="195" name="Line 48"/>
                <p:cNvSpPr>
                  <a:spLocks noChangeShapeType="1"/>
                </p:cNvSpPr>
                <p:nvPr/>
              </p:nvSpPr>
              <p:spPr bwMode="auto">
                <a:xfrm>
                  <a:off x="5000033" y="2383696"/>
                  <a:ext cx="1301199" cy="1133062"/>
                </a:xfrm>
                <a:prstGeom prst="line">
                  <a:avLst/>
                </a:prstGeom>
                <a:noFill/>
                <a:ln w="12700">
                  <a:solidFill>
                    <a:srgbClr val="008080"/>
                  </a:solidFill>
                  <a:round/>
                  <a:headEnd/>
                  <a:tailEnd/>
                </a:ln>
              </p:spPr>
              <p:txBody>
                <a:bodyPr/>
                <a:lstStyle/>
                <a:p>
                  <a:endParaRPr lang="en-US"/>
                </a:p>
              </p:txBody>
            </p:sp>
            <p:sp>
              <p:nvSpPr>
                <p:cNvPr id="196" name="Line 49"/>
                <p:cNvSpPr>
                  <a:spLocks noChangeShapeType="1"/>
                </p:cNvSpPr>
                <p:nvPr/>
              </p:nvSpPr>
              <p:spPr bwMode="auto">
                <a:xfrm flipH="1">
                  <a:off x="4505769" y="2473154"/>
                  <a:ext cx="165126" cy="2000866"/>
                </a:xfrm>
                <a:prstGeom prst="line">
                  <a:avLst/>
                </a:prstGeom>
                <a:noFill/>
                <a:ln w="12700">
                  <a:solidFill>
                    <a:srgbClr val="008080"/>
                  </a:solidFill>
                  <a:round/>
                  <a:headEnd/>
                  <a:tailEnd/>
                </a:ln>
              </p:spPr>
              <p:txBody>
                <a:bodyPr/>
                <a:lstStyle/>
                <a:p>
                  <a:endParaRPr lang="en-US"/>
                </a:p>
              </p:txBody>
            </p:sp>
          </p:grpSp>
          <p:grpSp>
            <p:nvGrpSpPr>
              <p:cNvPr id="185" name="Group 52"/>
              <p:cNvGrpSpPr>
                <a:grpSpLocks/>
              </p:cNvGrpSpPr>
              <p:nvPr/>
            </p:nvGrpSpPr>
            <p:grpSpPr bwMode="auto">
              <a:xfrm>
                <a:off x="4110038" y="1414463"/>
                <a:ext cx="987425" cy="512762"/>
                <a:chOff x="1778" y="3172"/>
                <a:chExt cx="749" cy="413"/>
              </a:xfrm>
            </p:grpSpPr>
            <p:sp>
              <p:nvSpPr>
                <p:cNvPr id="186" name="Oval 53"/>
                <p:cNvSpPr>
                  <a:spLocks noChangeArrowheads="1"/>
                </p:cNvSpPr>
                <p:nvPr/>
              </p:nvSpPr>
              <p:spPr bwMode="auto">
                <a:xfrm>
                  <a:off x="1778" y="3172"/>
                  <a:ext cx="749" cy="413"/>
                </a:xfrm>
                <a:prstGeom prst="ellipse">
                  <a:avLst/>
                </a:prstGeom>
                <a:solidFill>
                  <a:srgbClr val="00FFCC"/>
                </a:solidFill>
                <a:ln w="12700">
                  <a:solidFill>
                    <a:schemeClr val="tx1"/>
                  </a:solidFill>
                  <a:round/>
                  <a:headEnd/>
                  <a:tailEnd/>
                </a:ln>
              </p:spPr>
              <p:txBody>
                <a:bodyPr wrap="none" anchor="ctr"/>
                <a:lstStyle/>
                <a:p>
                  <a:endParaRPr lang="en-US" sz="1200" b="1">
                    <a:solidFill>
                      <a:srgbClr val="000099"/>
                    </a:solidFill>
                  </a:endParaRPr>
                </a:p>
              </p:txBody>
            </p:sp>
            <p:sp>
              <p:nvSpPr>
                <p:cNvPr id="187" name="Line 54"/>
                <p:cNvSpPr>
                  <a:spLocks noChangeShapeType="1"/>
                </p:cNvSpPr>
                <p:nvPr/>
              </p:nvSpPr>
              <p:spPr bwMode="auto">
                <a:xfrm>
                  <a:off x="1907" y="3585"/>
                  <a:ext cx="0" cy="0"/>
                </a:xfrm>
                <a:prstGeom prst="line">
                  <a:avLst/>
                </a:prstGeom>
                <a:noFill/>
                <a:ln w="12700">
                  <a:solidFill>
                    <a:schemeClr val="tx1"/>
                  </a:solidFill>
                  <a:round/>
                  <a:headEnd/>
                  <a:tailEnd/>
                </a:ln>
              </p:spPr>
              <p:txBody>
                <a:bodyPr/>
                <a:lstStyle/>
                <a:p>
                  <a:endParaRPr lang="en-US"/>
                </a:p>
              </p:txBody>
            </p:sp>
          </p:grpSp>
        </p:grpSp>
        <p:grpSp>
          <p:nvGrpSpPr>
            <p:cNvPr id="18" name="Group 329"/>
            <p:cNvGrpSpPr/>
            <p:nvPr/>
          </p:nvGrpSpPr>
          <p:grpSpPr>
            <a:xfrm>
              <a:off x="1450975" y="2046288"/>
              <a:ext cx="3757035" cy="1873418"/>
              <a:chOff x="1450975" y="2046288"/>
              <a:chExt cx="3757035" cy="1873418"/>
            </a:xfrm>
          </p:grpSpPr>
          <p:sp>
            <p:nvSpPr>
              <p:cNvPr id="175" name="Line 30"/>
              <p:cNvSpPr>
                <a:spLocks noChangeShapeType="1"/>
              </p:cNvSpPr>
              <p:nvPr/>
            </p:nvSpPr>
            <p:spPr bwMode="auto">
              <a:xfrm flipH="1">
                <a:off x="1450975" y="2292350"/>
                <a:ext cx="1574340" cy="790002"/>
              </a:xfrm>
              <a:prstGeom prst="line">
                <a:avLst/>
              </a:prstGeom>
              <a:noFill/>
              <a:ln w="12700">
                <a:solidFill>
                  <a:srgbClr val="800080"/>
                </a:solidFill>
                <a:round/>
                <a:headEnd/>
                <a:tailEnd/>
              </a:ln>
            </p:spPr>
            <p:txBody>
              <a:bodyPr/>
              <a:lstStyle/>
              <a:p>
                <a:endParaRPr lang="en-US"/>
              </a:p>
            </p:txBody>
          </p:sp>
          <p:sp>
            <p:nvSpPr>
              <p:cNvPr id="176" name="Line 30"/>
              <p:cNvSpPr>
                <a:spLocks noChangeShapeType="1"/>
              </p:cNvSpPr>
              <p:nvPr/>
            </p:nvSpPr>
            <p:spPr bwMode="auto">
              <a:xfrm flipH="1">
                <a:off x="2715184" y="2476659"/>
                <a:ext cx="412686" cy="556324"/>
              </a:xfrm>
              <a:prstGeom prst="line">
                <a:avLst/>
              </a:prstGeom>
              <a:noFill/>
              <a:ln w="12700">
                <a:solidFill>
                  <a:srgbClr val="800080"/>
                </a:solidFill>
                <a:round/>
                <a:headEnd/>
                <a:tailEnd/>
              </a:ln>
            </p:spPr>
            <p:txBody>
              <a:bodyPr/>
              <a:lstStyle/>
              <a:p>
                <a:endParaRPr lang="en-US"/>
              </a:p>
            </p:txBody>
          </p:sp>
          <p:sp>
            <p:nvSpPr>
              <p:cNvPr id="177" name="Line 31"/>
              <p:cNvSpPr>
                <a:spLocks noChangeShapeType="1"/>
              </p:cNvSpPr>
              <p:nvPr/>
            </p:nvSpPr>
            <p:spPr bwMode="auto">
              <a:xfrm>
                <a:off x="3648519" y="2564409"/>
                <a:ext cx="57853" cy="893195"/>
              </a:xfrm>
              <a:prstGeom prst="line">
                <a:avLst/>
              </a:prstGeom>
              <a:noFill/>
              <a:ln w="12700">
                <a:solidFill>
                  <a:srgbClr val="800080"/>
                </a:solidFill>
                <a:round/>
                <a:headEnd/>
                <a:tailEnd/>
              </a:ln>
            </p:spPr>
            <p:txBody>
              <a:bodyPr/>
              <a:lstStyle/>
              <a:p>
                <a:endParaRPr lang="en-US"/>
              </a:p>
            </p:txBody>
          </p:sp>
          <p:sp>
            <p:nvSpPr>
              <p:cNvPr id="178" name="Line 32"/>
              <p:cNvSpPr>
                <a:spLocks noChangeShapeType="1"/>
              </p:cNvSpPr>
              <p:nvPr/>
            </p:nvSpPr>
            <p:spPr bwMode="auto">
              <a:xfrm>
                <a:off x="4021378" y="2331287"/>
                <a:ext cx="1186632" cy="701696"/>
              </a:xfrm>
              <a:prstGeom prst="line">
                <a:avLst/>
              </a:prstGeom>
              <a:noFill/>
              <a:ln w="12700">
                <a:solidFill>
                  <a:srgbClr val="800080"/>
                </a:solidFill>
                <a:round/>
                <a:headEnd/>
                <a:tailEnd/>
              </a:ln>
            </p:spPr>
            <p:txBody>
              <a:bodyPr/>
              <a:lstStyle/>
              <a:p>
                <a:endParaRPr lang="en-US"/>
              </a:p>
            </p:txBody>
          </p:sp>
          <p:sp>
            <p:nvSpPr>
              <p:cNvPr id="179" name="Line 33"/>
              <p:cNvSpPr>
                <a:spLocks noChangeShapeType="1"/>
              </p:cNvSpPr>
              <p:nvPr/>
            </p:nvSpPr>
            <p:spPr bwMode="auto">
              <a:xfrm>
                <a:off x="3832391" y="2503216"/>
                <a:ext cx="953933" cy="1030178"/>
              </a:xfrm>
              <a:prstGeom prst="line">
                <a:avLst/>
              </a:prstGeom>
              <a:noFill/>
              <a:ln w="12700">
                <a:solidFill>
                  <a:srgbClr val="800080"/>
                </a:solidFill>
                <a:round/>
                <a:headEnd/>
                <a:tailEnd/>
              </a:ln>
            </p:spPr>
            <p:txBody>
              <a:bodyPr/>
              <a:lstStyle/>
              <a:p>
                <a:endParaRPr lang="en-US"/>
              </a:p>
            </p:txBody>
          </p:sp>
          <p:sp>
            <p:nvSpPr>
              <p:cNvPr id="180" name="Line 38"/>
              <p:cNvSpPr>
                <a:spLocks noChangeShapeType="1"/>
              </p:cNvSpPr>
              <p:nvPr/>
            </p:nvSpPr>
            <p:spPr bwMode="auto">
              <a:xfrm flipH="1">
                <a:off x="2805676" y="2559646"/>
                <a:ext cx="601672" cy="1360060"/>
              </a:xfrm>
              <a:prstGeom prst="line">
                <a:avLst/>
              </a:prstGeom>
              <a:noFill/>
              <a:ln w="12700">
                <a:solidFill>
                  <a:srgbClr val="800080"/>
                </a:solidFill>
                <a:round/>
                <a:headEnd/>
                <a:tailEnd/>
              </a:ln>
            </p:spPr>
            <p:txBody>
              <a:bodyPr/>
              <a:lstStyle/>
              <a:p>
                <a:endParaRPr lang="en-US"/>
              </a:p>
            </p:txBody>
          </p:sp>
          <p:grpSp>
            <p:nvGrpSpPr>
              <p:cNvPr id="181" name="Group 58"/>
              <p:cNvGrpSpPr>
                <a:grpSpLocks/>
              </p:cNvGrpSpPr>
              <p:nvPr/>
            </p:nvGrpSpPr>
            <p:grpSpPr bwMode="auto">
              <a:xfrm>
                <a:off x="3033713" y="2046288"/>
                <a:ext cx="987407" cy="511175"/>
                <a:chOff x="1778" y="3172"/>
                <a:chExt cx="749" cy="413"/>
              </a:xfrm>
            </p:grpSpPr>
            <p:sp>
              <p:nvSpPr>
                <p:cNvPr id="182" name="Oval 59"/>
                <p:cNvSpPr>
                  <a:spLocks noChangeArrowheads="1"/>
                </p:cNvSpPr>
                <p:nvPr/>
              </p:nvSpPr>
              <p:spPr bwMode="auto">
                <a:xfrm>
                  <a:off x="1778" y="3172"/>
                  <a:ext cx="749" cy="413"/>
                </a:xfrm>
                <a:prstGeom prst="ellipse">
                  <a:avLst/>
                </a:prstGeom>
                <a:solidFill>
                  <a:srgbClr val="800080"/>
                </a:solidFill>
                <a:ln w="12700">
                  <a:solidFill>
                    <a:schemeClr val="tx1"/>
                  </a:solidFill>
                  <a:round/>
                  <a:headEnd/>
                  <a:tailEnd/>
                </a:ln>
              </p:spPr>
              <p:txBody>
                <a:bodyPr wrap="none" anchor="ctr"/>
                <a:lstStyle/>
                <a:p>
                  <a:endParaRPr lang="en-US" sz="1200" b="1">
                    <a:solidFill>
                      <a:srgbClr val="000099"/>
                    </a:solidFill>
                  </a:endParaRPr>
                </a:p>
              </p:txBody>
            </p:sp>
            <p:sp>
              <p:nvSpPr>
                <p:cNvPr id="183" name="Line 60"/>
                <p:cNvSpPr>
                  <a:spLocks noChangeShapeType="1"/>
                </p:cNvSpPr>
                <p:nvPr/>
              </p:nvSpPr>
              <p:spPr bwMode="auto">
                <a:xfrm>
                  <a:off x="1907" y="3585"/>
                  <a:ext cx="0" cy="0"/>
                </a:xfrm>
                <a:prstGeom prst="line">
                  <a:avLst/>
                </a:prstGeom>
                <a:noFill/>
                <a:ln w="12700">
                  <a:solidFill>
                    <a:schemeClr val="tx1"/>
                  </a:solidFill>
                  <a:round/>
                  <a:headEnd/>
                  <a:tailEnd/>
                </a:ln>
              </p:spPr>
              <p:txBody>
                <a:bodyPr/>
                <a:lstStyle/>
                <a:p>
                  <a:endParaRPr lang="en-US"/>
                </a:p>
              </p:txBody>
            </p:sp>
          </p:grpSp>
        </p:grpSp>
        <p:grpSp>
          <p:nvGrpSpPr>
            <p:cNvPr id="19" name="Group 328"/>
            <p:cNvGrpSpPr/>
            <p:nvPr/>
          </p:nvGrpSpPr>
          <p:grpSpPr>
            <a:xfrm>
              <a:off x="3849104" y="2046288"/>
              <a:ext cx="3889959" cy="1928812"/>
              <a:chOff x="3849104" y="2046288"/>
              <a:chExt cx="3889959" cy="1928812"/>
            </a:xfrm>
          </p:grpSpPr>
          <p:sp>
            <p:nvSpPr>
              <p:cNvPr id="167" name="Line 34"/>
              <p:cNvSpPr>
                <a:spLocks noChangeShapeType="1"/>
              </p:cNvSpPr>
              <p:nvPr/>
            </p:nvSpPr>
            <p:spPr bwMode="auto">
              <a:xfrm flipH="1">
                <a:off x="4968884" y="2578698"/>
                <a:ext cx="768803" cy="1396402"/>
              </a:xfrm>
              <a:prstGeom prst="line">
                <a:avLst/>
              </a:prstGeom>
              <a:noFill/>
              <a:ln w="12700">
                <a:solidFill>
                  <a:srgbClr val="800080"/>
                </a:solidFill>
                <a:round/>
                <a:headEnd/>
                <a:tailEnd/>
              </a:ln>
            </p:spPr>
            <p:txBody>
              <a:bodyPr/>
              <a:lstStyle/>
              <a:p>
                <a:endParaRPr lang="en-US"/>
              </a:p>
            </p:txBody>
          </p:sp>
          <p:sp>
            <p:nvSpPr>
              <p:cNvPr id="168" name="Line 35"/>
              <p:cNvSpPr>
                <a:spLocks noChangeShapeType="1"/>
              </p:cNvSpPr>
              <p:nvPr/>
            </p:nvSpPr>
            <p:spPr bwMode="auto">
              <a:xfrm flipH="1">
                <a:off x="5819880" y="2572279"/>
                <a:ext cx="64441" cy="354967"/>
              </a:xfrm>
              <a:prstGeom prst="line">
                <a:avLst/>
              </a:prstGeom>
              <a:noFill/>
              <a:ln w="12700">
                <a:solidFill>
                  <a:srgbClr val="800080"/>
                </a:solidFill>
                <a:round/>
                <a:headEnd/>
                <a:tailEnd/>
              </a:ln>
            </p:spPr>
            <p:txBody>
              <a:bodyPr/>
              <a:lstStyle/>
              <a:p>
                <a:endParaRPr lang="en-US"/>
              </a:p>
            </p:txBody>
          </p:sp>
          <p:sp>
            <p:nvSpPr>
              <p:cNvPr id="169" name="Line 36"/>
              <p:cNvSpPr>
                <a:spLocks noChangeShapeType="1"/>
              </p:cNvSpPr>
              <p:nvPr/>
            </p:nvSpPr>
            <p:spPr bwMode="auto">
              <a:xfrm>
                <a:off x="6167085" y="2476660"/>
                <a:ext cx="986223" cy="1460248"/>
              </a:xfrm>
              <a:prstGeom prst="line">
                <a:avLst/>
              </a:prstGeom>
              <a:noFill/>
              <a:ln w="12700">
                <a:solidFill>
                  <a:srgbClr val="800080"/>
                </a:solidFill>
                <a:round/>
                <a:headEnd/>
                <a:tailEnd/>
              </a:ln>
            </p:spPr>
            <p:txBody>
              <a:bodyPr/>
              <a:lstStyle/>
              <a:p>
                <a:endParaRPr lang="en-US"/>
              </a:p>
            </p:txBody>
          </p:sp>
          <p:sp>
            <p:nvSpPr>
              <p:cNvPr id="170" name="Line 37"/>
              <p:cNvSpPr>
                <a:spLocks noChangeShapeType="1"/>
              </p:cNvSpPr>
              <p:nvPr/>
            </p:nvSpPr>
            <p:spPr bwMode="auto">
              <a:xfrm flipH="1">
                <a:off x="3849104" y="2331287"/>
                <a:ext cx="1464326" cy="1140605"/>
              </a:xfrm>
              <a:prstGeom prst="line">
                <a:avLst/>
              </a:prstGeom>
              <a:noFill/>
              <a:ln w="12700">
                <a:solidFill>
                  <a:srgbClr val="800080"/>
                </a:solidFill>
                <a:round/>
                <a:headEnd/>
                <a:tailEnd/>
              </a:ln>
            </p:spPr>
            <p:txBody>
              <a:bodyPr/>
              <a:lstStyle/>
              <a:p>
                <a:endParaRPr lang="en-US"/>
              </a:p>
            </p:txBody>
          </p:sp>
          <p:sp>
            <p:nvSpPr>
              <p:cNvPr id="171" name="Line 39"/>
              <p:cNvSpPr>
                <a:spLocks noChangeShapeType="1"/>
              </p:cNvSpPr>
              <p:nvPr/>
            </p:nvSpPr>
            <p:spPr bwMode="auto">
              <a:xfrm>
                <a:off x="6277123" y="2333822"/>
                <a:ext cx="1461940" cy="793449"/>
              </a:xfrm>
              <a:prstGeom prst="line">
                <a:avLst/>
              </a:prstGeom>
              <a:noFill/>
              <a:ln w="12700">
                <a:solidFill>
                  <a:srgbClr val="800080"/>
                </a:solidFill>
                <a:round/>
                <a:headEnd/>
                <a:tailEnd/>
              </a:ln>
            </p:spPr>
            <p:txBody>
              <a:bodyPr/>
              <a:lstStyle/>
              <a:p>
                <a:endParaRPr lang="en-US"/>
              </a:p>
            </p:txBody>
          </p:sp>
          <p:grpSp>
            <p:nvGrpSpPr>
              <p:cNvPr id="172" name="Group 62"/>
              <p:cNvGrpSpPr>
                <a:grpSpLocks/>
              </p:cNvGrpSpPr>
              <p:nvPr/>
            </p:nvGrpSpPr>
            <p:grpSpPr bwMode="auto">
              <a:xfrm>
                <a:off x="5299093" y="2046288"/>
                <a:ext cx="987407" cy="511175"/>
                <a:chOff x="1778" y="3172"/>
                <a:chExt cx="749" cy="413"/>
              </a:xfrm>
            </p:grpSpPr>
            <p:sp>
              <p:nvSpPr>
                <p:cNvPr id="173" name="Oval 63"/>
                <p:cNvSpPr>
                  <a:spLocks noChangeArrowheads="1"/>
                </p:cNvSpPr>
                <p:nvPr/>
              </p:nvSpPr>
              <p:spPr bwMode="auto">
                <a:xfrm>
                  <a:off x="1778" y="3172"/>
                  <a:ext cx="749" cy="413"/>
                </a:xfrm>
                <a:prstGeom prst="ellipse">
                  <a:avLst/>
                </a:prstGeom>
                <a:solidFill>
                  <a:srgbClr val="800080"/>
                </a:solidFill>
                <a:ln w="12700">
                  <a:solidFill>
                    <a:schemeClr val="tx1"/>
                  </a:solidFill>
                  <a:round/>
                  <a:headEnd/>
                  <a:tailEnd/>
                </a:ln>
              </p:spPr>
              <p:txBody>
                <a:bodyPr wrap="none" anchor="ctr"/>
                <a:lstStyle/>
                <a:p>
                  <a:endParaRPr lang="en-US" sz="1200" b="1">
                    <a:solidFill>
                      <a:srgbClr val="000099"/>
                    </a:solidFill>
                  </a:endParaRPr>
                </a:p>
              </p:txBody>
            </p:sp>
            <p:sp>
              <p:nvSpPr>
                <p:cNvPr id="174" name="Line 64"/>
                <p:cNvSpPr>
                  <a:spLocks noChangeShapeType="1"/>
                </p:cNvSpPr>
                <p:nvPr/>
              </p:nvSpPr>
              <p:spPr bwMode="auto">
                <a:xfrm>
                  <a:off x="1907" y="3585"/>
                  <a:ext cx="0" cy="0"/>
                </a:xfrm>
                <a:prstGeom prst="line">
                  <a:avLst/>
                </a:prstGeom>
                <a:noFill/>
                <a:ln w="12700">
                  <a:solidFill>
                    <a:schemeClr val="tx1"/>
                  </a:solidFill>
                  <a:round/>
                  <a:headEnd/>
                  <a:tailEnd/>
                </a:ln>
              </p:spPr>
              <p:txBody>
                <a:bodyPr/>
                <a:lstStyle/>
                <a:p>
                  <a:endParaRPr lang="en-US"/>
                </a:p>
              </p:txBody>
            </p:sp>
          </p:grpSp>
        </p:grpSp>
        <p:sp>
          <p:nvSpPr>
            <p:cNvPr id="20" name="Line 66"/>
            <p:cNvSpPr>
              <a:spLocks noChangeShapeType="1"/>
            </p:cNvSpPr>
            <p:nvPr/>
          </p:nvSpPr>
          <p:spPr bwMode="auto">
            <a:xfrm>
              <a:off x="4021120" y="2317981"/>
              <a:ext cx="1292115" cy="0"/>
            </a:xfrm>
            <a:prstGeom prst="line">
              <a:avLst/>
            </a:prstGeom>
            <a:noFill/>
            <a:ln w="12700">
              <a:solidFill>
                <a:srgbClr val="800080"/>
              </a:solidFill>
              <a:round/>
              <a:headEnd/>
              <a:tailEnd/>
            </a:ln>
          </p:spPr>
          <p:txBody>
            <a:bodyPr/>
            <a:lstStyle/>
            <a:p>
              <a:endParaRPr lang="en-US"/>
            </a:p>
          </p:txBody>
        </p:sp>
        <p:grpSp>
          <p:nvGrpSpPr>
            <p:cNvPr id="21" name="Group 302"/>
            <p:cNvGrpSpPr/>
            <p:nvPr/>
          </p:nvGrpSpPr>
          <p:grpSpPr>
            <a:xfrm>
              <a:off x="4037468" y="4761140"/>
              <a:ext cx="1339850" cy="1957160"/>
              <a:chOff x="4110038" y="4761140"/>
              <a:chExt cx="1339850" cy="1957160"/>
            </a:xfrm>
          </p:grpSpPr>
          <p:cxnSp>
            <p:nvCxnSpPr>
              <p:cNvPr id="162" name="Straight Connector 161"/>
              <p:cNvCxnSpPr/>
              <p:nvPr/>
            </p:nvCxnSpPr>
            <p:spPr bwMode="auto">
              <a:xfrm rot="10800000" flipV="1">
                <a:off x="4226378" y="4761140"/>
                <a:ext cx="514350" cy="1817688"/>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bwMode="auto">
              <a:xfrm rot="5400000">
                <a:off x="4129088" y="5845175"/>
                <a:ext cx="838200" cy="415925"/>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auto">
              <a:xfrm rot="16200000" flipH="1">
                <a:off x="4648994" y="6026944"/>
                <a:ext cx="739775" cy="239713"/>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auto">
              <a:xfrm rot="16200000" flipH="1">
                <a:off x="4456113" y="5614988"/>
                <a:ext cx="1238250" cy="51435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sp>
            <p:nvSpPr>
              <p:cNvPr id="166" name="Rectangle 165"/>
              <p:cNvSpPr/>
              <p:nvPr/>
            </p:nvSpPr>
            <p:spPr bwMode="auto">
              <a:xfrm>
                <a:off x="4110038" y="6411913"/>
                <a:ext cx="1339850" cy="306387"/>
              </a:xfrm>
              <a:prstGeom prst="rect">
                <a:avLst/>
              </a:prstGeom>
              <a:solidFill>
                <a:srgbClr val="92D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b="1" dirty="0"/>
              </a:p>
            </p:txBody>
          </p:sp>
        </p:grpSp>
        <p:grpSp>
          <p:nvGrpSpPr>
            <p:cNvPr id="22" name="Group 327"/>
            <p:cNvGrpSpPr/>
            <p:nvPr/>
          </p:nvGrpSpPr>
          <p:grpSpPr>
            <a:xfrm>
              <a:off x="1324202" y="3192463"/>
              <a:ext cx="6578600" cy="2555875"/>
              <a:chOff x="1324202" y="3192463"/>
              <a:chExt cx="6578600" cy="2555875"/>
            </a:xfrm>
          </p:grpSpPr>
          <p:sp>
            <p:nvSpPr>
              <p:cNvPr id="147" name="Line 79"/>
              <p:cNvSpPr>
                <a:spLocks noChangeShapeType="1"/>
              </p:cNvSpPr>
              <p:nvPr/>
            </p:nvSpPr>
            <p:spPr bwMode="auto">
              <a:xfrm flipH="1">
                <a:off x="4919889" y="3983038"/>
                <a:ext cx="2982913" cy="1387475"/>
              </a:xfrm>
              <a:prstGeom prst="line">
                <a:avLst/>
              </a:prstGeom>
              <a:noFill/>
              <a:ln w="12700">
                <a:solidFill>
                  <a:srgbClr val="CC9900"/>
                </a:solidFill>
                <a:round/>
                <a:headEnd/>
                <a:tailEnd/>
              </a:ln>
            </p:spPr>
            <p:txBody>
              <a:bodyPr/>
              <a:lstStyle/>
              <a:p>
                <a:endParaRPr lang="en-US"/>
              </a:p>
            </p:txBody>
          </p:sp>
          <p:grpSp>
            <p:nvGrpSpPr>
              <p:cNvPr id="148" name="Group 1"/>
              <p:cNvGrpSpPr>
                <a:grpSpLocks/>
              </p:cNvGrpSpPr>
              <p:nvPr/>
            </p:nvGrpSpPr>
            <p:grpSpPr bwMode="auto">
              <a:xfrm>
                <a:off x="1324202" y="3192463"/>
                <a:ext cx="6567487" cy="2555875"/>
                <a:chOff x="1310131" y="3759199"/>
                <a:chExt cx="6567486" cy="2554515"/>
              </a:xfrm>
            </p:grpSpPr>
            <p:sp>
              <p:nvSpPr>
                <p:cNvPr id="149" name="Line 79"/>
                <p:cNvSpPr>
                  <a:spLocks noChangeShapeType="1"/>
                </p:cNvSpPr>
                <p:nvPr/>
              </p:nvSpPr>
              <p:spPr bwMode="auto">
                <a:xfrm flipH="1">
                  <a:off x="4761128" y="3759199"/>
                  <a:ext cx="2365386" cy="2002491"/>
                </a:xfrm>
                <a:prstGeom prst="line">
                  <a:avLst/>
                </a:prstGeom>
                <a:noFill/>
                <a:ln w="12700">
                  <a:solidFill>
                    <a:srgbClr val="CC9900"/>
                  </a:solidFill>
                  <a:round/>
                  <a:headEnd/>
                  <a:tailEnd/>
                </a:ln>
              </p:spPr>
              <p:txBody>
                <a:bodyPr/>
                <a:lstStyle/>
                <a:p>
                  <a:endParaRPr lang="en-US"/>
                </a:p>
              </p:txBody>
            </p:sp>
            <p:sp>
              <p:nvSpPr>
                <p:cNvPr id="150" name="Line 72"/>
                <p:cNvSpPr>
                  <a:spLocks noChangeShapeType="1"/>
                </p:cNvSpPr>
                <p:nvPr/>
              </p:nvSpPr>
              <p:spPr bwMode="auto">
                <a:xfrm>
                  <a:off x="1518675" y="4659690"/>
                  <a:ext cx="2777998" cy="1421202"/>
                </a:xfrm>
                <a:prstGeom prst="line">
                  <a:avLst/>
                </a:prstGeom>
                <a:noFill/>
                <a:ln w="12700">
                  <a:solidFill>
                    <a:srgbClr val="CC9900"/>
                  </a:solidFill>
                  <a:round/>
                  <a:headEnd/>
                  <a:tailEnd/>
                </a:ln>
              </p:spPr>
              <p:txBody>
                <a:bodyPr/>
                <a:lstStyle/>
                <a:p>
                  <a:endParaRPr lang="en-US"/>
                </a:p>
              </p:txBody>
            </p:sp>
            <p:sp>
              <p:nvSpPr>
                <p:cNvPr id="151" name="Line 72"/>
                <p:cNvSpPr>
                  <a:spLocks noChangeShapeType="1"/>
                </p:cNvSpPr>
                <p:nvPr/>
              </p:nvSpPr>
              <p:spPr bwMode="auto">
                <a:xfrm>
                  <a:off x="1310131" y="3964432"/>
                  <a:ext cx="3305854" cy="1695694"/>
                </a:xfrm>
                <a:prstGeom prst="line">
                  <a:avLst/>
                </a:prstGeom>
                <a:noFill/>
                <a:ln w="12700">
                  <a:solidFill>
                    <a:srgbClr val="CC9900"/>
                  </a:solidFill>
                  <a:round/>
                  <a:headEnd/>
                  <a:tailEnd/>
                </a:ln>
              </p:spPr>
              <p:txBody>
                <a:bodyPr/>
                <a:lstStyle/>
                <a:p>
                  <a:endParaRPr lang="en-US"/>
                </a:p>
              </p:txBody>
            </p:sp>
            <p:sp>
              <p:nvSpPr>
                <p:cNvPr id="152" name="Line 73"/>
                <p:cNvSpPr>
                  <a:spLocks noChangeShapeType="1"/>
                </p:cNvSpPr>
                <p:nvPr/>
              </p:nvSpPr>
              <p:spPr bwMode="auto">
                <a:xfrm>
                  <a:off x="3034157" y="3773933"/>
                  <a:ext cx="1639886" cy="2394014"/>
                </a:xfrm>
                <a:prstGeom prst="line">
                  <a:avLst/>
                </a:prstGeom>
                <a:noFill/>
                <a:ln w="12700">
                  <a:solidFill>
                    <a:srgbClr val="CC9900"/>
                  </a:solidFill>
                  <a:round/>
                  <a:headEnd/>
                  <a:tailEnd/>
                </a:ln>
              </p:spPr>
              <p:txBody>
                <a:bodyPr/>
                <a:lstStyle/>
                <a:p>
                  <a:endParaRPr lang="en-US"/>
                </a:p>
              </p:txBody>
            </p:sp>
            <p:sp>
              <p:nvSpPr>
                <p:cNvPr id="153" name="Line 74"/>
                <p:cNvSpPr>
                  <a:spLocks noChangeShapeType="1"/>
                </p:cNvSpPr>
                <p:nvPr/>
              </p:nvSpPr>
              <p:spPr bwMode="auto">
                <a:xfrm flipH="1">
                  <a:off x="4615542" y="4738688"/>
                  <a:ext cx="180295" cy="1371826"/>
                </a:xfrm>
                <a:prstGeom prst="line">
                  <a:avLst/>
                </a:prstGeom>
                <a:noFill/>
                <a:ln w="12700">
                  <a:solidFill>
                    <a:srgbClr val="CC9900"/>
                  </a:solidFill>
                  <a:round/>
                  <a:headEnd/>
                  <a:tailEnd/>
                </a:ln>
              </p:spPr>
              <p:txBody>
                <a:bodyPr/>
                <a:lstStyle/>
                <a:p>
                  <a:endParaRPr lang="en-US"/>
                </a:p>
              </p:txBody>
            </p:sp>
            <p:sp>
              <p:nvSpPr>
                <p:cNvPr id="154" name="Line 76"/>
                <p:cNvSpPr>
                  <a:spLocks noChangeShapeType="1"/>
                </p:cNvSpPr>
                <p:nvPr/>
              </p:nvSpPr>
              <p:spPr bwMode="auto">
                <a:xfrm flipH="1">
                  <a:off x="4862728" y="3830308"/>
                  <a:ext cx="1437164" cy="1713743"/>
                </a:xfrm>
                <a:prstGeom prst="line">
                  <a:avLst/>
                </a:prstGeom>
                <a:noFill/>
                <a:ln w="12700">
                  <a:solidFill>
                    <a:srgbClr val="CC9900"/>
                  </a:solidFill>
                  <a:round/>
                  <a:headEnd/>
                  <a:tailEnd/>
                </a:ln>
              </p:spPr>
              <p:txBody>
                <a:bodyPr/>
                <a:lstStyle/>
                <a:p>
                  <a:endParaRPr lang="en-US"/>
                </a:p>
              </p:txBody>
            </p:sp>
            <p:sp>
              <p:nvSpPr>
                <p:cNvPr id="155" name="Line 77"/>
                <p:cNvSpPr>
                  <a:spLocks noChangeShapeType="1"/>
                </p:cNvSpPr>
                <p:nvPr/>
              </p:nvSpPr>
              <p:spPr bwMode="auto">
                <a:xfrm>
                  <a:off x="3567558" y="3812034"/>
                  <a:ext cx="1106042" cy="1601794"/>
                </a:xfrm>
                <a:prstGeom prst="line">
                  <a:avLst/>
                </a:prstGeom>
                <a:noFill/>
                <a:ln w="12700">
                  <a:solidFill>
                    <a:srgbClr val="CC9900"/>
                  </a:solidFill>
                  <a:round/>
                  <a:headEnd/>
                  <a:tailEnd/>
                </a:ln>
              </p:spPr>
              <p:txBody>
                <a:bodyPr/>
                <a:lstStyle/>
                <a:p>
                  <a:endParaRPr lang="en-US"/>
                </a:p>
              </p:txBody>
            </p:sp>
            <p:sp>
              <p:nvSpPr>
                <p:cNvPr id="156" name="Line 78"/>
                <p:cNvSpPr>
                  <a:spLocks noChangeShapeType="1"/>
                </p:cNvSpPr>
                <p:nvPr/>
              </p:nvSpPr>
              <p:spPr bwMode="auto">
                <a:xfrm>
                  <a:off x="4272405" y="3831084"/>
                  <a:ext cx="633867" cy="1712968"/>
                </a:xfrm>
                <a:prstGeom prst="line">
                  <a:avLst/>
                </a:prstGeom>
                <a:noFill/>
                <a:ln w="12700">
                  <a:solidFill>
                    <a:srgbClr val="CC9900"/>
                  </a:solidFill>
                  <a:round/>
                  <a:headEnd/>
                  <a:tailEnd/>
                </a:ln>
              </p:spPr>
              <p:txBody>
                <a:bodyPr/>
                <a:lstStyle/>
                <a:p>
                  <a:endParaRPr lang="en-US"/>
                </a:p>
              </p:txBody>
            </p:sp>
            <p:sp>
              <p:nvSpPr>
                <p:cNvPr id="157" name="Line 79"/>
                <p:cNvSpPr>
                  <a:spLocks noChangeShapeType="1"/>
                </p:cNvSpPr>
                <p:nvPr/>
              </p:nvSpPr>
              <p:spPr bwMode="auto">
                <a:xfrm flipH="1">
                  <a:off x="5036456" y="4016820"/>
                  <a:ext cx="2841161" cy="1498608"/>
                </a:xfrm>
                <a:prstGeom prst="line">
                  <a:avLst/>
                </a:prstGeom>
                <a:noFill/>
                <a:ln w="12700">
                  <a:solidFill>
                    <a:srgbClr val="CC9900"/>
                  </a:solidFill>
                  <a:round/>
                  <a:headEnd/>
                  <a:tailEnd/>
                </a:ln>
              </p:spPr>
              <p:txBody>
                <a:bodyPr/>
                <a:lstStyle/>
                <a:p>
                  <a:endParaRPr lang="en-US"/>
                </a:p>
              </p:txBody>
            </p:sp>
            <p:sp>
              <p:nvSpPr>
                <p:cNvPr id="158" name="Line 80"/>
                <p:cNvSpPr>
                  <a:spLocks noChangeShapeType="1"/>
                </p:cNvSpPr>
                <p:nvPr/>
              </p:nvSpPr>
              <p:spPr bwMode="auto">
                <a:xfrm flipH="1">
                  <a:off x="4847771" y="4283520"/>
                  <a:ext cx="2334522" cy="2030194"/>
                </a:xfrm>
                <a:prstGeom prst="line">
                  <a:avLst/>
                </a:prstGeom>
                <a:noFill/>
                <a:ln w="12700">
                  <a:solidFill>
                    <a:srgbClr val="CC9900"/>
                  </a:solidFill>
                  <a:round/>
                  <a:headEnd/>
                  <a:tailEnd/>
                </a:ln>
              </p:spPr>
              <p:txBody>
                <a:bodyPr/>
                <a:lstStyle/>
                <a:p>
                  <a:endParaRPr lang="en-US"/>
                </a:p>
              </p:txBody>
            </p:sp>
            <p:sp>
              <p:nvSpPr>
                <p:cNvPr id="159" name="Line 81"/>
                <p:cNvSpPr>
                  <a:spLocks noChangeShapeType="1"/>
                </p:cNvSpPr>
                <p:nvPr/>
              </p:nvSpPr>
              <p:spPr bwMode="auto">
                <a:xfrm>
                  <a:off x="2057617" y="4696748"/>
                  <a:ext cx="2586954" cy="1094477"/>
                </a:xfrm>
                <a:prstGeom prst="line">
                  <a:avLst/>
                </a:prstGeom>
                <a:noFill/>
                <a:ln w="12700">
                  <a:solidFill>
                    <a:srgbClr val="CC9900"/>
                  </a:solidFill>
                  <a:round/>
                  <a:headEnd/>
                  <a:tailEnd/>
                </a:ln>
              </p:spPr>
              <p:txBody>
                <a:bodyPr/>
                <a:lstStyle/>
                <a:p>
                  <a:endParaRPr lang="en-US"/>
                </a:p>
              </p:txBody>
            </p:sp>
            <p:sp>
              <p:nvSpPr>
                <p:cNvPr id="160" name="Line 82"/>
                <p:cNvSpPr>
                  <a:spLocks noChangeShapeType="1"/>
                </p:cNvSpPr>
                <p:nvPr/>
              </p:nvSpPr>
              <p:spPr bwMode="auto">
                <a:xfrm flipH="1">
                  <a:off x="4717585" y="4793107"/>
                  <a:ext cx="835933" cy="1331313"/>
                </a:xfrm>
                <a:prstGeom prst="line">
                  <a:avLst/>
                </a:prstGeom>
                <a:noFill/>
                <a:ln w="12700">
                  <a:solidFill>
                    <a:srgbClr val="CC9900"/>
                  </a:solidFill>
                  <a:round/>
                  <a:headEnd/>
                  <a:tailEnd/>
                </a:ln>
              </p:spPr>
              <p:txBody>
                <a:bodyPr/>
                <a:lstStyle/>
                <a:p>
                  <a:endParaRPr lang="en-US"/>
                </a:p>
              </p:txBody>
            </p:sp>
            <p:sp>
              <p:nvSpPr>
                <p:cNvPr id="161" name="Line 75"/>
                <p:cNvSpPr>
                  <a:spLocks noChangeShapeType="1"/>
                </p:cNvSpPr>
                <p:nvPr/>
              </p:nvSpPr>
              <p:spPr bwMode="auto">
                <a:xfrm flipH="1">
                  <a:off x="4848213" y="3833813"/>
                  <a:ext cx="2062174" cy="1956895"/>
                </a:xfrm>
                <a:prstGeom prst="line">
                  <a:avLst/>
                </a:prstGeom>
                <a:noFill/>
                <a:ln w="12700">
                  <a:solidFill>
                    <a:srgbClr val="CC9900"/>
                  </a:solidFill>
                  <a:round/>
                  <a:headEnd/>
                  <a:tailEnd/>
                </a:ln>
              </p:spPr>
              <p:txBody>
                <a:bodyPr/>
                <a:lstStyle/>
                <a:p>
                  <a:endParaRPr lang="en-US"/>
                </a:p>
              </p:txBody>
            </p:sp>
          </p:grpSp>
        </p:grpSp>
        <p:grpSp>
          <p:nvGrpSpPr>
            <p:cNvPr id="23" name="Group 15"/>
            <p:cNvGrpSpPr>
              <a:grpSpLocks/>
            </p:cNvGrpSpPr>
            <p:nvPr/>
          </p:nvGrpSpPr>
          <p:grpSpPr bwMode="auto">
            <a:xfrm>
              <a:off x="1378177" y="3119438"/>
              <a:ext cx="6575425" cy="987425"/>
              <a:chOff x="1364057" y="3672112"/>
              <a:chExt cx="6575691" cy="986847"/>
            </a:xfrm>
          </p:grpSpPr>
          <p:grpSp>
            <p:nvGrpSpPr>
              <p:cNvPr id="76" name="Group 697"/>
              <p:cNvGrpSpPr>
                <a:grpSpLocks/>
              </p:cNvGrpSpPr>
              <p:nvPr/>
            </p:nvGrpSpPr>
            <p:grpSpPr bwMode="auto">
              <a:xfrm>
                <a:off x="1364057" y="3671819"/>
                <a:ext cx="6575691" cy="987140"/>
                <a:chOff x="1364057" y="3671819"/>
                <a:chExt cx="6575691" cy="987140"/>
              </a:xfrm>
            </p:grpSpPr>
            <p:grpSp>
              <p:nvGrpSpPr>
                <p:cNvPr id="78" name="Group 687"/>
                <p:cNvGrpSpPr>
                  <a:grpSpLocks/>
                </p:cNvGrpSpPr>
                <p:nvPr/>
              </p:nvGrpSpPr>
              <p:grpSpPr bwMode="auto">
                <a:xfrm>
                  <a:off x="1364057" y="3671819"/>
                  <a:ext cx="6575691" cy="987140"/>
                  <a:chOff x="1349544" y="3686353"/>
                  <a:chExt cx="6575691" cy="987140"/>
                </a:xfrm>
              </p:grpSpPr>
              <p:sp>
                <p:nvSpPr>
                  <p:cNvPr id="83" name="Line 199"/>
                  <p:cNvSpPr>
                    <a:spLocks noChangeShapeType="1"/>
                  </p:cNvSpPr>
                  <p:nvPr/>
                </p:nvSpPr>
                <p:spPr bwMode="auto">
                  <a:xfrm flipV="1">
                    <a:off x="7188555" y="4332770"/>
                    <a:ext cx="92570" cy="145370"/>
                  </a:xfrm>
                  <a:prstGeom prst="line">
                    <a:avLst/>
                  </a:prstGeom>
                  <a:noFill/>
                  <a:ln w="12700">
                    <a:solidFill>
                      <a:srgbClr val="C00000"/>
                    </a:solidFill>
                    <a:round/>
                    <a:headEnd/>
                    <a:tailEnd/>
                  </a:ln>
                </p:spPr>
                <p:txBody>
                  <a:bodyPr/>
                  <a:lstStyle/>
                  <a:p>
                    <a:endParaRPr lang="en-US"/>
                  </a:p>
                </p:txBody>
              </p:sp>
              <p:sp>
                <p:nvSpPr>
                  <p:cNvPr id="84" name="Line 200"/>
                  <p:cNvSpPr>
                    <a:spLocks noChangeShapeType="1"/>
                  </p:cNvSpPr>
                  <p:nvPr/>
                </p:nvSpPr>
                <p:spPr bwMode="auto">
                  <a:xfrm>
                    <a:off x="7167984" y="3885479"/>
                    <a:ext cx="180556" cy="124548"/>
                  </a:xfrm>
                  <a:prstGeom prst="line">
                    <a:avLst/>
                  </a:prstGeom>
                  <a:noFill/>
                  <a:ln w="12700">
                    <a:solidFill>
                      <a:srgbClr val="C00000"/>
                    </a:solidFill>
                    <a:round/>
                    <a:headEnd/>
                    <a:tailEnd/>
                  </a:ln>
                </p:spPr>
                <p:txBody>
                  <a:bodyPr/>
                  <a:lstStyle/>
                  <a:p>
                    <a:endParaRPr lang="en-US"/>
                  </a:p>
                </p:txBody>
              </p:sp>
              <p:sp>
                <p:nvSpPr>
                  <p:cNvPr id="85" name="Line 149"/>
                  <p:cNvSpPr>
                    <a:spLocks noChangeShapeType="1"/>
                  </p:cNvSpPr>
                  <p:nvPr/>
                </p:nvSpPr>
                <p:spPr bwMode="auto">
                  <a:xfrm>
                    <a:off x="6694905" y="3704822"/>
                    <a:ext cx="138855" cy="5591"/>
                  </a:xfrm>
                  <a:prstGeom prst="line">
                    <a:avLst/>
                  </a:prstGeom>
                  <a:noFill/>
                  <a:ln w="12700">
                    <a:solidFill>
                      <a:srgbClr val="C00000"/>
                    </a:solidFill>
                    <a:round/>
                    <a:headEnd/>
                    <a:tailEnd/>
                  </a:ln>
                </p:spPr>
                <p:txBody>
                  <a:bodyPr/>
                  <a:lstStyle/>
                  <a:p>
                    <a:endParaRPr lang="en-US"/>
                  </a:p>
                </p:txBody>
              </p:sp>
              <p:sp>
                <p:nvSpPr>
                  <p:cNvPr id="86" name="Line 199"/>
                  <p:cNvSpPr>
                    <a:spLocks noChangeShapeType="1"/>
                  </p:cNvSpPr>
                  <p:nvPr/>
                </p:nvSpPr>
                <p:spPr bwMode="auto">
                  <a:xfrm flipV="1">
                    <a:off x="7455303" y="4583558"/>
                    <a:ext cx="136568" cy="89935"/>
                  </a:xfrm>
                  <a:prstGeom prst="line">
                    <a:avLst/>
                  </a:prstGeom>
                  <a:noFill/>
                  <a:ln w="12700">
                    <a:solidFill>
                      <a:srgbClr val="C00000"/>
                    </a:solidFill>
                    <a:round/>
                    <a:headEnd/>
                    <a:tailEnd/>
                  </a:ln>
                </p:spPr>
                <p:txBody>
                  <a:bodyPr/>
                  <a:lstStyle/>
                  <a:p>
                    <a:endParaRPr lang="en-US"/>
                  </a:p>
                </p:txBody>
              </p:sp>
              <p:sp>
                <p:nvSpPr>
                  <p:cNvPr id="87" name="Line 200"/>
                  <p:cNvSpPr>
                    <a:spLocks noChangeShapeType="1"/>
                  </p:cNvSpPr>
                  <p:nvPr/>
                </p:nvSpPr>
                <p:spPr bwMode="auto">
                  <a:xfrm>
                    <a:off x="7444257" y="3756983"/>
                    <a:ext cx="142852" cy="64576"/>
                  </a:xfrm>
                  <a:prstGeom prst="line">
                    <a:avLst/>
                  </a:prstGeom>
                  <a:noFill/>
                  <a:ln w="12700">
                    <a:solidFill>
                      <a:srgbClr val="C00000"/>
                    </a:solidFill>
                    <a:round/>
                    <a:headEnd/>
                    <a:tailEnd/>
                  </a:ln>
                </p:spPr>
                <p:txBody>
                  <a:bodyPr/>
                  <a:lstStyle/>
                  <a:p>
                    <a:endParaRPr lang="en-US"/>
                  </a:p>
                </p:txBody>
              </p:sp>
              <p:sp>
                <p:nvSpPr>
                  <p:cNvPr id="88" name="Line 199"/>
                  <p:cNvSpPr>
                    <a:spLocks noChangeShapeType="1"/>
                  </p:cNvSpPr>
                  <p:nvPr/>
                </p:nvSpPr>
                <p:spPr bwMode="auto">
                  <a:xfrm flipV="1">
                    <a:off x="7560078" y="3959671"/>
                    <a:ext cx="136568" cy="89935"/>
                  </a:xfrm>
                  <a:prstGeom prst="line">
                    <a:avLst/>
                  </a:prstGeom>
                  <a:noFill/>
                  <a:ln w="12700">
                    <a:solidFill>
                      <a:srgbClr val="C00000"/>
                    </a:solidFill>
                    <a:round/>
                    <a:headEnd/>
                    <a:tailEnd/>
                  </a:ln>
                </p:spPr>
                <p:txBody>
                  <a:bodyPr/>
                  <a:lstStyle/>
                  <a:p>
                    <a:endParaRPr lang="en-US"/>
                  </a:p>
                </p:txBody>
              </p:sp>
              <p:sp>
                <p:nvSpPr>
                  <p:cNvPr id="89" name="Line 199"/>
                  <p:cNvSpPr>
                    <a:spLocks noChangeShapeType="1"/>
                  </p:cNvSpPr>
                  <p:nvPr/>
                </p:nvSpPr>
                <p:spPr bwMode="auto">
                  <a:xfrm flipV="1">
                    <a:off x="7915710" y="3997769"/>
                    <a:ext cx="9525" cy="357189"/>
                  </a:xfrm>
                  <a:prstGeom prst="line">
                    <a:avLst/>
                  </a:prstGeom>
                  <a:noFill/>
                  <a:ln w="12700">
                    <a:solidFill>
                      <a:srgbClr val="C00000"/>
                    </a:solidFill>
                    <a:round/>
                    <a:headEnd/>
                    <a:tailEnd/>
                  </a:ln>
                </p:spPr>
                <p:txBody>
                  <a:bodyPr/>
                  <a:lstStyle/>
                  <a:p>
                    <a:endParaRPr lang="en-US"/>
                  </a:p>
                </p:txBody>
              </p:sp>
              <p:sp>
                <p:nvSpPr>
                  <p:cNvPr id="90" name="Line 199"/>
                  <p:cNvSpPr>
                    <a:spLocks noChangeShapeType="1"/>
                  </p:cNvSpPr>
                  <p:nvPr/>
                </p:nvSpPr>
                <p:spPr bwMode="auto">
                  <a:xfrm flipV="1">
                    <a:off x="6478884" y="4294682"/>
                    <a:ext cx="92570" cy="145370"/>
                  </a:xfrm>
                  <a:prstGeom prst="line">
                    <a:avLst/>
                  </a:prstGeom>
                  <a:noFill/>
                  <a:ln w="12700">
                    <a:solidFill>
                      <a:srgbClr val="C00000"/>
                    </a:solidFill>
                    <a:round/>
                    <a:headEnd/>
                    <a:tailEnd/>
                  </a:ln>
                </p:spPr>
                <p:txBody>
                  <a:bodyPr/>
                  <a:lstStyle/>
                  <a:p>
                    <a:endParaRPr lang="en-US"/>
                  </a:p>
                </p:txBody>
              </p:sp>
              <p:sp>
                <p:nvSpPr>
                  <p:cNvPr id="91" name="Line 200"/>
                  <p:cNvSpPr>
                    <a:spLocks noChangeShapeType="1"/>
                  </p:cNvSpPr>
                  <p:nvPr/>
                </p:nvSpPr>
                <p:spPr bwMode="auto">
                  <a:xfrm>
                    <a:off x="6458313" y="3847391"/>
                    <a:ext cx="138855" cy="100640"/>
                  </a:xfrm>
                  <a:prstGeom prst="line">
                    <a:avLst/>
                  </a:prstGeom>
                  <a:noFill/>
                  <a:ln w="12700">
                    <a:solidFill>
                      <a:srgbClr val="C00000"/>
                    </a:solidFill>
                    <a:round/>
                    <a:headEnd/>
                    <a:tailEnd/>
                  </a:ln>
                </p:spPr>
                <p:txBody>
                  <a:bodyPr/>
                  <a:lstStyle/>
                  <a:p>
                    <a:endParaRPr lang="en-US"/>
                  </a:p>
                </p:txBody>
              </p:sp>
              <p:sp>
                <p:nvSpPr>
                  <p:cNvPr id="92" name="Line 197"/>
                  <p:cNvSpPr>
                    <a:spLocks noChangeShapeType="1"/>
                  </p:cNvSpPr>
                  <p:nvPr/>
                </p:nvSpPr>
                <p:spPr bwMode="auto">
                  <a:xfrm>
                    <a:off x="2014954" y="4283500"/>
                    <a:ext cx="77142" cy="162143"/>
                  </a:xfrm>
                  <a:prstGeom prst="line">
                    <a:avLst/>
                  </a:prstGeom>
                  <a:noFill/>
                  <a:ln w="12700">
                    <a:solidFill>
                      <a:srgbClr val="C00000"/>
                    </a:solidFill>
                    <a:round/>
                    <a:headEnd/>
                    <a:tailEnd/>
                  </a:ln>
                </p:spPr>
                <p:txBody>
                  <a:bodyPr/>
                  <a:lstStyle/>
                  <a:p>
                    <a:endParaRPr lang="en-US"/>
                  </a:p>
                </p:txBody>
              </p:sp>
              <p:sp>
                <p:nvSpPr>
                  <p:cNvPr id="93" name="Line 198"/>
                  <p:cNvSpPr>
                    <a:spLocks noChangeShapeType="1"/>
                  </p:cNvSpPr>
                  <p:nvPr/>
                </p:nvSpPr>
                <p:spPr bwMode="auto">
                  <a:xfrm flipV="1">
                    <a:off x="1891907" y="3825027"/>
                    <a:ext cx="71999" cy="139778"/>
                  </a:xfrm>
                  <a:prstGeom prst="line">
                    <a:avLst/>
                  </a:prstGeom>
                  <a:noFill/>
                  <a:ln w="12700">
                    <a:solidFill>
                      <a:srgbClr val="C00000"/>
                    </a:solidFill>
                    <a:round/>
                    <a:headEnd/>
                    <a:tailEnd/>
                  </a:ln>
                </p:spPr>
                <p:txBody>
                  <a:bodyPr/>
                  <a:lstStyle/>
                  <a:p>
                    <a:endParaRPr lang="en-US"/>
                  </a:p>
                </p:txBody>
              </p:sp>
              <p:sp>
                <p:nvSpPr>
                  <p:cNvPr id="94" name="Line 198"/>
                  <p:cNvSpPr>
                    <a:spLocks noChangeShapeType="1"/>
                  </p:cNvSpPr>
                  <p:nvPr/>
                </p:nvSpPr>
                <p:spPr bwMode="auto">
                  <a:xfrm flipV="1">
                    <a:off x="1663307" y="3716783"/>
                    <a:ext cx="99264" cy="57521"/>
                  </a:xfrm>
                  <a:prstGeom prst="line">
                    <a:avLst/>
                  </a:prstGeom>
                  <a:noFill/>
                  <a:ln w="12700">
                    <a:solidFill>
                      <a:srgbClr val="C00000"/>
                    </a:solidFill>
                    <a:round/>
                    <a:headEnd/>
                    <a:tailEnd/>
                  </a:ln>
                </p:spPr>
                <p:txBody>
                  <a:bodyPr/>
                  <a:lstStyle/>
                  <a:p>
                    <a:endParaRPr lang="en-US"/>
                  </a:p>
                </p:txBody>
              </p:sp>
              <p:sp>
                <p:nvSpPr>
                  <p:cNvPr id="95" name="Line 198"/>
                  <p:cNvSpPr>
                    <a:spLocks noChangeShapeType="1"/>
                  </p:cNvSpPr>
                  <p:nvPr/>
                </p:nvSpPr>
                <p:spPr bwMode="auto">
                  <a:xfrm flipH="1" flipV="1">
                    <a:off x="1349544" y="3967901"/>
                    <a:ext cx="60602" cy="368007"/>
                  </a:xfrm>
                  <a:prstGeom prst="line">
                    <a:avLst/>
                  </a:prstGeom>
                  <a:noFill/>
                  <a:ln w="12700">
                    <a:solidFill>
                      <a:srgbClr val="C00000"/>
                    </a:solidFill>
                    <a:round/>
                    <a:headEnd/>
                    <a:tailEnd/>
                  </a:ln>
                </p:spPr>
                <p:txBody>
                  <a:bodyPr/>
                  <a:lstStyle/>
                  <a:p>
                    <a:endParaRPr lang="en-US"/>
                  </a:p>
                </p:txBody>
              </p:sp>
              <p:sp>
                <p:nvSpPr>
                  <p:cNvPr id="96" name="Line 198"/>
                  <p:cNvSpPr>
                    <a:spLocks noChangeShapeType="1"/>
                  </p:cNvSpPr>
                  <p:nvPr/>
                </p:nvSpPr>
                <p:spPr bwMode="auto">
                  <a:xfrm flipV="1">
                    <a:off x="1544245" y="4206027"/>
                    <a:ext cx="71999" cy="139778"/>
                  </a:xfrm>
                  <a:prstGeom prst="line">
                    <a:avLst/>
                  </a:prstGeom>
                  <a:noFill/>
                  <a:ln w="12700">
                    <a:solidFill>
                      <a:srgbClr val="C00000"/>
                    </a:solidFill>
                    <a:round/>
                    <a:headEnd/>
                    <a:tailEnd/>
                  </a:ln>
                </p:spPr>
                <p:txBody>
                  <a:bodyPr/>
                  <a:lstStyle/>
                  <a:p>
                    <a:endParaRPr lang="en-US"/>
                  </a:p>
                </p:txBody>
              </p:sp>
              <p:sp>
                <p:nvSpPr>
                  <p:cNvPr id="97" name="Line 198"/>
                  <p:cNvSpPr>
                    <a:spLocks noChangeShapeType="1"/>
                  </p:cNvSpPr>
                  <p:nvPr/>
                </p:nvSpPr>
                <p:spPr bwMode="auto">
                  <a:xfrm flipH="1" flipV="1">
                    <a:off x="1616243" y="3896465"/>
                    <a:ext cx="74890" cy="101307"/>
                  </a:xfrm>
                  <a:prstGeom prst="line">
                    <a:avLst/>
                  </a:prstGeom>
                  <a:noFill/>
                  <a:ln w="12700">
                    <a:solidFill>
                      <a:srgbClr val="C00000"/>
                    </a:solidFill>
                    <a:round/>
                    <a:headEnd/>
                    <a:tailEnd/>
                  </a:ln>
                </p:spPr>
                <p:txBody>
                  <a:bodyPr/>
                  <a:lstStyle/>
                  <a:p>
                    <a:endParaRPr lang="en-US"/>
                  </a:p>
                </p:txBody>
              </p:sp>
              <p:grpSp>
                <p:nvGrpSpPr>
                  <p:cNvPr id="98" name="Group 151"/>
                  <p:cNvGrpSpPr>
                    <a:grpSpLocks/>
                  </p:cNvGrpSpPr>
                  <p:nvPr/>
                </p:nvGrpSpPr>
                <p:grpSpPr bwMode="auto">
                  <a:xfrm>
                    <a:off x="2342578" y="3686353"/>
                    <a:ext cx="3963814" cy="940631"/>
                    <a:chOff x="1325" y="2541"/>
                    <a:chExt cx="3083" cy="673"/>
                  </a:xfrm>
                </p:grpSpPr>
                <p:sp>
                  <p:nvSpPr>
                    <p:cNvPr id="103" name="Line 152"/>
                    <p:cNvSpPr>
                      <a:spLocks noChangeShapeType="1"/>
                    </p:cNvSpPr>
                    <p:nvPr/>
                  </p:nvSpPr>
                  <p:spPr bwMode="auto">
                    <a:xfrm>
                      <a:off x="2286" y="2878"/>
                      <a:ext cx="50" cy="3"/>
                    </a:xfrm>
                    <a:prstGeom prst="line">
                      <a:avLst/>
                    </a:prstGeom>
                    <a:noFill/>
                    <a:ln w="12700">
                      <a:solidFill>
                        <a:srgbClr val="CC0000"/>
                      </a:solidFill>
                      <a:round/>
                      <a:headEnd/>
                      <a:tailEnd/>
                    </a:ln>
                  </p:spPr>
                  <p:txBody>
                    <a:bodyPr/>
                    <a:lstStyle/>
                    <a:p>
                      <a:endParaRPr lang="en-US"/>
                    </a:p>
                  </p:txBody>
                </p:sp>
                <p:grpSp>
                  <p:nvGrpSpPr>
                    <p:cNvPr id="104" name="Group 153"/>
                    <p:cNvGrpSpPr>
                      <a:grpSpLocks/>
                    </p:cNvGrpSpPr>
                    <p:nvPr/>
                  </p:nvGrpSpPr>
                  <p:grpSpPr bwMode="auto">
                    <a:xfrm>
                      <a:off x="1325" y="2541"/>
                      <a:ext cx="3083" cy="673"/>
                      <a:chOff x="1325" y="2541"/>
                      <a:chExt cx="3083" cy="673"/>
                    </a:xfrm>
                  </p:grpSpPr>
                  <p:sp>
                    <p:nvSpPr>
                      <p:cNvPr id="106" name="Line 154"/>
                      <p:cNvSpPr>
                        <a:spLocks noChangeShapeType="1"/>
                      </p:cNvSpPr>
                      <p:nvPr/>
                    </p:nvSpPr>
                    <p:spPr bwMode="auto">
                      <a:xfrm>
                        <a:off x="1369" y="2541"/>
                        <a:ext cx="91" cy="0"/>
                      </a:xfrm>
                      <a:prstGeom prst="line">
                        <a:avLst/>
                      </a:prstGeom>
                      <a:noFill/>
                      <a:ln w="12700">
                        <a:solidFill>
                          <a:srgbClr val="CC0000"/>
                        </a:solidFill>
                        <a:round/>
                        <a:headEnd/>
                        <a:tailEnd/>
                      </a:ln>
                    </p:spPr>
                    <p:txBody>
                      <a:bodyPr/>
                      <a:lstStyle/>
                      <a:p>
                        <a:endParaRPr lang="en-US"/>
                      </a:p>
                    </p:txBody>
                  </p:sp>
                  <p:sp>
                    <p:nvSpPr>
                      <p:cNvPr id="107" name="Line 155"/>
                      <p:cNvSpPr>
                        <a:spLocks noChangeShapeType="1"/>
                      </p:cNvSpPr>
                      <p:nvPr/>
                    </p:nvSpPr>
                    <p:spPr bwMode="auto">
                      <a:xfrm>
                        <a:off x="1928" y="2541"/>
                        <a:ext cx="92" cy="0"/>
                      </a:xfrm>
                      <a:prstGeom prst="line">
                        <a:avLst/>
                      </a:prstGeom>
                      <a:noFill/>
                      <a:ln w="12700">
                        <a:solidFill>
                          <a:srgbClr val="CC0000"/>
                        </a:solidFill>
                        <a:round/>
                        <a:headEnd/>
                        <a:tailEnd/>
                      </a:ln>
                    </p:spPr>
                    <p:txBody>
                      <a:bodyPr/>
                      <a:lstStyle/>
                      <a:p>
                        <a:endParaRPr lang="en-US"/>
                      </a:p>
                    </p:txBody>
                  </p:sp>
                  <p:sp>
                    <p:nvSpPr>
                      <p:cNvPr id="108" name="Line 156"/>
                      <p:cNvSpPr>
                        <a:spLocks noChangeShapeType="1"/>
                      </p:cNvSpPr>
                      <p:nvPr/>
                    </p:nvSpPr>
                    <p:spPr bwMode="auto">
                      <a:xfrm>
                        <a:off x="2482" y="2545"/>
                        <a:ext cx="92" cy="0"/>
                      </a:xfrm>
                      <a:prstGeom prst="line">
                        <a:avLst/>
                      </a:prstGeom>
                      <a:noFill/>
                      <a:ln w="12700">
                        <a:solidFill>
                          <a:srgbClr val="CC0000"/>
                        </a:solidFill>
                        <a:round/>
                        <a:headEnd/>
                        <a:tailEnd/>
                      </a:ln>
                    </p:spPr>
                    <p:txBody>
                      <a:bodyPr/>
                      <a:lstStyle/>
                      <a:p>
                        <a:endParaRPr lang="en-US"/>
                      </a:p>
                    </p:txBody>
                  </p:sp>
                  <p:sp>
                    <p:nvSpPr>
                      <p:cNvPr id="109" name="Line 157"/>
                      <p:cNvSpPr>
                        <a:spLocks noChangeShapeType="1"/>
                      </p:cNvSpPr>
                      <p:nvPr/>
                    </p:nvSpPr>
                    <p:spPr bwMode="auto">
                      <a:xfrm>
                        <a:off x="3056" y="2545"/>
                        <a:ext cx="92" cy="0"/>
                      </a:xfrm>
                      <a:prstGeom prst="line">
                        <a:avLst/>
                      </a:prstGeom>
                      <a:noFill/>
                      <a:ln w="12700">
                        <a:solidFill>
                          <a:srgbClr val="CC0000"/>
                        </a:solidFill>
                        <a:round/>
                        <a:headEnd/>
                        <a:tailEnd/>
                      </a:ln>
                    </p:spPr>
                    <p:txBody>
                      <a:bodyPr/>
                      <a:lstStyle/>
                      <a:p>
                        <a:endParaRPr lang="en-US"/>
                      </a:p>
                    </p:txBody>
                  </p:sp>
                  <p:sp>
                    <p:nvSpPr>
                      <p:cNvPr id="110" name="Line 158"/>
                      <p:cNvSpPr>
                        <a:spLocks noChangeShapeType="1"/>
                      </p:cNvSpPr>
                      <p:nvPr/>
                    </p:nvSpPr>
                    <p:spPr bwMode="auto">
                      <a:xfrm>
                        <a:off x="3612" y="2545"/>
                        <a:ext cx="92" cy="0"/>
                      </a:xfrm>
                      <a:prstGeom prst="line">
                        <a:avLst/>
                      </a:prstGeom>
                      <a:noFill/>
                      <a:ln w="12700">
                        <a:solidFill>
                          <a:srgbClr val="CC0000"/>
                        </a:solidFill>
                        <a:round/>
                        <a:headEnd/>
                        <a:tailEnd/>
                      </a:ln>
                    </p:spPr>
                    <p:txBody>
                      <a:bodyPr/>
                      <a:lstStyle/>
                      <a:p>
                        <a:endParaRPr lang="en-US"/>
                      </a:p>
                    </p:txBody>
                  </p:sp>
                  <p:sp>
                    <p:nvSpPr>
                      <p:cNvPr id="111" name="Line 159"/>
                      <p:cNvSpPr>
                        <a:spLocks noChangeShapeType="1"/>
                      </p:cNvSpPr>
                      <p:nvPr/>
                    </p:nvSpPr>
                    <p:spPr bwMode="auto">
                      <a:xfrm>
                        <a:off x="4173" y="2545"/>
                        <a:ext cx="92" cy="0"/>
                      </a:xfrm>
                      <a:prstGeom prst="line">
                        <a:avLst/>
                      </a:prstGeom>
                      <a:noFill/>
                      <a:ln w="12700">
                        <a:solidFill>
                          <a:srgbClr val="CC0000"/>
                        </a:solidFill>
                        <a:round/>
                        <a:headEnd/>
                        <a:tailEnd/>
                      </a:ln>
                    </p:spPr>
                    <p:txBody>
                      <a:bodyPr/>
                      <a:lstStyle/>
                      <a:p>
                        <a:endParaRPr lang="en-US"/>
                      </a:p>
                    </p:txBody>
                  </p:sp>
                  <p:sp>
                    <p:nvSpPr>
                      <p:cNvPr id="112" name="Line 160"/>
                      <p:cNvSpPr>
                        <a:spLocks noChangeShapeType="1"/>
                      </p:cNvSpPr>
                      <p:nvPr/>
                    </p:nvSpPr>
                    <p:spPr bwMode="auto">
                      <a:xfrm>
                        <a:off x="1443" y="3210"/>
                        <a:ext cx="91" cy="0"/>
                      </a:xfrm>
                      <a:prstGeom prst="line">
                        <a:avLst/>
                      </a:prstGeom>
                      <a:noFill/>
                      <a:ln w="12700">
                        <a:solidFill>
                          <a:srgbClr val="CC0000"/>
                        </a:solidFill>
                        <a:round/>
                        <a:headEnd/>
                        <a:tailEnd/>
                      </a:ln>
                    </p:spPr>
                    <p:txBody>
                      <a:bodyPr/>
                      <a:lstStyle/>
                      <a:p>
                        <a:endParaRPr lang="en-US"/>
                      </a:p>
                    </p:txBody>
                  </p:sp>
                  <p:sp>
                    <p:nvSpPr>
                      <p:cNvPr id="113" name="Line 161"/>
                      <p:cNvSpPr>
                        <a:spLocks noChangeShapeType="1"/>
                      </p:cNvSpPr>
                      <p:nvPr/>
                    </p:nvSpPr>
                    <p:spPr bwMode="auto">
                      <a:xfrm>
                        <a:off x="2002" y="3210"/>
                        <a:ext cx="92" cy="0"/>
                      </a:xfrm>
                      <a:prstGeom prst="line">
                        <a:avLst/>
                      </a:prstGeom>
                      <a:noFill/>
                      <a:ln w="12700">
                        <a:solidFill>
                          <a:srgbClr val="CC0000"/>
                        </a:solidFill>
                        <a:round/>
                        <a:headEnd/>
                        <a:tailEnd/>
                      </a:ln>
                    </p:spPr>
                    <p:txBody>
                      <a:bodyPr/>
                      <a:lstStyle/>
                      <a:p>
                        <a:endParaRPr lang="en-US"/>
                      </a:p>
                    </p:txBody>
                  </p:sp>
                  <p:sp>
                    <p:nvSpPr>
                      <p:cNvPr id="114" name="Line 162"/>
                      <p:cNvSpPr>
                        <a:spLocks noChangeShapeType="1"/>
                      </p:cNvSpPr>
                      <p:nvPr/>
                    </p:nvSpPr>
                    <p:spPr bwMode="auto">
                      <a:xfrm>
                        <a:off x="2555" y="3214"/>
                        <a:ext cx="93" cy="0"/>
                      </a:xfrm>
                      <a:prstGeom prst="line">
                        <a:avLst/>
                      </a:prstGeom>
                      <a:noFill/>
                      <a:ln w="12700">
                        <a:solidFill>
                          <a:srgbClr val="CC0000"/>
                        </a:solidFill>
                        <a:round/>
                        <a:headEnd/>
                        <a:tailEnd/>
                      </a:ln>
                    </p:spPr>
                    <p:txBody>
                      <a:bodyPr/>
                      <a:lstStyle/>
                      <a:p>
                        <a:endParaRPr lang="en-US"/>
                      </a:p>
                    </p:txBody>
                  </p:sp>
                  <p:sp>
                    <p:nvSpPr>
                      <p:cNvPr id="115" name="Line 163"/>
                      <p:cNvSpPr>
                        <a:spLocks noChangeShapeType="1"/>
                      </p:cNvSpPr>
                      <p:nvPr/>
                    </p:nvSpPr>
                    <p:spPr bwMode="auto">
                      <a:xfrm>
                        <a:off x="3089" y="3214"/>
                        <a:ext cx="92" cy="0"/>
                      </a:xfrm>
                      <a:prstGeom prst="line">
                        <a:avLst/>
                      </a:prstGeom>
                      <a:noFill/>
                      <a:ln w="12700">
                        <a:solidFill>
                          <a:srgbClr val="CC0000"/>
                        </a:solidFill>
                        <a:round/>
                        <a:headEnd/>
                        <a:tailEnd/>
                      </a:ln>
                    </p:spPr>
                    <p:txBody>
                      <a:bodyPr/>
                      <a:lstStyle/>
                      <a:p>
                        <a:endParaRPr lang="en-US"/>
                      </a:p>
                    </p:txBody>
                  </p:sp>
                  <p:sp>
                    <p:nvSpPr>
                      <p:cNvPr id="116" name="Line 164"/>
                      <p:cNvSpPr>
                        <a:spLocks noChangeShapeType="1"/>
                      </p:cNvSpPr>
                      <p:nvPr/>
                    </p:nvSpPr>
                    <p:spPr bwMode="auto">
                      <a:xfrm>
                        <a:off x="3645" y="3214"/>
                        <a:ext cx="92" cy="0"/>
                      </a:xfrm>
                      <a:prstGeom prst="line">
                        <a:avLst/>
                      </a:prstGeom>
                      <a:noFill/>
                      <a:ln w="12700">
                        <a:solidFill>
                          <a:srgbClr val="CC0000"/>
                        </a:solidFill>
                        <a:round/>
                        <a:headEnd/>
                        <a:tailEnd/>
                      </a:ln>
                    </p:spPr>
                    <p:txBody>
                      <a:bodyPr/>
                      <a:lstStyle/>
                      <a:p>
                        <a:endParaRPr lang="en-US"/>
                      </a:p>
                    </p:txBody>
                  </p:sp>
                  <p:sp>
                    <p:nvSpPr>
                      <p:cNvPr id="117" name="Line 165"/>
                      <p:cNvSpPr>
                        <a:spLocks noChangeShapeType="1"/>
                      </p:cNvSpPr>
                      <p:nvPr/>
                    </p:nvSpPr>
                    <p:spPr bwMode="auto">
                      <a:xfrm>
                        <a:off x="4206" y="3214"/>
                        <a:ext cx="67" cy="0"/>
                      </a:xfrm>
                      <a:prstGeom prst="line">
                        <a:avLst/>
                      </a:prstGeom>
                      <a:noFill/>
                      <a:ln w="12700">
                        <a:solidFill>
                          <a:srgbClr val="CC0000"/>
                        </a:solidFill>
                        <a:round/>
                        <a:headEnd/>
                        <a:tailEnd/>
                      </a:ln>
                    </p:spPr>
                    <p:txBody>
                      <a:bodyPr/>
                      <a:lstStyle/>
                      <a:p>
                        <a:endParaRPr lang="en-US"/>
                      </a:p>
                    </p:txBody>
                  </p:sp>
                  <p:sp>
                    <p:nvSpPr>
                      <p:cNvPr id="118" name="Line 166"/>
                      <p:cNvSpPr>
                        <a:spLocks noChangeShapeType="1"/>
                      </p:cNvSpPr>
                      <p:nvPr/>
                    </p:nvSpPr>
                    <p:spPr bwMode="auto">
                      <a:xfrm>
                        <a:off x="1763" y="2878"/>
                        <a:ext cx="50" cy="3"/>
                      </a:xfrm>
                      <a:prstGeom prst="line">
                        <a:avLst/>
                      </a:prstGeom>
                      <a:noFill/>
                      <a:ln w="12700">
                        <a:solidFill>
                          <a:srgbClr val="CC0000"/>
                        </a:solidFill>
                        <a:round/>
                        <a:headEnd/>
                        <a:tailEnd/>
                      </a:ln>
                    </p:spPr>
                    <p:txBody>
                      <a:bodyPr/>
                      <a:lstStyle/>
                      <a:p>
                        <a:endParaRPr lang="en-US"/>
                      </a:p>
                    </p:txBody>
                  </p:sp>
                  <p:sp>
                    <p:nvSpPr>
                      <p:cNvPr id="119" name="Line 167"/>
                      <p:cNvSpPr>
                        <a:spLocks noChangeShapeType="1"/>
                      </p:cNvSpPr>
                      <p:nvPr/>
                    </p:nvSpPr>
                    <p:spPr bwMode="auto">
                      <a:xfrm>
                        <a:off x="2798" y="2878"/>
                        <a:ext cx="51" cy="3"/>
                      </a:xfrm>
                      <a:prstGeom prst="line">
                        <a:avLst/>
                      </a:prstGeom>
                      <a:noFill/>
                      <a:ln w="12700">
                        <a:solidFill>
                          <a:srgbClr val="CC0000"/>
                        </a:solidFill>
                        <a:round/>
                        <a:headEnd/>
                        <a:tailEnd/>
                      </a:ln>
                    </p:spPr>
                    <p:txBody>
                      <a:bodyPr/>
                      <a:lstStyle/>
                      <a:p>
                        <a:endParaRPr lang="en-US"/>
                      </a:p>
                    </p:txBody>
                  </p:sp>
                  <p:sp>
                    <p:nvSpPr>
                      <p:cNvPr id="120" name="Line 168"/>
                      <p:cNvSpPr>
                        <a:spLocks noChangeShapeType="1"/>
                      </p:cNvSpPr>
                      <p:nvPr/>
                    </p:nvSpPr>
                    <p:spPr bwMode="auto">
                      <a:xfrm>
                        <a:off x="3319" y="2878"/>
                        <a:ext cx="51" cy="3"/>
                      </a:xfrm>
                      <a:prstGeom prst="line">
                        <a:avLst/>
                      </a:prstGeom>
                      <a:noFill/>
                      <a:ln w="12700">
                        <a:solidFill>
                          <a:srgbClr val="CC0000"/>
                        </a:solidFill>
                        <a:round/>
                        <a:headEnd/>
                        <a:tailEnd/>
                      </a:ln>
                    </p:spPr>
                    <p:txBody>
                      <a:bodyPr/>
                      <a:lstStyle/>
                      <a:p>
                        <a:endParaRPr lang="en-US"/>
                      </a:p>
                    </p:txBody>
                  </p:sp>
                  <p:sp>
                    <p:nvSpPr>
                      <p:cNvPr id="121" name="Line 169"/>
                      <p:cNvSpPr>
                        <a:spLocks noChangeShapeType="1"/>
                      </p:cNvSpPr>
                      <p:nvPr/>
                    </p:nvSpPr>
                    <p:spPr bwMode="auto">
                      <a:xfrm>
                        <a:off x="3840" y="2878"/>
                        <a:ext cx="51" cy="3"/>
                      </a:xfrm>
                      <a:prstGeom prst="line">
                        <a:avLst/>
                      </a:prstGeom>
                      <a:noFill/>
                      <a:ln w="12700">
                        <a:solidFill>
                          <a:srgbClr val="CC0000"/>
                        </a:solidFill>
                        <a:round/>
                        <a:headEnd/>
                        <a:tailEnd/>
                      </a:ln>
                    </p:spPr>
                    <p:txBody>
                      <a:bodyPr/>
                      <a:lstStyle/>
                      <a:p>
                        <a:endParaRPr lang="en-US"/>
                      </a:p>
                    </p:txBody>
                  </p:sp>
                  <p:sp>
                    <p:nvSpPr>
                      <p:cNvPr id="122" name="Line 170"/>
                      <p:cNvSpPr>
                        <a:spLocks noChangeShapeType="1"/>
                      </p:cNvSpPr>
                      <p:nvPr/>
                    </p:nvSpPr>
                    <p:spPr bwMode="auto">
                      <a:xfrm flipH="1">
                        <a:off x="1616" y="2660"/>
                        <a:ext cx="21" cy="86"/>
                      </a:xfrm>
                      <a:prstGeom prst="line">
                        <a:avLst/>
                      </a:prstGeom>
                      <a:noFill/>
                      <a:ln w="12700">
                        <a:solidFill>
                          <a:srgbClr val="CC0000"/>
                        </a:solidFill>
                        <a:round/>
                        <a:headEnd/>
                        <a:tailEnd/>
                      </a:ln>
                    </p:spPr>
                    <p:txBody>
                      <a:bodyPr/>
                      <a:lstStyle/>
                      <a:p>
                        <a:endParaRPr lang="en-US"/>
                      </a:p>
                    </p:txBody>
                  </p:sp>
                  <p:sp>
                    <p:nvSpPr>
                      <p:cNvPr id="123" name="Line 171"/>
                      <p:cNvSpPr>
                        <a:spLocks noChangeShapeType="1"/>
                      </p:cNvSpPr>
                      <p:nvPr/>
                    </p:nvSpPr>
                    <p:spPr bwMode="auto">
                      <a:xfrm flipH="1">
                        <a:off x="2088" y="2654"/>
                        <a:ext cx="89" cy="92"/>
                      </a:xfrm>
                      <a:prstGeom prst="line">
                        <a:avLst/>
                      </a:prstGeom>
                      <a:noFill/>
                      <a:ln w="12700">
                        <a:solidFill>
                          <a:srgbClr val="CC0000"/>
                        </a:solidFill>
                        <a:round/>
                        <a:headEnd/>
                        <a:tailEnd/>
                      </a:ln>
                    </p:spPr>
                    <p:txBody>
                      <a:bodyPr/>
                      <a:lstStyle/>
                      <a:p>
                        <a:endParaRPr lang="en-US"/>
                      </a:p>
                    </p:txBody>
                  </p:sp>
                  <p:sp>
                    <p:nvSpPr>
                      <p:cNvPr id="124" name="Line 172"/>
                      <p:cNvSpPr>
                        <a:spLocks noChangeShapeType="1"/>
                      </p:cNvSpPr>
                      <p:nvPr/>
                    </p:nvSpPr>
                    <p:spPr bwMode="auto">
                      <a:xfrm>
                        <a:off x="1758" y="2654"/>
                        <a:ext cx="126" cy="117"/>
                      </a:xfrm>
                      <a:prstGeom prst="line">
                        <a:avLst/>
                      </a:prstGeom>
                      <a:noFill/>
                      <a:ln w="12700">
                        <a:solidFill>
                          <a:srgbClr val="CC0000"/>
                        </a:solidFill>
                        <a:round/>
                        <a:headEnd/>
                        <a:tailEnd/>
                      </a:ln>
                    </p:spPr>
                    <p:txBody>
                      <a:bodyPr/>
                      <a:lstStyle/>
                      <a:p>
                        <a:endParaRPr lang="en-US"/>
                      </a:p>
                    </p:txBody>
                  </p:sp>
                  <p:sp>
                    <p:nvSpPr>
                      <p:cNvPr id="125" name="Line 173"/>
                      <p:cNvSpPr>
                        <a:spLocks noChangeShapeType="1"/>
                      </p:cNvSpPr>
                      <p:nvPr/>
                    </p:nvSpPr>
                    <p:spPr bwMode="auto">
                      <a:xfrm>
                        <a:off x="1708" y="2654"/>
                        <a:ext cx="55" cy="426"/>
                      </a:xfrm>
                      <a:prstGeom prst="line">
                        <a:avLst/>
                      </a:prstGeom>
                      <a:noFill/>
                      <a:ln w="12700">
                        <a:solidFill>
                          <a:srgbClr val="CC0000"/>
                        </a:solidFill>
                        <a:round/>
                        <a:headEnd/>
                        <a:tailEnd/>
                      </a:ln>
                    </p:spPr>
                    <p:txBody>
                      <a:bodyPr/>
                      <a:lstStyle/>
                      <a:p>
                        <a:endParaRPr lang="en-US"/>
                      </a:p>
                    </p:txBody>
                  </p:sp>
                  <p:sp>
                    <p:nvSpPr>
                      <p:cNvPr id="126" name="Line 174"/>
                      <p:cNvSpPr>
                        <a:spLocks noChangeShapeType="1"/>
                      </p:cNvSpPr>
                      <p:nvPr/>
                    </p:nvSpPr>
                    <p:spPr bwMode="auto">
                      <a:xfrm flipH="1">
                        <a:off x="1813" y="2987"/>
                        <a:ext cx="115" cy="93"/>
                      </a:xfrm>
                      <a:prstGeom prst="line">
                        <a:avLst/>
                      </a:prstGeom>
                      <a:noFill/>
                      <a:ln w="12700">
                        <a:solidFill>
                          <a:srgbClr val="CC0000"/>
                        </a:solidFill>
                        <a:round/>
                        <a:headEnd/>
                        <a:tailEnd/>
                      </a:ln>
                    </p:spPr>
                    <p:txBody>
                      <a:bodyPr/>
                      <a:lstStyle/>
                      <a:p>
                        <a:endParaRPr lang="en-US"/>
                      </a:p>
                    </p:txBody>
                  </p:sp>
                  <p:sp>
                    <p:nvSpPr>
                      <p:cNvPr id="127" name="Line 175"/>
                      <p:cNvSpPr>
                        <a:spLocks noChangeShapeType="1"/>
                      </p:cNvSpPr>
                      <p:nvPr/>
                    </p:nvSpPr>
                    <p:spPr bwMode="auto">
                      <a:xfrm flipH="1">
                        <a:off x="2380" y="2987"/>
                        <a:ext cx="80" cy="93"/>
                      </a:xfrm>
                      <a:prstGeom prst="line">
                        <a:avLst/>
                      </a:prstGeom>
                      <a:noFill/>
                      <a:ln w="12700">
                        <a:solidFill>
                          <a:srgbClr val="CC0000"/>
                        </a:solidFill>
                        <a:round/>
                        <a:headEnd/>
                        <a:tailEnd/>
                      </a:ln>
                    </p:spPr>
                    <p:txBody>
                      <a:bodyPr/>
                      <a:lstStyle/>
                      <a:p>
                        <a:endParaRPr lang="en-US"/>
                      </a:p>
                    </p:txBody>
                  </p:sp>
                  <p:sp>
                    <p:nvSpPr>
                      <p:cNvPr id="128" name="Line 176"/>
                      <p:cNvSpPr>
                        <a:spLocks noChangeShapeType="1"/>
                      </p:cNvSpPr>
                      <p:nvPr/>
                    </p:nvSpPr>
                    <p:spPr bwMode="auto">
                      <a:xfrm>
                        <a:off x="2725" y="2977"/>
                        <a:ext cx="73" cy="92"/>
                      </a:xfrm>
                      <a:prstGeom prst="line">
                        <a:avLst/>
                      </a:prstGeom>
                      <a:noFill/>
                      <a:ln w="12700">
                        <a:solidFill>
                          <a:srgbClr val="CC0000"/>
                        </a:solidFill>
                        <a:round/>
                        <a:headEnd/>
                        <a:tailEnd/>
                      </a:ln>
                    </p:spPr>
                    <p:txBody>
                      <a:bodyPr/>
                      <a:lstStyle/>
                      <a:p>
                        <a:endParaRPr lang="en-US"/>
                      </a:p>
                    </p:txBody>
                  </p:sp>
                  <p:sp>
                    <p:nvSpPr>
                      <p:cNvPr id="129" name="Line 177"/>
                      <p:cNvSpPr>
                        <a:spLocks noChangeShapeType="1"/>
                      </p:cNvSpPr>
                      <p:nvPr/>
                    </p:nvSpPr>
                    <p:spPr bwMode="auto">
                      <a:xfrm flipH="1">
                        <a:off x="2943" y="2987"/>
                        <a:ext cx="61" cy="93"/>
                      </a:xfrm>
                      <a:prstGeom prst="line">
                        <a:avLst/>
                      </a:prstGeom>
                      <a:noFill/>
                      <a:ln w="12700">
                        <a:solidFill>
                          <a:srgbClr val="CC0000"/>
                        </a:solidFill>
                        <a:round/>
                        <a:headEnd/>
                        <a:tailEnd/>
                      </a:ln>
                    </p:spPr>
                    <p:txBody>
                      <a:bodyPr/>
                      <a:lstStyle/>
                      <a:p>
                        <a:endParaRPr lang="en-US"/>
                      </a:p>
                    </p:txBody>
                  </p:sp>
                  <p:sp>
                    <p:nvSpPr>
                      <p:cNvPr id="130" name="Line 178"/>
                      <p:cNvSpPr>
                        <a:spLocks noChangeShapeType="1"/>
                      </p:cNvSpPr>
                      <p:nvPr/>
                    </p:nvSpPr>
                    <p:spPr bwMode="auto">
                      <a:xfrm>
                        <a:off x="3221" y="2987"/>
                        <a:ext cx="81" cy="119"/>
                      </a:xfrm>
                      <a:prstGeom prst="line">
                        <a:avLst/>
                      </a:prstGeom>
                      <a:noFill/>
                      <a:ln w="12700">
                        <a:solidFill>
                          <a:srgbClr val="CC0000"/>
                        </a:solidFill>
                        <a:round/>
                        <a:headEnd/>
                        <a:tailEnd/>
                      </a:ln>
                    </p:spPr>
                    <p:txBody>
                      <a:bodyPr/>
                      <a:lstStyle/>
                      <a:p>
                        <a:endParaRPr lang="en-US"/>
                      </a:p>
                    </p:txBody>
                  </p:sp>
                  <p:sp>
                    <p:nvSpPr>
                      <p:cNvPr id="131" name="Line 179"/>
                      <p:cNvSpPr>
                        <a:spLocks noChangeShapeType="1"/>
                      </p:cNvSpPr>
                      <p:nvPr/>
                    </p:nvSpPr>
                    <p:spPr bwMode="auto">
                      <a:xfrm flipH="1">
                        <a:off x="3461" y="2992"/>
                        <a:ext cx="59" cy="88"/>
                      </a:xfrm>
                      <a:prstGeom prst="line">
                        <a:avLst/>
                      </a:prstGeom>
                      <a:noFill/>
                      <a:ln w="12700">
                        <a:solidFill>
                          <a:srgbClr val="CC0000"/>
                        </a:solidFill>
                        <a:round/>
                        <a:headEnd/>
                        <a:tailEnd/>
                      </a:ln>
                    </p:spPr>
                    <p:txBody>
                      <a:bodyPr/>
                      <a:lstStyle/>
                      <a:p>
                        <a:endParaRPr lang="en-US"/>
                      </a:p>
                    </p:txBody>
                  </p:sp>
                  <p:sp>
                    <p:nvSpPr>
                      <p:cNvPr id="132" name="Line 180"/>
                      <p:cNvSpPr>
                        <a:spLocks noChangeShapeType="1"/>
                      </p:cNvSpPr>
                      <p:nvPr/>
                    </p:nvSpPr>
                    <p:spPr bwMode="auto">
                      <a:xfrm>
                        <a:off x="2975" y="2638"/>
                        <a:ext cx="81" cy="108"/>
                      </a:xfrm>
                      <a:prstGeom prst="line">
                        <a:avLst/>
                      </a:prstGeom>
                      <a:noFill/>
                      <a:ln w="12700">
                        <a:solidFill>
                          <a:srgbClr val="CC0000"/>
                        </a:solidFill>
                        <a:round/>
                        <a:headEnd/>
                        <a:tailEnd/>
                      </a:ln>
                    </p:spPr>
                    <p:txBody>
                      <a:bodyPr/>
                      <a:lstStyle/>
                      <a:p>
                        <a:endParaRPr lang="en-US"/>
                      </a:p>
                    </p:txBody>
                  </p:sp>
                  <p:sp>
                    <p:nvSpPr>
                      <p:cNvPr id="133" name="Line 181"/>
                      <p:cNvSpPr>
                        <a:spLocks noChangeShapeType="1"/>
                      </p:cNvSpPr>
                      <p:nvPr/>
                    </p:nvSpPr>
                    <p:spPr bwMode="auto">
                      <a:xfrm flipH="1">
                        <a:off x="3148" y="2638"/>
                        <a:ext cx="73" cy="108"/>
                      </a:xfrm>
                      <a:prstGeom prst="line">
                        <a:avLst/>
                      </a:prstGeom>
                      <a:noFill/>
                      <a:ln w="12700">
                        <a:solidFill>
                          <a:srgbClr val="CC0000"/>
                        </a:solidFill>
                        <a:round/>
                        <a:headEnd/>
                        <a:tailEnd/>
                      </a:ln>
                    </p:spPr>
                    <p:txBody>
                      <a:bodyPr/>
                      <a:lstStyle/>
                      <a:p>
                        <a:endParaRPr lang="en-US"/>
                      </a:p>
                    </p:txBody>
                  </p:sp>
                  <p:sp>
                    <p:nvSpPr>
                      <p:cNvPr id="134" name="Line 182"/>
                      <p:cNvSpPr>
                        <a:spLocks noChangeShapeType="1"/>
                      </p:cNvSpPr>
                      <p:nvPr/>
                    </p:nvSpPr>
                    <p:spPr bwMode="auto">
                      <a:xfrm>
                        <a:off x="3437" y="2654"/>
                        <a:ext cx="75" cy="92"/>
                      </a:xfrm>
                      <a:prstGeom prst="line">
                        <a:avLst/>
                      </a:prstGeom>
                      <a:noFill/>
                      <a:ln w="12700">
                        <a:solidFill>
                          <a:srgbClr val="CC0000"/>
                        </a:solidFill>
                        <a:round/>
                        <a:headEnd/>
                        <a:tailEnd/>
                      </a:ln>
                    </p:spPr>
                    <p:txBody>
                      <a:bodyPr/>
                      <a:lstStyle/>
                      <a:p>
                        <a:endParaRPr lang="en-US"/>
                      </a:p>
                    </p:txBody>
                  </p:sp>
                  <p:sp>
                    <p:nvSpPr>
                      <p:cNvPr id="135" name="Line 183"/>
                      <p:cNvSpPr>
                        <a:spLocks noChangeShapeType="1"/>
                      </p:cNvSpPr>
                      <p:nvPr/>
                    </p:nvSpPr>
                    <p:spPr bwMode="auto">
                      <a:xfrm flipH="1">
                        <a:off x="3700" y="2638"/>
                        <a:ext cx="81" cy="108"/>
                      </a:xfrm>
                      <a:prstGeom prst="line">
                        <a:avLst/>
                      </a:prstGeom>
                      <a:noFill/>
                      <a:ln w="12700">
                        <a:solidFill>
                          <a:srgbClr val="CC0000"/>
                        </a:solidFill>
                        <a:round/>
                        <a:headEnd/>
                        <a:tailEnd/>
                      </a:ln>
                    </p:spPr>
                    <p:txBody>
                      <a:bodyPr/>
                      <a:lstStyle/>
                      <a:p>
                        <a:endParaRPr lang="en-US"/>
                      </a:p>
                    </p:txBody>
                  </p:sp>
                  <p:sp>
                    <p:nvSpPr>
                      <p:cNvPr id="136" name="Line 184"/>
                      <p:cNvSpPr>
                        <a:spLocks noChangeShapeType="1"/>
                      </p:cNvSpPr>
                      <p:nvPr/>
                    </p:nvSpPr>
                    <p:spPr bwMode="auto">
                      <a:xfrm>
                        <a:off x="2412" y="2638"/>
                        <a:ext cx="94" cy="108"/>
                      </a:xfrm>
                      <a:prstGeom prst="line">
                        <a:avLst/>
                      </a:prstGeom>
                      <a:noFill/>
                      <a:ln w="12700">
                        <a:solidFill>
                          <a:srgbClr val="CC0000"/>
                        </a:solidFill>
                        <a:round/>
                        <a:headEnd/>
                        <a:tailEnd/>
                      </a:ln>
                    </p:spPr>
                    <p:txBody>
                      <a:bodyPr/>
                      <a:lstStyle/>
                      <a:p>
                        <a:endParaRPr lang="en-US"/>
                      </a:p>
                    </p:txBody>
                  </p:sp>
                  <p:sp>
                    <p:nvSpPr>
                      <p:cNvPr id="137" name="Line 185"/>
                      <p:cNvSpPr>
                        <a:spLocks noChangeShapeType="1"/>
                      </p:cNvSpPr>
                      <p:nvPr/>
                    </p:nvSpPr>
                    <p:spPr bwMode="auto">
                      <a:xfrm flipH="1">
                        <a:off x="2648" y="2638"/>
                        <a:ext cx="63" cy="108"/>
                      </a:xfrm>
                      <a:prstGeom prst="line">
                        <a:avLst/>
                      </a:prstGeom>
                      <a:noFill/>
                      <a:ln w="12700">
                        <a:solidFill>
                          <a:srgbClr val="CC0000"/>
                        </a:solidFill>
                        <a:round/>
                        <a:headEnd/>
                        <a:tailEnd/>
                      </a:ln>
                    </p:spPr>
                    <p:txBody>
                      <a:bodyPr/>
                      <a:lstStyle/>
                      <a:p>
                        <a:endParaRPr lang="en-US"/>
                      </a:p>
                    </p:txBody>
                  </p:sp>
                  <p:sp>
                    <p:nvSpPr>
                      <p:cNvPr id="138" name="Line 186"/>
                      <p:cNvSpPr>
                        <a:spLocks noChangeShapeType="1"/>
                      </p:cNvSpPr>
                      <p:nvPr/>
                    </p:nvSpPr>
                    <p:spPr bwMode="auto">
                      <a:xfrm>
                        <a:off x="2307" y="2654"/>
                        <a:ext cx="0" cy="415"/>
                      </a:xfrm>
                      <a:prstGeom prst="line">
                        <a:avLst/>
                      </a:prstGeom>
                      <a:noFill/>
                      <a:ln w="12700">
                        <a:solidFill>
                          <a:srgbClr val="CC0000"/>
                        </a:solidFill>
                        <a:round/>
                        <a:headEnd/>
                        <a:tailEnd/>
                      </a:ln>
                    </p:spPr>
                    <p:txBody>
                      <a:bodyPr/>
                      <a:lstStyle/>
                      <a:p>
                        <a:endParaRPr lang="en-US"/>
                      </a:p>
                    </p:txBody>
                  </p:sp>
                  <p:sp>
                    <p:nvSpPr>
                      <p:cNvPr id="139" name="Line 187"/>
                      <p:cNvSpPr>
                        <a:spLocks noChangeShapeType="1"/>
                      </p:cNvSpPr>
                      <p:nvPr/>
                    </p:nvSpPr>
                    <p:spPr bwMode="auto">
                      <a:xfrm>
                        <a:off x="3781" y="2958"/>
                        <a:ext cx="69" cy="129"/>
                      </a:xfrm>
                      <a:prstGeom prst="line">
                        <a:avLst/>
                      </a:prstGeom>
                      <a:noFill/>
                      <a:ln w="12700">
                        <a:solidFill>
                          <a:srgbClr val="CC0000"/>
                        </a:solidFill>
                        <a:round/>
                        <a:headEnd/>
                        <a:tailEnd/>
                      </a:ln>
                    </p:spPr>
                    <p:txBody>
                      <a:bodyPr/>
                      <a:lstStyle/>
                      <a:p>
                        <a:endParaRPr lang="en-US"/>
                      </a:p>
                    </p:txBody>
                  </p:sp>
                  <p:sp>
                    <p:nvSpPr>
                      <p:cNvPr id="140" name="Line 188"/>
                      <p:cNvSpPr>
                        <a:spLocks noChangeShapeType="1"/>
                      </p:cNvSpPr>
                      <p:nvPr/>
                    </p:nvSpPr>
                    <p:spPr bwMode="auto">
                      <a:xfrm>
                        <a:off x="1325" y="2605"/>
                        <a:ext cx="86" cy="166"/>
                      </a:xfrm>
                      <a:prstGeom prst="line">
                        <a:avLst/>
                      </a:prstGeom>
                      <a:noFill/>
                      <a:ln w="12700">
                        <a:solidFill>
                          <a:srgbClr val="CC0000"/>
                        </a:solidFill>
                        <a:round/>
                        <a:headEnd/>
                        <a:tailEnd/>
                      </a:ln>
                    </p:spPr>
                    <p:txBody>
                      <a:bodyPr/>
                      <a:lstStyle/>
                      <a:p>
                        <a:endParaRPr lang="en-US"/>
                      </a:p>
                    </p:txBody>
                  </p:sp>
                  <p:sp>
                    <p:nvSpPr>
                      <p:cNvPr id="141" name="Line 189"/>
                      <p:cNvSpPr>
                        <a:spLocks noChangeShapeType="1"/>
                      </p:cNvSpPr>
                      <p:nvPr/>
                    </p:nvSpPr>
                    <p:spPr bwMode="auto">
                      <a:xfrm flipH="1">
                        <a:off x="1369" y="2987"/>
                        <a:ext cx="42" cy="119"/>
                      </a:xfrm>
                      <a:prstGeom prst="line">
                        <a:avLst/>
                      </a:prstGeom>
                      <a:noFill/>
                      <a:ln w="12700">
                        <a:solidFill>
                          <a:srgbClr val="CC0000"/>
                        </a:solidFill>
                        <a:round/>
                        <a:headEnd/>
                        <a:tailEnd/>
                      </a:ln>
                    </p:spPr>
                    <p:txBody>
                      <a:bodyPr/>
                      <a:lstStyle/>
                      <a:p>
                        <a:endParaRPr lang="en-US"/>
                      </a:p>
                    </p:txBody>
                  </p:sp>
                  <p:sp>
                    <p:nvSpPr>
                      <p:cNvPr id="142" name="Line 190"/>
                      <p:cNvSpPr>
                        <a:spLocks noChangeShapeType="1"/>
                      </p:cNvSpPr>
                      <p:nvPr/>
                    </p:nvSpPr>
                    <p:spPr bwMode="auto">
                      <a:xfrm>
                        <a:off x="1675" y="2977"/>
                        <a:ext cx="43" cy="103"/>
                      </a:xfrm>
                      <a:prstGeom prst="line">
                        <a:avLst/>
                      </a:prstGeom>
                      <a:noFill/>
                      <a:ln w="12700">
                        <a:solidFill>
                          <a:srgbClr val="CC0000"/>
                        </a:solidFill>
                        <a:round/>
                        <a:headEnd/>
                        <a:tailEnd/>
                      </a:ln>
                    </p:spPr>
                    <p:txBody>
                      <a:bodyPr/>
                      <a:lstStyle/>
                      <a:p>
                        <a:endParaRPr lang="en-US"/>
                      </a:p>
                    </p:txBody>
                  </p:sp>
                  <p:sp>
                    <p:nvSpPr>
                      <p:cNvPr id="143" name="Line 191"/>
                      <p:cNvSpPr>
                        <a:spLocks noChangeShapeType="1"/>
                      </p:cNvSpPr>
                      <p:nvPr/>
                    </p:nvSpPr>
                    <p:spPr bwMode="auto">
                      <a:xfrm>
                        <a:off x="2177" y="2977"/>
                        <a:ext cx="59" cy="103"/>
                      </a:xfrm>
                      <a:prstGeom prst="line">
                        <a:avLst/>
                      </a:prstGeom>
                      <a:noFill/>
                      <a:ln w="12700">
                        <a:solidFill>
                          <a:srgbClr val="CC0000"/>
                        </a:solidFill>
                        <a:round/>
                        <a:headEnd/>
                        <a:tailEnd/>
                      </a:ln>
                    </p:spPr>
                    <p:txBody>
                      <a:bodyPr/>
                      <a:lstStyle/>
                      <a:p>
                        <a:endParaRPr lang="en-US"/>
                      </a:p>
                    </p:txBody>
                  </p:sp>
                  <p:sp>
                    <p:nvSpPr>
                      <p:cNvPr id="144" name="Line 192"/>
                      <p:cNvSpPr>
                        <a:spLocks noChangeShapeType="1"/>
                      </p:cNvSpPr>
                      <p:nvPr/>
                    </p:nvSpPr>
                    <p:spPr bwMode="auto">
                      <a:xfrm>
                        <a:off x="3980" y="2654"/>
                        <a:ext cx="40" cy="117"/>
                      </a:xfrm>
                      <a:prstGeom prst="line">
                        <a:avLst/>
                      </a:prstGeom>
                      <a:noFill/>
                      <a:ln w="12700">
                        <a:solidFill>
                          <a:srgbClr val="CC0000"/>
                        </a:solidFill>
                        <a:round/>
                        <a:headEnd/>
                        <a:tailEnd/>
                      </a:ln>
                    </p:spPr>
                    <p:txBody>
                      <a:bodyPr/>
                      <a:lstStyle/>
                      <a:p>
                        <a:endParaRPr lang="en-US"/>
                      </a:p>
                    </p:txBody>
                  </p:sp>
                  <p:sp>
                    <p:nvSpPr>
                      <p:cNvPr id="145" name="Line 193"/>
                      <p:cNvSpPr>
                        <a:spLocks noChangeShapeType="1"/>
                      </p:cNvSpPr>
                      <p:nvPr/>
                    </p:nvSpPr>
                    <p:spPr bwMode="auto">
                      <a:xfrm flipH="1">
                        <a:off x="4309" y="2654"/>
                        <a:ext cx="99" cy="136"/>
                      </a:xfrm>
                      <a:prstGeom prst="line">
                        <a:avLst/>
                      </a:prstGeom>
                      <a:noFill/>
                      <a:ln w="12700">
                        <a:solidFill>
                          <a:srgbClr val="CC0000"/>
                        </a:solidFill>
                        <a:round/>
                        <a:headEnd/>
                        <a:tailEnd/>
                      </a:ln>
                    </p:spPr>
                    <p:txBody>
                      <a:bodyPr/>
                      <a:lstStyle/>
                      <a:p>
                        <a:endParaRPr lang="en-US"/>
                      </a:p>
                    </p:txBody>
                  </p:sp>
                  <p:sp>
                    <p:nvSpPr>
                      <p:cNvPr id="146" name="Line 194"/>
                      <p:cNvSpPr>
                        <a:spLocks noChangeShapeType="1"/>
                      </p:cNvSpPr>
                      <p:nvPr/>
                    </p:nvSpPr>
                    <p:spPr bwMode="auto">
                      <a:xfrm>
                        <a:off x="4309" y="2958"/>
                        <a:ext cx="99" cy="129"/>
                      </a:xfrm>
                      <a:prstGeom prst="line">
                        <a:avLst/>
                      </a:prstGeom>
                      <a:noFill/>
                      <a:ln w="12700">
                        <a:solidFill>
                          <a:srgbClr val="CC0000"/>
                        </a:solidFill>
                        <a:round/>
                        <a:headEnd/>
                        <a:tailEnd/>
                      </a:ln>
                    </p:spPr>
                    <p:txBody>
                      <a:bodyPr/>
                      <a:lstStyle/>
                      <a:p>
                        <a:endParaRPr lang="en-US"/>
                      </a:p>
                    </p:txBody>
                  </p:sp>
                </p:grpSp>
                <p:sp>
                  <p:nvSpPr>
                    <p:cNvPr id="105" name="Line 195"/>
                    <p:cNvSpPr>
                      <a:spLocks noChangeShapeType="1"/>
                    </p:cNvSpPr>
                    <p:nvPr/>
                  </p:nvSpPr>
                  <p:spPr bwMode="auto">
                    <a:xfrm flipH="1">
                      <a:off x="4065" y="3001"/>
                      <a:ext cx="59" cy="82"/>
                    </a:xfrm>
                    <a:prstGeom prst="line">
                      <a:avLst/>
                    </a:prstGeom>
                    <a:noFill/>
                    <a:ln w="12700">
                      <a:solidFill>
                        <a:srgbClr val="CC0000"/>
                      </a:solidFill>
                      <a:round/>
                      <a:headEnd/>
                      <a:tailEnd/>
                    </a:ln>
                  </p:spPr>
                  <p:txBody>
                    <a:bodyPr/>
                    <a:lstStyle/>
                    <a:p>
                      <a:endParaRPr lang="en-US"/>
                    </a:p>
                  </p:txBody>
                </p:sp>
              </p:grpSp>
              <p:sp>
                <p:nvSpPr>
                  <p:cNvPr id="99" name="Line 196"/>
                  <p:cNvSpPr>
                    <a:spLocks noChangeShapeType="1"/>
                  </p:cNvSpPr>
                  <p:nvPr/>
                </p:nvSpPr>
                <p:spPr bwMode="auto">
                  <a:xfrm>
                    <a:off x="2174380" y="4149313"/>
                    <a:ext cx="138855" cy="5591"/>
                  </a:xfrm>
                  <a:prstGeom prst="line">
                    <a:avLst/>
                  </a:prstGeom>
                  <a:noFill/>
                  <a:ln w="12700">
                    <a:solidFill>
                      <a:srgbClr val="C00000"/>
                    </a:solidFill>
                    <a:round/>
                    <a:headEnd/>
                    <a:tailEnd/>
                  </a:ln>
                </p:spPr>
                <p:txBody>
                  <a:bodyPr/>
                  <a:lstStyle/>
                  <a:p>
                    <a:endParaRPr lang="en-US"/>
                  </a:p>
                </p:txBody>
              </p:sp>
              <p:sp>
                <p:nvSpPr>
                  <p:cNvPr id="100" name="Line 198"/>
                  <p:cNvSpPr>
                    <a:spLocks noChangeShapeType="1"/>
                  </p:cNvSpPr>
                  <p:nvPr/>
                </p:nvSpPr>
                <p:spPr bwMode="auto">
                  <a:xfrm>
                    <a:off x="1763320" y="4579166"/>
                    <a:ext cx="118314" cy="13917"/>
                  </a:xfrm>
                  <a:prstGeom prst="line">
                    <a:avLst/>
                  </a:prstGeom>
                  <a:noFill/>
                  <a:ln w="12700">
                    <a:solidFill>
                      <a:srgbClr val="C00000"/>
                    </a:solidFill>
                    <a:round/>
                    <a:headEnd/>
                    <a:tailEnd/>
                  </a:ln>
                </p:spPr>
                <p:txBody>
                  <a:bodyPr/>
                  <a:lstStyle/>
                  <a:p>
                    <a:endParaRPr lang="en-US"/>
                  </a:p>
                </p:txBody>
              </p:sp>
              <p:sp>
                <p:nvSpPr>
                  <p:cNvPr id="101" name="Line 149"/>
                  <p:cNvSpPr>
                    <a:spLocks noChangeShapeType="1"/>
                  </p:cNvSpPr>
                  <p:nvPr/>
                </p:nvSpPr>
                <p:spPr bwMode="auto">
                  <a:xfrm>
                    <a:off x="6952031" y="4176218"/>
                    <a:ext cx="138855" cy="5591"/>
                  </a:xfrm>
                  <a:prstGeom prst="line">
                    <a:avLst/>
                  </a:prstGeom>
                  <a:noFill/>
                  <a:ln w="12700">
                    <a:solidFill>
                      <a:srgbClr val="C00000"/>
                    </a:solidFill>
                    <a:round/>
                    <a:headEnd/>
                    <a:tailEnd/>
                  </a:ln>
                </p:spPr>
                <p:txBody>
                  <a:bodyPr/>
                  <a:lstStyle/>
                  <a:p>
                    <a:endParaRPr lang="en-US"/>
                  </a:p>
                </p:txBody>
              </p:sp>
              <p:sp>
                <p:nvSpPr>
                  <p:cNvPr id="102" name="Line 149"/>
                  <p:cNvSpPr>
                    <a:spLocks noChangeShapeType="1"/>
                  </p:cNvSpPr>
                  <p:nvPr/>
                </p:nvSpPr>
                <p:spPr bwMode="auto">
                  <a:xfrm>
                    <a:off x="6728194" y="4647705"/>
                    <a:ext cx="138855" cy="5591"/>
                  </a:xfrm>
                  <a:prstGeom prst="line">
                    <a:avLst/>
                  </a:prstGeom>
                  <a:noFill/>
                  <a:ln w="12700">
                    <a:solidFill>
                      <a:srgbClr val="C00000"/>
                    </a:solidFill>
                    <a:round/>
                    <a:headEnd/>
                    <a:tailEnd/>
                  </a:ln>
                </p:spPr>
                <p:txBody>
                  <a:bodyPr/>
                  <a:lstStyle/>
                  <a:p>
                    <a:endParaRPr lang="en-US"/>
                  </a:p>
                </p:txBody>
              </p:sp>
            </p:grpSp>
            <p:grpSp>
              <p:nvGrpSpPr>
                <p:cNvPr id="79" name="Group 693"/>
                <p:cNvGrpSpPr>
                  <a:grpSpLocks/>
                </p:cNvGrpSpPr>
                <p:nvPr/>
              </p:nvGrpSpPr>
              <p:grpSpPr bwMode="auto">
                <a:xfrm>
                  <a:off x="5970954" y="4123841"/>
                  <a:ext cx="1849523" cy="496117"/>
                  <a:chOff x="5970954" y="4123841"/>
                  <a:chExt cx="1849523" cy="496117"/>
                </a:xfrm>
              </p:grpSpPr>
              <p:sp>
                <p:nvSpPr>
                  <p:cNvPr id="80" name="Line 149"/>
                  <p:cNvSpPr>
                    <a:spLocks noChangeShapeType="1"/>
                  </p:cNvSpPr>
                  <p:nvPr/>
                </p:nvSpPr>
                <p:spPr bwMode="auto">
                  <a:xfrm>
                    <a:off x="5970954" y="4614367"/>
                    <a:ext cx="138855" cy="5591"/>
                  </a:xfrm>
                  <a:prstGeom prst="line">
                    <a:avLst/>
                  </a:prstGeom>
                  <a:noFill/>
                  <a:ln w="12700">
                    <a:solidFill>
                      <a:srgbClr val="C00000"/>
                    </a:solidFill>
                    <a:round/>
                    <a:headEnd/>
                    <a:tailEnd/>
                  </a:ln>
                </p:spPr>
                <p:txBody>
                  <a:bodyPr/>
                  <a:lstStyle/>
                  <a:p>
                    <a:endParaRPr lang="en-US"/>
                  </a:p>
                </p:txBody>
              </p:sp>
              <p:sp>
                <p:nvSpPr>
                  <p:cNvPr id="81" name="Line 149"/>
                  <p:cNvSpPr>
                    <a:spLocks noChangeShapeType="1"/>
                  </p:cNvSpPr>
                  <p:nvPr/>
                </p:nvSpPr>
                <p:spPr bwMode="auto">
                  <a:xfrm>
                    <a:off x="6223308" y="4123841"/>
                    <a:ext cx="138855" cy="5591"/>
                  </a:xfrm>
                  <a:prstGeom prst="line">
                    <a:avLst/>
                  </a:prstGeom>
                  <a:noFill/>
                  <a:ln w="12700">
                    <a:solidFill>
                      <a:srgbClr val="C00000"/>
                    </a:solidFill>
                    <a:round/>
                    <a:headEnd/>
                    <a:tailEnd/>
                  </a:ln>
                </p:spPr>
                <p:txBody>
                  <a:bodyPr/>
                  <a:lstStyle/>
                  <a:p>
                    <a:endParaRPr lang="en-US"/>
                  </a:p>
                </p:txBody>
              </p:sp>
              <p:sp>
                <p:nvSpPr>
                  <p:cNvPr id="82" name="Line 199"/>
                  <p:cNvSpPr>
                    <a:spLocks noChangeShapeType="1"/>
                  </p:cNvSpPr>
                  <p:nvPr/>
                </p:nvSpPr>
                <p:spPr bwMode="auto">
                  <a:xfrm>
                    <a:off x="7693434" y="4273441"/>
                    <a:ext cx="127043" cy="91042"/>
                  </a:xfrm>
                  <a:prstGeom prst="line">
                    <a:avLst/>
                  </a:prstGeom>
                  <a:noFill/>
                  <a:ln w="12700">
                    <a:solidFill>
                      <a:srgbClr val="C00000"/>
                    </a:solidFill>
                    <a:round/>
                    <a:headEnd/>
                    <a:tailEnd/>
                  </a:ln>
                </p:spPr>
                <p:txBody>
                  <a:bodyPr/>
                  <a:lstStyle/>
                  <a:p>
                    <a:endParaRPr lang="en-US"/>
                  </a:p>
                </p:txBody>
              </p:sp>
            </p:grpSp>
          </p:grpSp>
          <p:sp>
            <p:nvSpPr>
              <p:cNvPr id="77" name="Line 200"/>
              <p:cNvSpPr>
                <a:spLocks noChangeShapeType="1"/>
              </p:cNvSpPr>
              <p:nvPr/>
            </p:nvSpPr>
            <p:spPr bwMode="auto">
              <a:xfrm flipV="1">
                <a:off x="6848475" y="3857624"/>
                <a:ext cx="152400" cy="161925"/>
              </a:xfrm>
              <a:prstGeom prst="line">
                <a:avLst/>
              </a:prstGeom>
              <a:noFill/>
              <a:ln w="12700">
                <a:solidFill>
                  <a:srgbClr val="C00000"/>
                </a:solidFill>
                <a:round/>
                <a:headEnd/>
                <a:tailEnd/>
              </a:ln>
            </p:spPr>
            <p:txBody>
              <a:bodyPr/>
              <a:lstStyle/>
              <a:p>
                <a:endParaRPr lang="en-US"/>
              </a:p>
            </p:txBody>
          </p:sp>
        </p:grpSp>
        <p:sp>
          <p:nvSpPr>
            <p:cNvPr id="24" name="Line 85"/>
            <p:cNvSpPr>
              <a:spLocks noChangeShapeType="1"/>
            </p:cNvSpPr>
            <p:nvPr/>
          </p:nvSpPr>
          <p:spPr bwMode="auto">
            <a:xfrm>
              <a:off x="1886177" y="3286125"/>
              <a:ext cx="0" cy="0"/>
            </a:xfrm>
            <a:prstGeom prst="line">
              <a:avLst/>
            </a:prstGeom>
            <a:noFill/>
            <a:ln w="12700">
              <a:solidFill>
                <a:schemeClr val="tx1"/>
              </a:solidFill>
              <a:round/>
              <a:headEnd/>
              <a:tailEnd/>
            </a:ln>
          </p:spPr>
          <p:txBody>
            <a:bodyPr/>
            <a:lstStyle/>
            <a:p>
              <a:endParaRPr lang="en-US"/>
            </a:p>
          </p:txBody>
        </p:sp>
        <p:sp>
          <p:nvSpPr>
            <p:cNvPr id="25" name="Line 87"/>
            <p:cNvSpPr>
              <a:spLocks noChangeShapeType="1"/>
            </p:cNvSpPr>
            <p:nvPr/>
          </p:nvSpPr>
          <p:spPr bwMode="auto">
            <a:xfrm>
              <a:off x="3724502" y="3760788"/>
              <a:ext cx="0" cy="0"/>
            </a:xfrm>
            <a:prstGeom prst="line">
              <a:avLst/>
            </a:prstGeom>
            <a:noFill/>
            <a:ln w="12700">
              <a:solidFill>
                <a:schemeClr val="tx1"/>
              </a:solidFill>
              <a:round/>
              <a:headEnd/>
              <a:tailEnd/>
            </a:ln>
          </p:spPr>
          <p:txBody>
            <a:bodyPr/>
            <a:lstStyle/>
            <a:p>
              <a:endParaRPr lang="en-US"/>
            </a:p>
          </p:txBody>
        </p:sp>
        <p:sp>
          <p:nvSpPr>
            <p:cNvPr id="26" name="Line 89"/>
            <p:cNvSpPr>
              <a:spLocks noChangeShapeType="1"/>
            </p:cNvSpPr>
            <p:nvPr/>
          </p:nvSpPr>
          <p:spPr bwMode="auto">
            <a:xfrm>
              <a:off x="3057752" y="3760788"/>
              <a:ext cx="0" cy="0"/>
            </a:xfrm>
            <a:prstGeom prst="line">
              <a:avLst/>
            </a:prstGeom>
            <a:noFill/>
            <a:ln w="12700">
              <a:solidFill>
                <a:schemeClr val="tx1"/>
              </a:solidFill>
              <a:round/>
              <a:headEnd/>
              <a:tailEnd/>
            </a:ln>
          </p:spPr>
          <p:txBody>
            <a:bodyPr/>
            <a:lstStyle/>
            <a:p>
              <a:endParaRPr lang="en-US"/>
            </a:p>
          </p:txBody>
        </p:sp>
        <p:sp>
          <p:nvSpPr>
            <p:cNvPr id="27" name="Line 91"/>
            <p:cNvSpPr>
              <a:spLocks noChangeShapeType="1"/>
            </p:cNvSpPr>
            <p:nvPr/>
          </p:nvSpPr>
          <p:spPr bwMode="auto">
            <a:xfrm>
              <a:off x="2630714" y="3286125"/>
              <a:ext cx="0" cy="0"/>
            </a:xfrm>
            <a:prstGeom prst="line">
              <a:avLst/>
            </a:prstGeom>
            <a:noFill/>
            <a:ln w="12700">
              <a:solidFill>
                <a:schemeClr val="tx1"/>
              </a:solidFill>
              <a:round/>
              <a:headEnd/>
              <a:tailEnd/>
            </a:ln>
          </p:spPr>
          <p:txBody>
            <a:bodyPr/>
            <a:lstStyle/>
            <a:p>
              <a:endParaRPr lang="en-US"/>
            </a:p>
          </p:txBody>
        </p:sp>
        <p:sp>
          <p:nvSpPr>
            <p:cNvPr id="28" name="Line 93"/>
            <p:cNvSpPr>
              <a:spLocks noChangeShapeType="1"/>
            </p:cNvSpPr>
            <p:nvPr/>
          </p:nvSpPr>
          <p:spPr bwMode="auto">
            <a:xfrm>
              <a:off x="2392589" y="3760788"/>
              <a:ext cx="0" cy="0"/>
            </a:xfrm>
            <a:prstGeom prst="line">
              <a:avLst/>
            </a:prstGeom>
            <a:noFill/>
            <a:ln w="12700">
              <a:solidFill>
                <a:schemeClr val="tx1"/>
              </a:solidFill>
              <a:round/>
              <a:headEnd/>
              <a:tailEnd/>
            </a:ln>
          </p:spPr>
          <p:txBody>
            <a:bodyPr/>
            <a:lstStyle/>
            <a:p>
              <a:endParaRPr lang="en-US"/>
            </a:p>
          </p:txBody>
        </p:sp>
        <p:sp>
          <p:nvSpPr>
            <p:cNvPr id="29" name="Line 95"/>
            <p:cNvSpPr>
              <a:spLocks noChangeShapeType="1"/>
            </p:cNvSpPr>
            <p:nvPr/>
          </p:nvSpPr>
          <p:spPr bwMode="auto">
            <a:xfrm>
              <a:off x="3349852" y="3286125"/>
              <a:ext cx="0" cy="0"/>
            </a:xfrm>
            <a:prstGeom prst="line">
              <a:avLst/>
            </a:prstGeom>
            <a:noFill/>
            <a:ln w="12700">
              <a:solidFill>
                <a:schemeClr val="tx1"/>
              </a:solidFill>
              <a:round/>
              <a:headEnd/>
              <a:tailEnd/>
            </a:ln>
          </p:spPr>
          <p:txBody>
            <a:bodyPr/>
            <a:lstStyle/>
            <a:p>
              <a:endParaRPr lang="en-US"/>
            </a:p>
          </p:txBody>
        </p:sp>
        <p:sp>
          <p:nvSpPr>
            <p:cNvPr id="30" name="Line 97"/>
            <p:cNvSpPr>
              <a:spLocks noChangeShapeType="1"/>
            </p:cNvSpPr>
            <p:nvPr/>
          </p:nvSpPr>
          <p:spPr bwMode="auto">
            <a:xfrm>
              <a:off x="4070577" y="3286125"/>
              <a:ext cx="0" cy="0"/>
            </a:xfrm>
            <a:prstGeom prst="line">
              <a:avLst/>
            </a:prstGeom>
            <a:noFill/>
            <a:ln w="12700">
              <a:solidFill>
                <a:schemeClr val="tx1"/>
              </a:solidFill>
              <a:round/>
              <a:headEnd/>
              <a:tailEnd/>
            </a:ln>
          </p:spPr>
          <p:txBody>
            <a:bodyPr/>
            <a:lstStyle/>
            <a:p>
              <a:endParaRPr lang="en-US"/>
            </a:p>
          </p:txBody>
        </p:sp>
        <p:sp>
          <p:nvSpPr>
            <p:cNvPr id="31" name="Line 99"/>
            <p:cNvSpPr>
              <a:spLocks noChangeShapeType="1"/>
            </p:cNvSpPr>
            <p:nvPr/>
          </p:nvSpPr>
          <p:spPr bwMode="auto">
            <a:xfrm>
              <a:off x="4789714" y="3286125"/>
              <a:ext cx="0" cy="0"/>
            </a:xfrm>
            <a:prstGeom prst="line">
              <a:avLst/>
            </a:prstGeom>
            <a:noFill/>
            <a:ln w="12700">
              <a:solidFill>
                <a:schemeClr val="tx1"/>
              </a:solidFill>
              <a:round/>
              <a:headEnd/>
              <a:tailEnd/>
            </a:ln>
          </p:spPr>
          <p:txBody>
            <a:bodyPr/>
            <a:lstStyle/>
            <a:p>
              <a:endParaRPr lang="en-US"/>
            </a:p>
          </p:txBody>
        </p:sp>
        <p:sp>
          <p:nvSpPr>
            <p:cNvPr id="32" name="Line 101"/>
            <p:cNvSpPr>
              <a:spLocks noChangeShapeType="1"/>
            </p:cNvSpPr>
            <p:nvPr/>
          </p:nvSpPr>
          <p:spPr bwMode="auto">
            <a:xfrm>
              <a:off x="5510439" y="3286125"/>
              <a:ext cx="0" cy="0"/>
            </a:xfrm>
            <a:prstGeom prst="line">
              <a:avLst/>
            </a:prstGeom>
            <a:noFill/>
            <a:ln w="12700">
              <a:solidFill>
                <a:schemeClr val="tx1"/>
              </a:solidFill>
              <a:round/>
              <a:headEnd/>
              <a:tailEnd/>
            </a:ln>
          </p:spPr>
          <p:txBody>
            <a:bodyPr/>
            <a:lstStyle/>
            <a:p>
              <a:endParaRPr lang="en-US"/>
            </a:p>
          </p:txBody>
        </p:sp>
        <p:sp>
          <p:nvSpPr>
            <p:cNvPr id="33" name="Line 103"/>
            <p:cNvSpPr>
              <a:spLocks noChangeShapeType="1"/>
            </p:cNvSpPr>
            <p:nvPr/>
          </p:nvSpPr>
          <p:spPr bwMode="auto">
            <a:xfrm>
              <a:off x="6229577" y="3286125"/>
              <a:ext cx="0" cy="0"/>
            </a:xfrm>
            <a:prstGeom prst="line">
              <a:avLst/>
            </a:prstGeom>
            <a:noFill/>
            <a:ln w="12700">
              <a:solidFill>
                <a:schemeClr val="tx1"/>
              </a:solidFill>
              <a:round/>
              <a:headEnd/>
              <a:tailEnd/>
            </a:ln>
          </p:spPr>
          <p:txBody>
            <a:bodyPr/>
            <a:lstStyle/>
            <a:p>
              <a:endParaRPr lang="en-US"/>
            </a:p>
          </p:txBody>
        </p:sp>
        <p:sp>
          <p:nvSpPr>
            <p:cNvPr id="34" name="Line 105"/>
            <p:cNvSpPr>
              <a:spLocks noChangeShapeType="1"/>
            </p:cNvSpPr>
            <p:nvPr/>
          </p:nvSpPr>
          <p:spPr bwMode="auto">
            <a:xfrm>
              <a:off x="4389664" y="3760788"/>
              <a:ext cx="0" cy="0"/>
            </a:xfrm>
            <a:prstGeom prst="line">
              <a:avLst/>
            </a:prstGeom>
            <a:noFill/>
            <a:ln w="12700">
              <a:solidFill>
                <a:schemeClr val="tx1"/>
              </a:solidFill>
              <a:round/>
              <a:headEnd/>
              <a:tailEnd/>
            </a:ln>
          </p:spPr>
          <p:txBody>
            <a:bodyPr/>
            <a:lstStyle/>
            <a:p>
              <a:endParaRPr lang="en-US"/>
            </a:p>
          </p:txBody>
        </p:sp>
        <p:sp>
          <p:nvSpPr>
            <p:cNvPr id="35" name="Line 107"/>
            <p:cNvSpPr>
              <a:spLocks noChangeShapeType="1"/>
            </p:cNvSpPr>
            <p:nvPr/>
          </p:nvSpPr>
          <p:spPr bwMode="auto">
            <a:xfrm>
              <a:off x="5056414" y="3760788"/>
              <a:ext cx="0" cy="0"/>
            </a:xfrm>
            <a:prstGeom prst="line">
              <a:avLst/>
            </a:prstGeom>
            <a:noFill/>
            <a:ln w="12700">
              <a:solidFill>
                <a:schemeClr val="tx1"/>
              </a:solidFill>
              <a:round/>
              <a:headEnd/>
              <a:tailEnd/>
            </a:ln>
          </p:spPr>
          <p:txBody>
            <a:bodyPr/>
            <a:lstStyle/>
            <a:p>
              <a:endParaRPr lang="en-US"/>
            </a:p>
          </p:txBody>
        </p:sp>
        <p:sp>
          <p:nvSpPr>
            <p:cNvPr id="36" name="Line 109"/>
            <p:cNvSpPr>
              <a:spLocks noChangeShapeType="1"/>
            </p:cNvSpPr>
            <p:nvPr/>
          </p:nvSpPr>
          <p:spPr bwMode="auto">
            <a:xfrm>
              <a:off x="5723164" y="3760788"/>
              <a:ext cx="0" cy="0"/>
            </a:xfrm>
            <a:prstGeom prst="line">
              <a:avLst/>
            </a:prstGeom>
            <a:noFill/>
            <a:ln w="12700">
              <a:solidFill>
                <a:schemeClr val="tx1"/>
              </a:solidFill>
              <a:round/>
              <a:headEnd/>
              <a:tailEnd/>
            </a:ln>
          </p:spPr>
          <p:txBody>
            <a:bodyPr/>
            <a:lstStyle/>
            <a:p>
              <a:endParaRPr lang="en-US"/>
            </a:p>
          </p:txBody>
        </p:sp>
        <p:sp>
          <p:nvSpPr>
            <p:cNvPr id="37" name="Line 111"/>
            <p:cNvSpPr>
              <a:spLocks noChangeShapeType="1"/>
            </p:cNvSpPr>
            <p:nvPr/>
          </p:nvSpPr>
          <p:spPr bwMode="auto">
            <a:xfrm>
              <a:off x="3151414" y="4227513"/>
              <a:ext cx="0" cy="0"/>
            </a:xfrm>
            <a:prstGeom prst="line">
              <a:avLst/>
            </a:prstGeom>
            <a:noFill/>
            <a:ln w="12700">
              <a:solidFill>
                <a:schemeClr val="tx1"/>
              </a:solidFill>
              <a:round/>
              <a:headEnd/>
              <a:tailEnd/>
            </a:ln>
          </p:spPr>
          <p:txBody>
            <a:bodyPr/>
            <a:lstStyle/>
            <a:p>
              <a:endParaRPr lang="en-US"/>
            </a:p>
          </p:txBody>
        </p:sp>
        <p:sp>
          <p:nvSpPr>
            <p:cNvPr id="38" name="Line 113"/>
            <p:cNvSpPr>
              <a:spLocks noChangeShapeType="1"/>
            </p:cNvSpPr>
            <p:nvPr/>
          </p:nvSpPr>
          <p:spPr bwMode="auto">
            <a:xfrm>
              <a:off x="3856264" y="4227513"/>
              <a:ext cx="0" cy="0"/>
            </a:xfrm>
            <a:prstGeom prst="line">
              <a:avLst/>
            </a:prstGeom>
            <a:noFill/>
            <a:ln w="12700">
              <a:solidFill>
                <a:schemeClr val="tx1"/>
              </a:solidFill>
              <a:round/>
              <a:headEnd/>
              <a:tailEnd/>
            </a:ln>
          </p:spPr>
          <p:txBody>
            <a:bodyPr/>
            <a:lstStyle/>
            <a:p>
              <a:endParaRPr lang="en-US"/>
            </a:p>
          </p:txBody>
        </p:sp>
        <p:sp>
          <p:nvSpPr>
            <p:cNvPr id="39" name="Line 115"/>
            <p:cNvSpPr>
              <a:spLocks noChangeShapeType="1"/>
            </p:cNvSpPr>
            <p:nvPr/>
          </p:nvSpPr>
          <p:spPr bwMode="auto">
            <a:xfrm>
              <a:off x="4559527" y="4227513"/>
              <a:ext cx="0" cy="0"/>
            </a:xfrm>
            <a:prstGeom prst="line">
              <a:avLst/>
            </a:prstGeom>
            <a:noFill/>
            <a:ln w="12700">
              <a:solidFill>
                <a:schemeClr val="tx1"/>
              </a:solidFill>
              <a:round/>
              <a:headEnd/>
              <a:tailEnd/>
            </a:ln>
          </p:spPr>
          <p:txBody>
            <a:bodyPr/>
            <a:lstStyle/>
            <a:p>
              <a:endParaRPr lang="en-US"/>
            </a:p>
          </p:txBody>
        </p:sp>
        <p:sp>
          <p:nvSpPr>
            <p:cNvPr id="40" name="Line 117"/>
            <p:cNvSpPr>
              <a:spLocks noChangeShapeType="1"/>
            </p:cNvSpPr>
            <p:nvPr/>
          </p:nvSpPr>
          <p:spPr bwMode="auto">
            <a:xfrm>
              <a:off x="5264377" y="4227513"/>
              <a:ext cx="0" cy="0"/>
            </a:xfrm>
            <a:prstGeom prst="line">
              <a:avLst/>
            </a:prstGeom>
            <a:noFill/>
            <a:ln w="12700">
              <a:solidFill>
                <a:schemeClr val="tx1"/>
              </a:solidFill>
              <a:round/>
              <a:headEnd/>
              <a:tailEnd/>
            </a:ln>
          </p:spPr>
          <p:txBody>
            <a:bodyPr/>
            <a:lstStyle/>
            <a:p>
              <a:endParaRPr lang="en-US"/>
            </a:p>
          </p:txBody>
        </p:sp>
        <p:sp>
          <p:nvSpPr>
            <p:cNvPr id="41" name="Line 119"/>
            <p:cNvSpPr>
              <a:spLocks noChangeShapeType="1"/>
            </p:cNvSpPr>
            <p:nvPr/>
          </p:nvSpPr>
          <p:spPr bwMode="auto">
            <a:xfrm>
              <a:off x="5969227" y="4227513"/>
              <a:ext cx="0" cy="0"/>
            </a:xfrm>
            <a:prstGeom prst="line">
              <a:avLst/>
            </a:prstGeom>
            <a:noFill/>
            <a:ln w="12700">
              <a:solidFill>
                <a:schemeClr val="tx1"/>
              </a:solidFill>
              <a:round/>
              <a:headEnd/>
              <a:tailEnd/>
            </a:ln>
          </p:spPr>
          <p:txBody>
            <a:bodyPr/>
            <a:lstStyle/>
            <a:p>
              <a:endParaRPr lang="en-US"/>
            </a:p>
          </p:txBody>
        </p:sp>
        <p:sp>
          <p:nvSpPr>
            <p:cNvPr id="42" name="Line 121"/>
            <p:cNvSpPr>
              <a:spLocks noChangeShapeType="1"/>
            </p:cNvSpPr>
            <p:nvPr/>
          </p:nvSpPr>
          <p:spPr bwMode="auto">
            <a:xfrm>
              <a:off x="2446564" y="4227513"/>
              <a:ext cx="0" cy="0"/>
            </a:xfrm>
            <a:prstGeom prst="line">
              <a:avLst/>
            </a:prstGeom>
            <a:noFill/>
            <a:ln w="12700">
              <a:solidFill>
                <a:schemeClr val="tx1"/>
              </a:solidFill>
              <a:round/>
              <a:headEnd/>
              <a:tailEnd/>
            </a:ln>
          </p:spPr>
          <p:txBody>
            <a:bodyPr/>
            <a:lstStyle/>
            <a:p>
              <a:endParaRPr lang="en-US"/>
            </a:p>
          </p:txBody>
        </p:sp>
        <p:sp>
          <p:nvSpPr>
            <p:cNvPr id="43" name="Line 123"/>
            <p:cNvSpPr>
              <a:spLocks noChangeShapeType="1"/>
            </p:cNvSpPr>
            <p:nvPr/>
          </p:nvSpPr>
          <p:spPr bwMode="auto">
            <a:xfrm>
              <a:off x="6672489" y="4227513"/>
              <a:ext cx="0" cy="0"/>
            </a:xfrm>
            <a:prstGeom prst="line">
              <a:avLst/>
            </a:prstGeom>
            <a:noFill/>
            <a:ln w="12700">
              <a:solidFill>
                <a:schemeClr val="tx1"/>
              </a:solidFill>
              <a:round/>
              <a:headEnd/>
              <a:tailEnd/>
            </a:ln>
          </p:spPr>
          <p:txBody>
            <a:bodyPr/>
            <a:lstStyle/>
            <a:p>
              <a:endParaRPr lang="en-US"/>
            </a:p>
          </p:txBody>
        </p:sp>
        <p:sp>
          <p:nvSpPr>
            <p:cNvPr id="44" name="Line 145"/>
            <p:cNvSpPr>
              <a:spLocks noChangeShapeType="1"/>
            </p:cNvSpPr>
            <p:nvPr/>
          </p:nvSpPr>
          <p:spPr bwMode="auto">
            <a:xfrm>
              <a:off x="3497489" y="3743325"/>
              <a:ext cx="0" cy="0"/>
            </a:xfrm>
            <a:prstGeom prst="line">
              <a:avLst/>
            </a:prstGeom>
            <a:noFill/>
            <a:ln w="12700">
              <a:solidFill>
                <a:schemeClr val="tx1"/>
              </a:solidFill>
              <a:round/>
              <a:headEnd/>
              <a:tailEnd/>
            </a:ln>
          </p:spPr>
          <p:txBody>
            <a:bodyPr/>
            <a:lstStyle/>
            <a:p>
              <a:endParaRPr lang="en-US"/>
            </a:p>
          </p:txBody>
        </p:sp>
        <p:sp>
          <p:nvSpPr>
            <p:cNvPr id="45" name="Line 146"/>
            <p:cNvSpPr>
              <a:spLocks noChangeShapeType="1"/>
            </p:cNvSpPr>
            <p:nvPr/>
          </p:nvSpPr>
          <p:spPr bwMode="auto">
            <a:xfrm>
              <a:off x="4189639" y="3278188"/>
              <a:ext cx="0" cy="7937"/>
            </a:xfrm>
            <a:prstGeom prst="line">
              <a:avLst/>
            </a:prstGeom>
            <a:noFill/>
            <a:ln w="12700">
              <a:solidFill>
                <a:schemeClr val="tx1"/>
              </a:solidFill>
              <a:round/>
              <a:headEnd/>
              <a:tailEnd/>
            </a:ln>
          </p:spPr>
          <p:txBody>
            <a:bodyPr/>
            <a:lstStyle/>
            <a:p>
              <a:endParaRPr lang="en-US"/>
            </a:p>
          </p:txBody>
        </p:sp>
        <p:grpSp>
          <p:nvGrpSpPr>
            <p:cNvPr id="46" name="Group 179"/>
            <p:cNvGrpSpPr>
              <a:grpSpLocks/>
            </p:cNvGrpSpPr>
            <p:nvPr/>
          </p:nvGrpSpPr>
          <p:grpSpPr bwMode="auto">
            <a:xfrm>
              <a:off x="1077913" y="2917825"/>
              <a:ext cx="7118350" cy="1358900"/>
              <a:chOff x="1077693" y="3485054"/>
              <a:chExt cx="7118426" cy="1358005"/>
            </a:xfrm>
          </p:grpSpPr>
          <p:sp>
            <p:nvSpPr>
              <p:cNvPr id="47" name="Oval 84"/>
              <p:cNvSpPr>
                <a:spLocks noChangeArrowheads="1"/>
              </p:cNvSpPr>
              <p:nvPr/>
            </p:nvSpPr>
            <p:spPr bwMode="auto">
              <a:xfrm>
                <a:off x="1786100" y="349934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48" name="Oval 86"/>
              <p:cNvSpPr>
                <a:spLocks noChangeArrowheads="1"/>
              </p:cNvSpPr>
              <p:nvPr/>
            </p:nvSpPr>
            <p:spPr bwMode="auto">
              <a:xfrm>
                <a:off x="3634168"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49" name="Oval 88"/>
              <p:cNvSpPr>
                <a:spLocks noChangeArrowheads="1"/>
              </p:cNvSpPr>
              <p:nvPr/>
            </p:nvSpPr>
            <p:spPr bwMode="auto">
              <a:xfrm>
                <a:off x="2968179"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0" name="Oval 90"/>
              <p:cNvSpPr>
                <a:spLocks noChangeArrowheads="1"/>
              </p:cNvSpPr>
              <p:nvPr/>
            </p:nvSpPr>
            <p:spPr bwMode="auto">
              <a:xfrm>
                <a:off x="2540087" y="3485054"/>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1" name="Oval 92"/>
              <p:cNvSpPr>
                <a:spLocks noChangeArrowheads="1"/>
              </p:cNvSpPr>
              <p:nvPr/>
            </p:nvSpPr>
            <p:spPr bwMode="auto">
              <a:xfrm>
                <a:off x="2302189" y="395890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2" name="Oval 94"/>
              <p:cNvSpPr>
                <a:spLocks noChangeArrowheads="1"/>
              </p:cNvSpPr>
              <p:nvPr/>
            </p:nvSpPr>
            <p:spPr bwMode="auto">
              <a:xfrm>
                <a:off x="3260076" y="3485054"/>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3" name="Oval 96"/>
              <p:cNvSpPr>
                <a:spLocks noChangeArrowheads="1"/>
              </p:cNvSpPr>
              <p:nvPr/>
            </p:nvSpPr>
            <p:spPr bwMode="auto">
              <a:xfrm>
                <a:off x="3980064" y="349458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4" name="Oval 98"/>
              <p:cNvSpPr>
                <a:spLocks noChangeArrowheads="1"/>
              </p:cNvSpPr>
              <p:nvPr/>
            </p:nvSpPr>
            <p:spPr bwMode="auto">
              <a:xfrm>
                <a:off x="4700053" y="349458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5" name="Oval 100"/>
              <p:cNvSpPr>
                <a:spLocks noChangeArrowheads="1"/>
              </p:cNvSpPr>
              <p:nvPr/>
            </p:nvSpPr>
            <p:spPr bwMode="auto">
              <a:xfrm>
                <a:off x="5420042" y="349458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6" name="Oval 102"/>
              <p:cNvSpPr>
                <a:spLocks noChangeArrowheads="1"/>
              </p:cNvSpPr>
              <p:nvPr/>
            </p:nvSpPr>
            <p:spPr bwMode="auto">
              <a:xfrm>
                <a:off x="6130504" y="349934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7" name="Oval 104"/>
              <p:cNvSpPr>
                <a:spLocks noChangeArrowheads="1"/>
              </p:cNvSpPr>
              <p:nvPr/>
            </p:nvSpPr>
            <p:spPr bwMode="auto">
              <a:xfrm>
                <a:off x="4300158"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8" name="Oval 106"/>
              <p:cNvSpPr>
                <a:spLocks noChangeArrowheads="1"/>
              </p:cNvSpPr>
              <p:nvPr/>
            </p:nvSpPr>
            <p:spPr bwMode="auto">
              <a:xfrm>
                <a:off x="4966148"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9" name="Oval 108"/>
              <p:cNvSpPr>
                <a:spLocks noChangeArrowheads="1"/>
              </p:cNvSpPr>
              <p:nvPr/>
            </p:nvSpPr>
            <p:spPr bwMode="auto">
              <a:xfrm>
                <a:off x="5633423"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0" name="Oval 110"/>
              <p:cNvSpPr>
                <a:spLocks noChangeArrowheads="1"/>
              </p:cNvSpPr>
              <p:nvPr/>
            </p:nvSpPr>
            <p:spPr bwMode="auto">
              <a:xfrm>
                <a:off x="2610756" y="4435289"/>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1" name="Oval 112"/>
              <p:cNvSpPr>
                <a:spLocks noChangeArrowheads="1"/>
              </p:cNvSpPr>
              <p:nvPr/>
            </p:nvSpPr>
            <p:spPr bwMode="auto">
              <a:xfrm>
                <a:off x="3315316" y="443528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2" name="Oval 114"/>
              <p:cNvSpPr>
                <a:spLocks noChangeArrowheads="1"/>
              </p:cNvSpPr>
              <p:nvPr/>
            </p:nvSpPr>
            <p:spPr bwMode="auto">
              <a:xfrm>
                <a:off x="4018591" y="4435289"/>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3" name="Oval 116"/>
              <p:cNvSpPr>
                <a:spLocks noChangeArrowheads="1"/>
              </p:cNvSpPr>
              <p:nvPr/>
            </p:nvSpPr>
            <p:spPr bwMode="auto">
              <a:xfrm>
                <a:off x="4723151" y="4435289"/>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4" name="Oval 118"/>
              <p:cNvSpPr>
                <a:spLocks noChangeArrowheads="1"/>
              </p:cNvSpPr>
              <p:nvPr/>
            </p:nvSpPr>
            <p:spPr bwMode="auto">
              <a:xfrm>
                <a:off x="5427712" y="443528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5" name="Oval 120"/>
              <p:cNvSpPr>
                <a:spLocks noChangeArrowheads="1"/>
              </p:cNvSpPr>
              <p:nvPr/>
            </p:nvSpPr>
            <p:spPr bwMode="auto">
              <a:xfrm>
                <a:off x="1906196" y="442576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6" name="Oval 122"/>
              <p:cNvSpPr>
                <a:spLocks noChangeArrowheads="1"/>
              </p:cNvSpPr>
              <p:nvPr/>
            </p:nvSpPr>
            <p:spPr bwMode="auto">
              <a:xfrm>
                <a:off x="6121460" y="4440052"/>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7" name="Oval 147"/>
              <p:cNvSpPr>
                <a:spLocks noChangeArrowheads="1"/>
              </p:cNvSpPr>
              <p:nvPr/>
            </p:nvSpPr>
            <p:spPr bwMode="auto">
              <a:xfrm>
                <a:off x="6358028" y="3959214"/>
                <a:ext cx="601705" cy="353639"/>
              </a:xfrm>
              <a:prstGeom prst="ellipse">
                <a:avLst/>
              </a:prstGeom>
              <a:solidFill>
                <a:srgbClr val="CC9900"/>
              </a:solidFill>
              <a:ln w="12700">
                <a:solidFill>
                  <a:schemeClr val="tx1"/>
                </a:solidFill>
                <a:round/>
                <a:headEnd/>
                <a:tailEnd/>
              </a:ln>
            </p:spPr>
            <p:txBody>
              <a:bodyPr wrap="none" anchor="ctr"/>
              <a:lstStyle/>
              <a:p>
                <a:pPr algn="ctr" eaLnBrk="0" hangingPunct="0"/>
                <a:endParaRPr lang="en-US" sz="1400" b="1" dirty="0">
                  <a:solidFill>
                    <a:srgbClr val="000099"/>
                  </a:solidFill>
                  <a:latin typeface="Times New Roman" pitchFamily="18" charset="0"/>
                </a:endParaRPr>
              </a:p>
            </p:txBody>
          </p:sp>
          <p:sp>
            <p:nvSpPr>
              <p:cNvPr id="68" name="Oval 148"/>
              <p:cNvSpPr>
                <a:spLocks noChangeArrowheads="1"/>
              </p:cNvSpPr>
              <p:nvPr/>
            </p:nvSpPr>
            <p:spPr bwMode="auto">
              <a:xfrm>
                <a:off x="1575246" y="3970396"/>
                <a:ext cx="601705" cy="353639"/>
              </a:xfrm>
              <a:prstGeom prst="ellipse">
                <a:avLst/>
              </a:prstGeom>
              <a:solidFill>
                <a:srgbClr val="CC9900"/>
              </a:solidFill>
              <a:ln w="12700">
                <a:solidFill>
                  <a:schemeClr val="tx1"/>
                </a:solidFill>
                <a:round/>
                <a:headEnd/>
                <a:tailEnd/>
              </a:ln>
            </p:spPr>
            <p:txBody>
              <a:bodyPr wrap="none" anchor="ctr"/>
              <a:lstStyle/>
              <a:p>
                <a:pPr algn="ctr" eaLnBrk="0" hangingPunct="0"/>
                <a:endParaRPr lang="en-US" sz="1400" b="1" dirty="0">
                  <a:solidFill>
                    <a:srgbClr val="000099"/>
                  </a:solidFill>
                  <a:latin typeface="Times New Roman" pitchFamily="18" charset="0"/>
                </a:endParaRPr>
              </a:p>
            </p:txBody>
          </p:sp>
          <p:sp>
            <p:nvSpPr>
              <p:cNvPr id="69" name="Oval 147"/>
              <p:cNvSpPr>
                <a:spLocks noChangeArrowheads="1"/>
              </p:cNvSpPr>
              <p:nvPr/>
            </p:nvSpPr>
            <p:spPr bwMode="auto">
              <a:xfrm>
                <a:off x="7089983" y="4018107"/>
                <a:ext cx="601705" cy="353639"/>
              </a:xfrm>
              <a:prstGeom prst="ellipse">
                <a:avLst/>
              </a:prstGeom>
              <a:solidFill>
                <a:srgbClr val="CC9900"/>
              </a:solidFill>
              <a:ln w="12700">
                <a:solidFill>
                  <a:schemeClr val="tx1"/>
                </a:solidFill>
                <a:round/>
                <a:headEnd/>
                <a:tailEnd/>
              </a:ln>
            </p:spPr>
            <p:txBody>
              <a:bodyPr wrap="none" anchor="ctr"/>
              <a:lstStyle/>
              <a:p>
                <a:pPr algn="ctr" eaLnBrk="0" hangingPunct="0"/>
                <a:endParaRPr lang="en-US" sz="1400" b="1" dirty="0">
                  <a:solidFill>
                    <a:srgbClr val="000099"/>
                  </a:solidFill>
                  <a:latin typeface="Times New Roman" pitchFamily="18" charset="0"/>
                </a:endParaRPr>
              </a:p>
            </p:txBody>
          </p:sp>
          <p:sp>
            <p:nvSpPr>
              <p:cNvPr id="70" name="Oval 102"/>
              <p:cNvSpPr>
                <a:spLocks noChangeArrowheads="1"/>
              </p:cNvSpPr>
              <p:nvPr/>
            </p:nvSpPr>
            <p:spPr bwMode="auto">
              <a:xfrm>
                <a:off x="6836701" y="3548711"/>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1" name="Oval 122"/>
              <p:cNvSpPr>
                <a:spLocks noChangeArrowheads="1"/>
              </p:cNvSpPr>
              <p:nvPr/>
            </p:nvSpPr>
            <p:spPr bwMode="auto">
              <a:xfrm>
                <a:off x="6853415" y="448942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2" name="Oval 102"/>
              <p:cNvSpPr>
                <a:spLocks noChangeArrowheads="1"/>
              </p:cNvSpPr>
              <p:nvPr/>
            </p:nvSpPr>
            <p:spPr bwMode="auto">
              <a:xfrm>
                <a:off x="7594414" y="3662474"/>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3" name="Oval 102"/>
              <p:cNvSpPr>
                <a:spLocks noChangeArrowheads="1"/>
              </p:cNvSpPr>
              <p:nvPr/>
            </p:nvSpPr>
            <p:spPr bwMode="auto">
              <a:xfrm>
                <a:off x="7593004" y="435794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4" name="Oval 102"/>
              <p:cNvSpPr>
                <a:spLocks noChangeArrowheads="1"/>
              </p:cNvSpPr>
              <p:nvPr/>
            </p:nvSpPr>
            <p:spPr bwMode="auto">
              <a:xfrm>
                <a:off x="1077693" y="3636716"/>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5" name="Oval 102"/>
              <p:cNvSpPr>
                <a:spLocks noChangeArrowheads="1"/>
              </p:cNvSpPr>
              <p:nvPr/>
            </p:nvSpPr>
            <p:spPr bwMode="auto">
              <a:xfrm>
                <a:off x="1165698" y="434291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grpSp>
      </p:grpSp>
    </p:spTree>
    <p:extLst>
      <p:ext uri="{BB962C8B-B14F-4D97-AF65-F5344CB8AC3E}">
        <p14:creationId xmlns:p14="http://schemas.microsoft.com/office/powerpoint/2010/main" val="1683029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Number Placeholder 1"/>
          <p:cNvSpPr>
            <a:spLocks noGrp="1"/>
          </p:cNvSpPr>
          <p:nvPr>
            <p:ph type="sldNum" sz="quarter" idx="12"/>
          </p:nvPr>
        </p:nvSpPr>
        <p:spPr>
          <a:noFill/>
        </p:spPr>
        <p:txBody>
          <a:bodyPr/>
          <a:lstStyle/>
          <a:p>
            <a:fld id="{058F9720-EBF4-40A9-8FFF-E94725151D83}" type="slidenum">
              <a:rPr lang="en-US" smtClean="0"/>
              <a:pPr/>
              <a:t>180</a:t>
            </a:fld>
            <a:endParaRPr lang="en-US" smtClean="0"/>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045712"/>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3019425" y="1117600"/>
            <a:ext cx="5994400" cy="5508625"/>
          </a:xfrm>
          <a:prstGeom prst="rect">
            <a:avLst/>
          </a:prstGeom>
          <a:noFill/>
          <a:ln w="9525">
            <a:noFill/>
            <a:miter lim="800000"/>
            <a:headEnd/>
            <a:tailEnd/>
          </a:ln>
        </p:spPr>
        <p:txBody>
          <a:bodyPr>
            <a:spAutoFit/>
          </a:bodyPr>
          <a:lstStyle/>
          <a:p>
            <a:r>
              <a:rPr lang="en-US" sz="4400" dirty="0">
                <a:solidFill>
                  <a:srgbClr val="663300"/>
                </a:solidFill>
              </a:rPr>
              <a:t>External Control strategies enable students to perform more effectively but do not necessarily help to improve students’ capacity for self-regulated performance.</a:t>
            </a:r>
          </a:p>
        </p:txBody>
      </p:sp>
      <p:sp>
        <p:nvSpPr>
          <p:cNvPr id="10" name="TextBox 9"/>
          <p:cNvSpPr txBox="1"/>
          <p:nvPr/>
        </p:nvSpPr>
        <p:spPr>
          <a:xfrm>
            <a:off x="3396565" y="143785"/>
            <a:ext cx="3951287" cy="831850"/>
          </a:xfrm>
          <a:prstGeom prst="rect">
            <a:avLst/>
          </a:prstGeom>
          <a:noFill/>
        </p:spPr>
        <p:txBody>
          <a:bodyPr wrap="none">
            <a:spAutoFit/>
          </a:bodyPr>
          <a:lstStyle/>
          <a:p>
            <a:pPr>
              <a:defRPr/>
            </a:pPr>
            <a:r>
              <a:rPr lang="en-US" sz="4800" b="1" dirty="0">
                <a:solidFill>
                  <a:srgbClr val="663300"/>
                </a:solidFill>
              </a:rPr>
              <a:t>Key Concept</a:t>
            </a:r>
          </a:p>
        </p:txBody>
      </p:sp>
      <p:pic>
        <p:nvPicPr>
          <p:cNvPr id="11"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5363" y="1269671"/>
            <a:ext cx="781437" cy="1178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22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5335" y="4127500"/>
            <a:ext cx="1743075" cy="2628900"/>
          </a:xfrm>
          <a:prstGeom prst="rect">
            <a:avLst/>
          </a:prstGeom>
          <a:noFill/>
          <a:extLst>
            <a:ext uri="{909E8E84-426E-40DD-AFC4-6F175D3DCCD1}">
              <a14:hiddenFill xmlns:a14="http://schemas.microsoft.com/office/drawing/2010/main">
                <a:solidFill>
                  <a:srgbClr val="FFFFFF"/>
                </a:solidFill>
              </a14:hiddenFill>
            </a:ext>
          </a:extLst>
        </p:spPr>
      </p:pic>
      <p:sp>
        <p:nvSpPr>
          <p:cNvPr id="425987" name="Rectangle 3"/>
          <p:cNvSpPr>
            <a:spLocks noChangeArrowheads="1"/>
          </p:cNvSpPr>
          <p:nvPr/>
        </p:nvSpPr>
        <p:spPr bwMode="auto">
          <a:xfrm>
            <a:off x="466275" y="1343030"/>
            <a:ext cx="8227781" cy="4578800"/>
          </a:xfrm>
          <a:prstGeom prst="rect">
            <a:avLst/>
          </a:prstGeom>
          <a:noFill/>
          <a:ln w="9525">
            <a:noFill/>
            <a:miter lim="800000"/>
            <a:headEnd/>
            <a:tailEnd/>
          </a:ln>
        </p:spPr>
        <p:txBody>
          <a:bodyPr/>
          <a:lstStyle/>
          <a:p>
            <a:pPr>
              <a:spcBef>
                <a:spcPct val="20000"/>
              </a:spcBef>
            </a:pPr>
            <a:r>
              <a:rPr lang="en-US" sz="4400">
                <a:solidFill>
                  <a:srgbClr val="663300"/>
                </a:solidFill>
                <a:latin typeface="Arial" panose="020B0604020202020204" pitchFamily="34" charset="0"/>
                <a:cs typeface="Arial" panose="020B0604020202020204" pitchFamily="34" charset="0"/>
              </a:rPr>
              <a:t>Rewards can be a tremendous benefit to a child who has difficulty aligning internal desires with external demands.  Use rewards, but heed the following cautions:</a:t>
            </a:r>
          </a:p>
        </p:txBody>
      </p:sp>
      <p:sp>
        <p:nvSpPr>
          <p:cNvPr id="9" name="Rectangle 8"/>
          <p:cNvSpPr/>
          <p:nvPr/>
        </p:nvSpPr>
        <p:spPr>
          <a:xfrm>
            <a:off x="333147" y="24719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4322" name="Rectangle 2"/>
          <p:cNvSpPr>
            <a:spLocks noGrp="1" noChangeArrowheads="1"/>
          </p:cNvSpPr>
          <p:nvPr>
            <p:ph type="title"/>
          </p:nvPr>
        </p:nvSpPr>
        <p:spPr>
          <a:xfrm>
            <a:off x="333147" y="59143"/>
            <a:ext cx="8919029" cy="917348"/>
          </a:xfrm>
        </p:spPr>
        <p:txBody>
          <a:bodyPr/>
          <a:lstStyle/>
          <a:p>
            <a:pPr algn="l" eaLnBrk="1" hangingPunct="1"/>
            <a:r>
              <a:rPr lang="en-US" dirty="0" smtClean="0"/>
              <a:t>External Control Strategies</a:t>
            </a:r>
          </a:p>
        </p:txBody>
      </p:sp>
      <p:pic>
        <p:nvPicPr>
          <p:cNvPr id="7"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0881" y="195215"/>
            <a:ext cx="781437" cy="1178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774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5987">
                                            <p:txEl>
                                              <p:pRg st="0" end="0"/>
                                            </p:txEl>
                                          </p:spTgt>
                                        </p:tgtEl>
                                        <p:attrNameLst>
                                          <p:attrName>style.visibility</p:attrName>
                                        </p:attrNameLst>
                                      </p:cBhvr>
                                      <p:to>
                                        <p:strVal val="visible"/>
                                      </p:to>
                                    </p:set>
                                    <p:animEffect transition="in" filter="blinds(horizontal)">
                                      <p:cBhvr>
                                        <p:cTn id="7" dur="500"/>
                                        <p:tgtEl>
                                          <p:spTgt spid="425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3531" y="4117340"/>
            <a:ext cx="1743075" cy="26289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18633" y="17462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85346" name="Rectangle 2"/>
          <p:cNvSpPr>
            <a:spLocks noGrp="1" noChangeArrowheads="1"/>
          </p:cNvSpPr>
          <p:nvPr>
            <p:ph type="title"/>
          </p:nvPr>
        </p:nvSpPr>
        <p:spPr>
          <a:xfrm>
            <a:off x="319315" y="127000"/>
            <a:ext cx="8824686" cy="830943"/>
          </a:xfrm>
        </p:spPr>
        <p:txBody>
          <a:bodyPr/>
          <a:lstStyle/>
          <a:p>
            <a:pPr algn="l" eaLnBrk="1" hangingPunct="1"/>
            <a:r>
              <a:rPr lang="en-US" sz="3600" dirty="0" smtClean="0"/>
              <a:t>Using Rewards to Increase Production</a:t>
            </a:r>
          </a:p>
        </p:txBody>
      </p:sp>
      <p:sp>
        <p:nvSpPr>
          <p:cNvPr id="207875" name="Rectangle 3"/>
          <p:cNvSpPr>
            <a:spLocks noChangeArrowheads="1"/>
          </p:cNvSpPr>
          <p:nvPr/>
        </p:nvSpPr>
        <p:spPr bwMode="auto">
          <a:xfrm>
            <a:off x="108862" y="1181557"/>
            <a:ext cx="8715824" cy="5190216"/>
          </a:xfrm>
          <a:prstGeom prst="rect">
            <a:avLst/>
          </a:prstGeom>
          <a:noFill/>
          <a:ln w="9525">
            <a:noFill/>
            <a:miter lim="800000"/>
            <a:headEnd/>
            <a:tailEnd/>
          </a:ln>
        </p:spPr>
        <p:txBody>
          <a:bodyPr/>
          <a:lstStyle/>
          <a:p>
            <a:pPr marL="342900" indent="-342900">
              <a:spcBef>
                <a:spcPct val="20000"/>
              </a:spcBef>
              <a:buFont typeface="Wingdings" pitchFamily="2" charset="2"/>
              <a:buChar char="§"/>
            </a:pPr>
            <a:r>
              <a:rPr lang="en-US" sz="3200" dirty="0">
                <a:solidFill>
                  <a:srgbClr val="663300"/>
                </a:solidFill>
                <a:latin typeface="Arial" panose="020B0604020202020204" pitchFamily="34" charset="0"/>
                <a:cs typeface="Arial" panose="020B0604020202020204" pitchFamily="34" charset="0"/>
              </a:rPr>
              <a:t>Rewards do not teach the child how to reflect on and alter perceptions, emotions, thoughts or actions, they simply reward the presence of desired behaviors. </a:t>
            </a:r>
          </a:p>
          <a:p>
            <a:pPr marL="342900" indent="-342900">
              <a:spcBef>
                <a:spcPct val="20000"/>
              </a:spcBef>
              <a:buFont typeface="Wingdings" pitchFamily="2" charset="2"/>
              <a:buChar char="§"/>
            </a:pPr>
            <a:r>
              <a:rPr lang="en-US" sz="3200" dirty="0">
                <a:solidFill>
                  <a:srgbClr val="663300"/>
                </a:solidFill>
                <a:latin typeface="Arial" panose="020B0604020202020204" pitchFamily="34" charset="0"/>
                <a:cs typeface="Arial" panose="020B0604020202020204" pitchFamily="34" charset="0"/>
              </a:rPr>
              <a:t>Reward programs imply that a child can do it if he/she wants to or is motivated enough.  This often leads away from the realization that many children who are motivated and do want to change their behavior don’t know what to do to change it.</a:t>
            </a:r>
            <a:endParaRPr lang="en-US" sz="2400" dirty="0">
              <a:solidFill>
                <a:srgbClr val="663300"/>
              </a:solidFill>
              <a:latin typeface="Arial" panose="020B0604020202020204" pitchFamily="34" charset="0"/>
              <a:cs typeface="Arial" panose="020B0604020202020204" pitchFamily="34" charset="0"/>
            </a:endParaRPr>
          </a:p>
        </p:txBody>
      </p:sp>
      <p:cxnSp>
        <p:nvCxnSpPr>
          <p:cNvPr id="10" name="Straight Connector 9"/>
          <p:cNvCxnSpPr/>
          <p:nvPr/>
        </p:nvCxnSpPr>
        <p:spPr>
          <a:xfrm>
            <a:off x="1756908" y="100216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562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7875">
                                            <p:txEl>
                                              <p:pRg st="0" end="0"/>
                                            </p:txEl>
                                          </p:spTgt>
                                        </p:tgtEl>
                                        <p:attrNameLst>
                                          <p:attrName>style.visibility</p:attrName>
                                        </p:attrNameLst>
                                      </p:cBhvr>
                                      <p:to>
                                        <p:strVal val="visible"/>
                                      </p:to>
                                    </p:set>
                                    <p:animEffect transition="in" filter="blinds(horizontal)">
                                      <p:cBhvr>
                                        <p:cTn id="7" dur="500"/>
                                        <p:tgtEl>
                                          <p:spTgt spid="2078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7875">
                                            <p:txEl>
                                              <p:pRg st="1" end="1"/>
                                            </p:txEl>
                                          </p:spTgt>
                                        </p:tgtEl>
                                        <p:attrNameLst>
                                          <p:attrName>style.visibility</p:attrName>
                                        </p:attrNameLst>
                                      </p:cBhvr>
                                      <p:to>
                                        <p:strVal val="visible"/>
                                      </p:to>
                                    </p:set>
                                    <p:animEffect transition="in" filter="blinds(horizontal)">
                                      <p:cBhvr>
                                        <p:cTn id="12" dur="500"/>
                                        <p:tgtEl>
                                          <p:spTgt spid="2078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7" name="Rectangle 3"/>
          <p:cNvSpPr>
            <a:spLocks noChangeArrowheads="1"/>
          </p:cNvSpPr>
          <p:nvPr/>
        </p:nvSpPr>
        <p:spPr bwMode="auto">
          <a:xfrm>
            <a:off x="392800" y="1270459"/>
            <a:ext cx="7837488" cy="4984750"/>
          </a:xfrm>
          <a:prstGeom prst="rect">
            <a:avLst/>
          </a:prstGeom>
          <a:noFill/>
          <a:ln w="9525">
            <a:noFill/>
            <a:miter lim="800000"/>
            <a:headEnd/>
            <a:tailEnd/>
          </a:ln>
        </p:spPr>
        <p:txBody>
          <a:bodyPr/>
          <a:lstStyle/>
          <a:p>
            <a:pPr>
              <a:spcBef>
                <a:spcPct val="20000"/>
              </a:spcBef>
            </a:pPr>
            <a:r>
              <a:rPr lang="en-US" sz="4400">
                <a:solidFill>
                  <a:srgbClr val="663300"/>
                </a:solidFill>
                <a:latin typeface="Arial" panose="020B0604020202020204" pitchFamily="34" charset="0"/>
                <a:cs typeface="Arial" panose="020B0604020202020204" pitchFamily="34" charset="0"/>
              </a:rPr>
              <a:t>Punishment in mild form can be an effective means of obtaining compliance with external demands.  When choosing to use punishment, heed the following cautions:</a:t>
            </a:r>
          </a:p>
        </p:txBody>
      </p:sp>
      <p:sp>
        <p:nvSpPr>
          <p:cNvPr id="9" name="Rectangle 8"/>
          <p:cNvSpPr/>
          <p:nvPr/>
        </p:nvSpPr>
        <p:spPr>
          <a:xfrm>
            <a:off x="304119" y="16011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858506" y="104570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6370" name="Rectangle 2"/>
          <p:cNvSpPr>
            <a:spLocks noGrp="1" noChangeArrowheads="1"/>
          </p:cNvSpPr>
          <p:nvPr>
            <p:ph type="title"/>
          </p:nvPr>
        </p:nvSpPr>
        <p:spPr>
          <a:xfrm>
            <a:off x="304119" y="-27104"/>
            <a:ext cx="8323263" cy="960437"/>
          </a:xfrm>
        </p:spPr>
        <p:txBody>
          <a:bodyPr/>
          <a:lstStyle/>
          <a:p>
            <a:pPr algn="l" eaLnBrk="1" hangingPunct="1"/>
            <a:r>
              <a:rPr lang="en-US" dirty="0" smtClean="0"/>
              <a:t>External Control Strategies</a:t>
            </a:r>
          </a:p>
        </p:txBody>
      </p:sp>
      <p:pic>
        <p:nvPicPr>
          <p:cNvPr id="27650" name="Picture 2" descr="http://lifeonmymobile.com/wp-content/uploads/2012/01/no-cell-phone-symbol-sign-k-6204.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75343" y="316366"/>
            <a:ext cx="1109889" cy="1109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0053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5987">
                                            <p:txEl>
                                              <p:pRg st="0" end="0"/>
                                            </p:txEl>
                                          </p:spTgt>
                                        </p:tgtEl>
                                        <p:attrNameLst>
                                          <p:attrName>style.visibility</p:attrName>
                                        </p:attrNameLst>
                                      </p:cBhvr>
                                      <p:to>
                                        <p:strVal val="visible"/>
                                      </p:to>
                                    </p:set>
                                    <p:animEffect transition="in" filter="blinds(horizontal)">
                                      <p:cBhvr>
                                        <p:cTn id="7" dur="500"/>
                                        <p:tgtEl>
                                          <p:spTgt spid="425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5" name="Rectangle 3"/>
          <p:cNvSpPr>
            <a:spLocks noChangeArrowheads="1"/>
          </p:cNvSpPr>
          <p:nvPr/>
        </p:nvSpPr>
        <p:spPr bwMode="auto">
          <a:xfrm>
            <a:off x="239713" y="1355725"/>
            <a:ext cx="8788400" cy="5160963"/>
          </a:xfrm>
          <a:prstGeom prst="rect">
            <a:avLst/>
          </a:prstGeom>
          <a:noFill/>
          <a:ln w="9525">
            <a:noFill/>
            <a:miter lim="800000"/>
            <a:headEnd/>
            <a:tailEnd/>
          </a:ln>
        </p:spPr>
        <p:txBody>
          <a:bodyPr/>
          <a:lstStyle/>
          <a:p>
            <a:pPr marL="342900" indent="-342900">
              <a:spcBef>
                <a:spcPct val="20000"/>
              </a:spcBef>
              <a:buFont typeface="Wingdings" pitchFamily="2" charset="2"/>
              <a:buChar char="§"/>
            </a:pPr>
            <a:r>
              <a:rPr lang="en-US" sz="3200">
                <a:solidFill>
                  <a:srgbClr val="663300"/>
                </a:solidFill>
                <a:latin typeface="Arial" panose="020B0604020202020204" pitchFamily="34" charset="0"/>
                <a:cs typeface="Arial" panose="020B0604020202020204" pitchFamily="34" charset="0"/>
              </a:rPr>
              <a:t>Punishment does not teach the child how to reflect on and alter perceptions, emotions, thoughts or actions, they simply punish the presence of undesired behaviors. </a:t>
            </a:r>
          </a:p>
          <a:p>
            <a:pPr marL="342900" indent="-342900">
              <a:spcBef>
                <a:spcPct val="20000"/>
              </a:spcBef>
              <a:buFont typeface="Wingdings" pitchFamily="2" charset="2"/>
              <a:buChar char="§"/>
            </a:pPr>
            <a:r>
              <a:rPr lang="en-US" sz="3200">
                <a:solidFill>
                  <a:srgbClr val="663300"/>
                </a:solidFill>
                <a:latin typeface="Arial" panose="020B0604020202020204" pitchFamily="34" charset="0"/>
                <a:cs typeface="Arial" panose="020B0604020202020204" pitchFamily="34" charset="0"/>
              </a:rPr>
              <a:t>Punishment implies that a child can do it if he/she wants to or is motivated enough.  This often leads away from the realization that many children who are motivated and do want to change their behavior don’t know what to do to change it.</a:t>
            </a:r>
            <a:endParaRPr lang="en-US" sz="240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24890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7394" name="Rectangle 2"/>
          <p:cNvSpPr>
            <a:spLocks noGrp="1" noChangeArrowheads="1"/>
          </p:cNvSpPr>
          <p:nvPr>
            <p:ph type="title"/>
          </p:nvPr>
        </p:nvSpPr>
        <p:spPr>
          <a:xfrm>
            <a:off x="405717" y="140265"/>
            <a:ext cx="7358062" cy="954088"/>
          </a:xfrm>
        </p:spPr>
        <p:txBody>
          <a:bodyPr/>
          <a:lstStyle/>
          <a:p>
            <a:pPr algn="l" eaLnBrk="1" hangingPunct="1"/>
            <a:r>
              <a:rPr lang="en-US" sz="3600" dirty="0" smtClean="0"/>
              <a:t>Using Punishment to </a:t>
            </a:r>
            <a:br>
              <a:rPr lang="en-US" sz="3600" dirty="0" smtClean="0"/>
            </a:br>
            <a:r>
              <a:rPr lang="en-US" sz="3600" dirty="0" smtClean="0"/>
              <a:t>		Increase Production</a:t>
            </a:r>
          </a:p>
        </p:txBody>
      </p:sp>
      <p:pic>
        <p:nvPicPr>
          <p:cNvPr id="7" name="Picture 2" descr="http://lifeonmymobile.com/wp-content/uploads/2012/01/no-cell-phone-symbol-sign-k-6204.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3925" y="192426"/>
            <a:ext cx="1109889" cy="1109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52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7875">
                                            <p:txEl>
                                              <p:pRg st="0" end="0"/>
                                            </p:txEl>
                                          </p:spTgt>
                                        </p:tgtEl>
                                        <p:attrNameLst>
                                          <p:attrName>style.visibility</p:attrName>
                                        </p:attrNameLst>
                                      </p:cBhvr>
                                      <p:to>
                                        <p:strVal val="visible"/>
                                      </p:to>
                                    </p:set>
                                    <p:animEffect transition="in" filter="blinds(horizontal)">
                                      <p:cBhvr>
                                        <p:cTn id="7" dur="500"/>
                                        <p:tgtEl>
                                          <p:spTgt spid="2078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7875">
                                            <p:txEl>
                                              <p:pRg st="1" end="1"/>
                                            </p:txEl>
                                          </p:spTgt>
                                        </p:tgtEl>
                                        <p:attrNameLst>
                                          <p:attrName>style.visibility</p:attrName>
                                        </p:attrNameLst>
                                      </p:cBhvr>
                                      <p:to>
                                        <p:strVal val="visible"/>
                                      </p:to>
                                    </p:set>
                                    <p:animEffect transition="in" filter="blinds(horizontal)">
                                      <p:cBhvr>
                                        <p:cTn id="12" dur="500"/>
                                        <p:tgtEl>
                                          <p:spTgt spid="2078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https://encrypted-tbn1.gstatic.com/images?q=tbn:ANd9GcRPx1oxj5qOO7B-r9t0k69NSBGhqwOxXwSm8dXwmOcZ2YtOwXY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3587" y="4544694"/>
            <a:ext cx="2095500" cy="2181226"/>
          </a:xfrm>
          <a:prstGeom prst="rect">
            <a:avLst/>
          </a:prstGeom>
          <a:noFill/>
          <a:extLst>
            <a:ext uri="{909E8E84-426E-40DD-AFC4-6F175D3DCCD1}">
              <a14:hiddenFill xmlns:a14="http://schemas.microsoft.com/office/drawing/2010/main">
                <a:solidFill>
                  <a:srgbClr val="FFFFFF"/>
                </a:solidFill>
              </a14:hiddenFill>
            </a:ext>
          </a:extLst>
        </p:spPr>
      </p:pic>
      <p:sp>
        <p:nvSpPr>
          <p:cNvPr id="423939" name="Rectangle 3"/>
          <p:cNvSpPr>
            <a:spLocks noChangeArrowheads="1"/>
          </p:cNvSpPr>
          <p:nvPr/>
        </p:nvSpPr>
        <p:spPr bwMode="auto">
          <a:xfrm>
            <a:off x="218624" y="1291321"/>
            <a:ext cx="8882063" cy="4803775"/>
          </a:xfrm>
          <a:prstGeom prst="rect">
            <a:avLst/>
          </a:prstGeom>
          <a:noFill/>
          <a:ln w="9525">
            <a:noFill/>
            <a:miter lim="800000"/>
            <a:headEnd/>
            <a:tailEnd/>
          </a:ln>
        </p:spPr>
        <p:txBody>
          <a:bodyPr/>
          <a:lstStyle/>
          <a:p>
            <a:pPr>
              <a:spcBef>
                <a:spcPct val="20000"/>
              </a:spcBef>
            </a:pPr>
            <a:r>
              <a:rPr lang="en-US" sz="4000" dirty="0">
                <a:solidFill>
                  <a:srgbClr val="663300"/>
                </a:solidFill>
              </a:rPr>
              <a:t>Provide predictable, consistent structure to classroom environments and routines:</a:t>
            </a:r>
          </a:p>
          <a:p>
            <a:pPr marL="800100" lvl="1" indent="-342900">
              <a:spcBef>
                <a:spcPct val="20000"/>
              </a:spcBef>
              <a:buFont typeface="Wingdings" pitchFamily="2" charset="2"/>
              <a:buChar char="§"/>
            </a:pPr>
            <a:r>
              <a:rPr lang="en-US" sz="4000" dirty="0">
                <a:solidFill>
                  <a:srgbClr val="663300"/>
                </a:solidFill>
              </a:rPr>
              <a:t>Post and discuss class rules and schedules</a:t>
            </a:r>
          </a:p>
          <a:p>
            <a:pPr marL="800100" lvl="1" indent="-342900">
              <a:spcBef>
                <a:spcPct val="20000"/>
              </a:spcBef>
              <a:buFont typeface="Wingdings" pitchFamily="2" charset="2"/>
              <a:buChar char="§"/>
            </a:pPr>
            <a:r>
              <a:rPr lang="en-US" sz="4000" dirty="0">
                <a:solidFill>
                  <a:srgbClr val="663300"/>
                </a:solidFill>
              </a:rPr>
              <a:t>Review and rehearse routines</a:t>
            </a:r>
          </a:p>
          <a:p>
            <a:pPr marL="800100" lvl="1" indent="-342900">
              <a:spcBef>
                <a:spcPct val="20000"/>
              </a:spcBef>
              <a:buFont typeface="Wingdings" pitchFamily="2" charset="2"/>
              <a:buChar char="§"/>
            </a:pPr>
            <a:r>
              <a:rPr lang="en-US" sz="4000" dirty="0">
                <a:solidFill>
                  <a:srgbClr val="663300"/>
                </a:solidFill>
              </a:rPr>
              <a:t>Maintain basic room </a:t>
            </a:r>
            <a:r>
              <a:rPr lang="en-US" sz="4000" dirty="0" smtClean="0">
                <a:solidFill>
                  <a:srgbClr val="663300"/>
                </a:solidFill>
              </a:rPr>
              <a:t>    arrangement</a:t>
            </a:r>
            <a:endParaRPr lang="en-US" sz="4000" dirty="0">
              <a:solidFill>
                <a:srgbClr val="663300"/>
              </a:solidFill>
            </a:endParaRPr>
          </a:p>
        </p:txBody>
      </p:sp>
      <p:sp>
        <p:nvSpPr>
          <p:cNvPr id="9" name="Rectangle 8"/>
          <p:cNvSpPr/>
          <p:nvPr/>
        </p:nvSpPr>
        <p:spPr>
          <a:xfrm>
            <a:off x="289605"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2061702"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28002" name="Rectangle 2"/>
          <p:cNvSpPr>
            <a:spLocks noGrp="1" noChangeArrowheads="1"/>
          </p:cNvSpPr>
          <p:nvPr>
            <p:ph type="title"/>
          </p:nvPr>
        </p:nvSpPr>
        <p:spPr>
          <a:xfrm>
            <a:off x="289605" y="22904"/>
            <a:ext cx="7990794" cy="1051832"/>
          </a:xfrm>
        </p:spPr>
        <p:txBody>
          <a:bodyPr/>
          <a:lstStyle/>
          <a:p>
            <a:pPr algn="l" eaLnBrk="1" hangingPunct="1"/>
            <a:r>
              <a:rPr lang="en-US" dirty="0" smtClean="0"/>
              <a:t>External Control Strategies</a:t>
            </a:r>
          </a:p>
        </p:txBody>
      </p:sp>
      <p:pic>
        <p:nvPicPr>
          <p:cNvPr id="7" name="Picture 2" descr="https://encrypted-tbn3.gstatic.com/images?q=tbn:ANd9GcTeTi6oTgKLX9ChtLrPERYOStWURzi809Bcb2jgijPAnbkrzK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881" y="205375"/>
            <a:ext cx="781437" cy="1178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9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Effect transition="in" filter="blinds(horizontal)">
                                      <p:cBhvr>
                                        <p:cTn id="7" dur="500"/>
                                        <p:tgtEl>
                                          <p:spTgt spid="423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23939">
                                            <p:txEl>
                                              <p:pRg st="1" end="1"/>
                                            </p:txEl>
                                          </p:spTgt>
                                        </p:tgtEl>
                                        <p:attrNameLst>
                                          <p:attrName>style.visibility</p:attrName>
                                        </p:attrNameLst>
                                      </p:cBhvr>
                                      <p:to>
                                        <p:strVal val="visible"/>
                                      </p:to>
                                    </p:set>
                                    <p:animEffect transition="in" filter="blinds(horizontal)">
                                      <p:cBhvr>
                                        <p:cTn id="12" dur="500"/>
                                        <p:tgtEl>
                                          <p:spTgt spid="423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23939">
                                            <p:txEl>
                                              <p:pRg st="2" end="2"/>
                                            </p:txEl>
                                          </p:spTgt>
                                        </p:tgtEl>
                                        <p:attrNameLst>
                                          <p:attrName>style.visibility</p:attrName>
                                        </p:attrNameLst>
                                      </p:cBhvr>
                                      <p:to>
                                        <p:strVal val="visible"/>
                                      </p:to>
                                    </p:set>
                                    <p:animEffect transition="in" filter="blinds(horizontal)">
                                      <p:cBhvr>
                                        <p:cTn id="17" dur="500"/>
                                        <p:tgtEl>
                                          <p:spTgt spid="423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23939">
                                            <p:txEl>
                                              <p:pRg st="3" end="3"/>
                                            </p:txEl>
                                          </p:spTgt>
                                        </p:tgtEl>
                                        <p:attrNameLst>
                                          <p:attrName>style.visibility</p:attrName>
                                        </p:attrNameLst>
                                      </p:cBhvr>
                                      <p:to>
                                        <p:strVal val="visible"/>
                                      </p:to>
                                    </p:set>
                                    <p:animEffect transition="in" filter="blinds(horizontal)">
                                      <p:cBhvr>
                                        <p:cTn id="22" dur="500"/>
                                        <p:tgtEl>
                                          <p:spTgt spid="4239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9" name="Rectangle 3"/>
          <p:cNvSpPr>
            <a:spLocks noChangeArrowheads="1"/>
          </p:cNvSpPr>
          <p:nvPr/>
        </p:nvSpPr>
        <p:spPr bwMode="auto">
          <a:xfrm>
            <a:off x="471943" y="1602926"/>
            <a:ext cx="8421687" cy="3922713"/>
          </a:xfrm>
          <a:prstGeom prst="rect">
            <a:avLst/>
          </a:prstGeom>
          <a:noFill/>
          <a:ln w="9525">
            <a:noFill/>
            <a:miter lim="800000"/>
            <a:headEnd/>
            <a:tailEnd/>
          </a:ln>
        </p:spPr>
        <p:txBody>
          <a:bodyPr/>
          <a:lstStyle/>
          <a:p>
            <a:pPr>
              <a:spcBef>
                <a:spcPct val="20000"/>
              </a:spcBef>
            </a:pPr>
            <a:r>
              <a:rPr lang="en-US" sz="5400" dirty="0">
                <a:solidFill>
                  <a:srgbClr val="663300"/>
                </a:solidFill>
              </a:rPr>
              <a:t>Provide external prompts and cues as a substitute for self-regulation.</a:t>
            </a:r>
          </a:p>
        </p:txBody>
      </p:sp>
      <p:sp>
        <p:nvSpPr>
          <p:cNvPr id="9" name="Rectangle 8"/>
          <p:cNvSpPr/>
          <p:nvPr/>
        </p:nvSpPr>
        <p:spPr>
          <a:xfrm>
            <a:off x="20252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2061702"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31074" name="Rectangle 2"/>
          <p:cNvSpPr>
            <a:spLocks noGrp="1" noChangeArrowheads="1"/>
          </p:cNvSpPr>
          <p:nvPr>
            <p:ph type="title"/>
          </p:nvPr>
        </p:nvSpPr>
        <p:spPr>
          <a:xfrm>
            <a:off x="202521" y="-42864"/>
            <a:ext cx="8424863" cy="1052513"/>
          </a:xfrm>
        </p:spPr>
        <p:txBody>
          <a:bodyPr/>
          <a:lstStyle/>
          <a:p>
            <a:pPr algn="l" eaLnBrk="1" hangingPunct="1"/>
            <a:r>
              <a:rPr lang="en-US" dirty="0" smtClean="0"/>
              <a:t>External Control Strategies</a:t>
            </a:r>
          </a:p>
        </p:txBody>
      </p:sp>
      <p:pic>
        <p:nvPicPr>
          <p:cNvPr id="7"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0881" y="195215"/>
            <a:ext cx="781437" cy="1178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672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Effect transition="in" filter="blinds(horizontal)">
                                      <p:cBhvr>
                                        <p:cTn id="7" dur="500"/>
                                        <p:tgtEl>
                                          <p:spTgt spid="423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type="body" idx="1"/>
          </p:nvPr>
        </p:nvSpPr>
        <p:spPr>
          <a:xfrm>
            <a:off x="345440" y="1320800"/>
            <a:ext cx="8610600" cy="4737100"/>
          </a:xfrm>
        </p:spPr>
        <p:txBody>
          <a:bodyPr/>
          <a:lstStyle/>
          <a:p>
            <a:pPr eaLnBrk="1" hangingPunct="1">
              <a:lnSpc>
                <a:spcPct val="90000"/>
              </a:lnSpc>
              <a:buFont typeface="Wingdings" pitchFamily="2" charset="2"/>
              <a:buChar char="§"/>
            </a:pPr>
            <a:r>
              <a:rPr lang="en-US" u="sng" dirty="0" smtClean="0">
                <a:solidFill>
                  <a:srgbClr val="C00000"/>
                </a:solidFill>
              </a:rPr>
              <a:t>Perceive</a:t>
            </a:r>
            <a:r>
              <a:rPr lang="en-US" dirty="0" smtClean="0"/>
              <a:t> cues the use of sensory and perception processes to take information in from the external environment or “inner awareness” to tune into perceptions, emotions, thoughts, or actions as they are occurring.</a:t>
            </a:r>
          </a:p>
          <a:p>
            <a:pPr eaLnBrk="1" hangingPunct="1">
              <a:lnSpc>
                <a:spcPct val="90000"/>
              </a:lnSpc>
              <a:buFont typeface="Wingdings" pitchFamily="2" charset="2"/>
              <a:buChar char="§"/>
            </a:pPr>
            <a:endParaRPr lang="en-US" dirty="0" smtClean="0"/>
          </a:p>
          <a:p>
            <a:pPr eaLnBrk="1" hangingPunct="1">
              <a:lnSpc>
                <a:spcPct val="90000"/>
              </a:lnSpc>
              <a:buFont typeface="Wingdings" pitchFamily="2" charset="2"/>
              <a:buChar char="§"/>
            </a:pPr>
            <a:r>
              <a:rPr lang="en-US" dirty="0" smtClean="0">
                <a:solidFill>
                  <a:srgbClr val="C00000"/>
                </a:solidFill>
              </a:rPr>
              <a:t>Prompt examples</a:t>
            </a:r>
            <a:r>
              <a:rPr lang="en-US" dirty="0" smtClean="0"/>
              <a:t>:  “Listen to this.”  “Look up at the board.”</a:t>
            </a:r>
          </a:p>
          <a:p>
            <a:pPr marL="0" indent="0" eaLnBrk="1" hangingPunct="1">
              <a:lnSpc>
                <a:spcPct val="90000"/>
              </a:lnSpc>
              <a:buNone/>
            </a:pPr>
            <a:r>
              <a:rPr lang="en-US" dirty="0" smtClean="0"/>
              <a:t>   “How are you feeling right now?”</a:t>
            </a:r>
          </a:p>
        </p:txBody>
      </p:sp>
      <p:sp>
        <p:nvSpPr>
          <p:cNvPr id="9" name="Rectangle 8"/>
          <p:cNvSpPr/>
          <p:nvPr/>
        </p:nvSpPr>
        <p:spPr>
          <a:xfrm>
            <a:off x="365077" y="12962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669824" y="100216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49506" name="Rectangle 2"/>
          <p:cNvSpPr>
            <a:spLocks noGrp="1" noChangeArrowheads="1"/>
          </p:cNvSpPr>
          <p:nvPr>
            <p:ph type="title"/>
          </p:nvPr>
        </p:nvSpPr>
        <p:spPr>
          <a:xfrm>
            <a:off x="525463" y="106817"/>
            <a:ext cx="4264251" cy="729116"/>
          </a:xfrm>
        </p:spPr>
        <p:txBody>
          <a:bodyPr/>
          <a:lstStyle/>
          <a:p>
            <a:pPr algn="l" eaLnBrk="1" hangingPunct="1"/>
            <a:r>
              <a:rPr lang="en-US" sz="4400" dirty="0" smtClean="0"/>
              <a:t>Perceive</a:t>
            </a:r>
          </a:p>
        </p:txBody>
      </p:sp>
      <p:pic>
        <p:nvPicPr>
          <p:cNvPr id="7" name="Picture 8" descr="http://comps.canstockphoto.com/can-stock-photo_csp789182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r="-1959" b="3636"/>
          <a:stretch/>
        </p:blipFill>
        <p:spPr bwMode="auto">
          <a:xfrm>
            <a:off x="7548880" y="5065885"/>
            <a:ext cx="1407160" cy="1612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899949"/>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p:cNvSpPr>
            <a:spLocks noGrp="1" noChangeArrowheads="1"/>
          </p:cNvSpPr>
          <p:nvPr>
            <p:ph type="body" idx="1"/>
          </p:nvPr>
        </p:nvSpPr>
        <p:spPr>
          <a:xfrm>
            <a:off x="351425" y="1206290"/>
            <a:ext cx="8609012" cy="5421312"/>
          </a:xfrm>
        </p:spPr>
        <p:txBody>
          <a:bodyPr/>
          <a:lstStyle/>
          <a:p>
            <a:pPr>
              <a:buFont typeface="Wingdings" pitchFamily="2" charset="2"/>
              <a:buChar char="§"/>
            </a:pPr>
            <a:r>
              <a:rPr lang="en-US" u="sng" dirty="0" smtClean="0">
                <a:solidFill>
                  <a:srgbClr val="C00000"/>
                </a:solidFill>
              </a:rPr>
              <a:t>Focus</a:t>
            </a:r>
            <a:r>
              <a:rPr lang="en-US" dirty="0" smtClean="0"/>
              <a:t> cues the direction of attention and effort to the most relevant specifics (perceptions, emotions, thoughts, and/or actions) of a given environment, situation, or content while downgrading or ignoring the less relevant elements.</a:t>
            </a:r>
          </a:p>
          <a:p>
            <a:pPr marL="0" indent="0">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“Pay attention to         what happens to the baking soda after       the vinegar is added.”</a:t>
            </a:r>
          </a:p>
        </p:txBody>
      </p:sp>
      <p:sp>
        <p:nvSpPr>
          <p:cNvPr id="9" name="Rectangle 8"/>
          <p:cNvSpPr/>
          <p:nvPr/>
        </p:nvSpPr>
        <p:spPr>
          <a:xfrm>
            <a:off x="405717" y="1601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434692" y="871309"/>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0530" name="Rectangle 2"/>
          <p:cNvSpPr>
            <a:spLocks noGrp="1" noChangeArrowheads="1"/>
          </p:cNvSpPr>
          <p:nvPr>
            <p:ph type="title"/>
          </p:nvPr>
        </p:nvSpPr>
        <p:spPr>
          <a:xfrm>
            <a:off x="641261" y="44221"/>
            <a:ext cx="2260600" cy="827088"/>
          </a:xfrm>
        </p:spPr>
        <p:txBody>
          <a:bodyPr/>
          <a:lstStyle/>
          <a:p>
            <a:pPr eaLnBrk="1" hangingPunct="1"/>
            <a:r>
              <a:rPr lang="en-US" sz="4400" dirty="0" smtClean="0"/>
              <a:t>Focus</a:t>
            </a:r>
          </a:p>
        </p:txBody>
      </p:sp>
      <p:pic>
        <p:nvPicPr>
          <p:cNvPr id="7" name="Picture 8" descr="http://comps.canstockphoto.com/can-stock-photo_csp789182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r="-1959" b="3636"/>
          <a:stretch/>
        </p:blipFill>
        <p:spPr bwMode="auto">
          <a:xfrm>
            <a:off x="7630160" y="5096365"/>
            <a:ext cx="1407160" cy="1612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564729"/>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5" name="Rectangle 3"/>
          <p:cNvSpPr>
            <a:spLocks noGrp="1" noChangeArrowheads="1"/>
          </p:cNvSpPr>
          <p:nvPr>
            <p:ph type="body" idx="1"/>
          </p:nvPr>
        </p:nvSpPr>
        <p:spPr>
          <a:xfrm>
            <a:off x="330200" y="1432560"/>
            <a:ext cx="8531225" cy="5321300"/>
          </a:xfrm>
        </p:spPr>
        <p:txBody>
          <a:bodyPr/>
          <a:lstStyle/>
          <a:p>
            <a:pPr>
              <a:buFont typeface="Wingdings" pitchFamily="2" charset="2"/>
              <a:buChar char="§"/>
            </a:pPr>
            <a:r>
              <a:rPr lang="en-US" u="sng" dirty="0" smtClean="0">
                <a:solidFill>
                  <a:srgbClr val="C00000"/>
                </a:solidFill>
              </a:rPr>
              <a:t>Sustain</a:t>
            </a:r>
            <a:r>
              <a:rPr lang="en-US" dirty="0" smtClean="0"/>
              <a:t> cues sustained attention to the most relevant specifics (perceptions, emotions, thoughts, and/or actions) of a given environment, situation, or content. </a:t>
            </a:r>
          </a:p>
          <a:p>
            <a:pPr marL="0" indent="0">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“You will need to watch the computer screen carefully for the entire 10 minutes.”</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1554" name="Rectangle 2"/>
          <p:cNvSpPr>
            <a:spLocks noGrp="1" noChangeArrowheads="1"/>
          </p:cNvSpPr>
          <p:nvPr>
            <p:ph type="title"/>
          </p:nvPr>
        </p:nvSpPr>
        <p:spPr>
          <a:xfrm>
            <a:off x="611691" y="260121"/>
            <a:ext cx="2992438" cy="714375"/>
          </a:xfrm>
        </p:spPr>
        <p:txBody>
          <a:bodyPr/>
          <a:lstStyle/>
          <a:p>
            <a:pPr eaLnBrk="1" hangingPunct="1"/>
            <a:r>
              <a:rPr lang="en-US" sz="4400" dirty="0" smtClean="0"/>
              <a:t>Sustain</a:t>
            </a:r>
          </a:p>
        </p:txBody>
      </p:sp>
      <p:pic>
        <p:nvPicPr>
          <p:cNvPr id="7" name="Picture 8" descr="http://comps.canstockphoto.com/can-stock-photo_csp789182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r="-1959" b="3636"/>
          <a:stretch/>
        </p:blipFill>
        <p:spPr bwMode="auto">
          <a:xfrm>
            <a:off x="7532910" y="5173157"/>
            <a:ext cx="1407160" cy="1612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08766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1"/>
          <p:cNvSpPr>
            <a:spLocks noGrp="1"/>
          </p:cNvSpPr>
          <p:nvPr>
            <p:ph type="sldNum" sz="quarter" idx="12"/>
          </p:nvPr>
        </p:nvSpPr>
        <p:spPr>
          <a:noFill/>
        </p:spPr>
        <p:txBody>
          <a:bodyPr/>
          <a:lstStyle/>
          <a:p>
            <a:fld id="{70290CF6-D510-4B3C-BA49-0E84A40DBA1F}" type="slidenum">
              <a:rPr lang="en-US" smtClean="0"/>
              <a:pPr/>
              <a:t>19</a:t>
            </a:fld>
            <a:endParaRPr lang="en-US" smtClean="0"/>
          </a:p>
        </p:txBody>
      </p:sp>
      <p:sp>
        <p:nvSpPr>
          <p:cNvPr id="9" name="TextBox 8"/>
          <p:cNvSpPr txBox="1">
            <a:spLocks noChangeArrowheads="1"/>
          </p:cNvSpPr>
          <p:nvPr/>
        </p:nvSpPr>
        <p:spPr bwMode="auto">
          <a:xfrm>
            <a:off x="3018971" y="1842633"/>
            <a:ext cx="5936342" cy="3785652"/>
          </a:xfrm>
          <a:prstGeom prst="rect">
            <a:avLst/>
          </a:prstGeom>
          <a:noFill/>
          <a:ln w="9525">
            <a:noFill/>
            <a:miter lim="800000"/>
            <a:headEnd/>
            <a:tailEnd/>
          </a:ln>
        </p:spPr>
        <p:txBody>
          <a:bodyPr wrap="square">
            <a:spAutoFit/>
          </a:bodyPr>
          <a:lstStyle/>
          <a:p>
            <a:r>
              <a:rPr lang="en-US" sz="4800" dirty="0" smtClean="0">
                <a:solidFill>
                  <a:srgbClr val="642F04"/>
                </a:solidFill>
              </a:rPr>
              <a:t>It is important to distinguish between </a:t>
            </a:r>
            <a:r>
              <a:rPr lang="en-US" sz="4800" dirty="0" smtClean="0">
                <a:solidFill>
                  <a:srgbClr val="FF0000"/>
                </a:solidFill>
              </a:rPr>
              <a:t>Executive Skills </a:t>
            </a:r>
          </a:p>
          <a:p>
            <a:r>
              <a:rPr lang="en-US" sz="4800" dirty="0" smtClean="0">
                <a:solidFill>
                  <a:srgbClr val="642F04"/>
                </a:solidFill>
              </a:rPr>
              <a:t>and </a:t>
            </a:r>
          </a:p>
          <a:p>
            <a:r>
              <a:rPr lang="en-US" sz="4800" dirty="0" smtClean="0">
                <a:solidFill>
                  <a:srgbClr val="FF0000"/>
                </a:solidFill>
              </a:rPr>
              <a:t>Executive Functions</a:t>
            </a:r>
            <a:r>
              <a:rPr lang="en-US" sz="4800" dirty="0" smtClean="0">
                <a:solidFill>
                  <a:srgbClr val="642F04"/>
                </a:solidFill>
              </a:rPr>
              <a:t>.</a:t>
            </a:r>
            <a:endParaRPr lang="en-US" sz="4800" dirty="0">
              <a:solidFill>
                <a:srgbClr val="642F04"/>
              </a:solidFill>
            </a:endParaRPr>
          </a:p>
        </p:txBody>
      </p:sp>
      <p:sp>
        <p:nvSpPr>
          <p:cNvPr id="10" name="TextBox 9"/>
          <p:cNvSpPr txBox="1"/>
          <p:nvPr/>
        </p:nvSpPr>
        <p:spPr>
          <a:xfrm>
            <a:off x="3295196" y="246743"/>
            <a:ext cx="3951288" cy="830263"/>
          </a:xfrm>
          <a:prstGeom prst="rect">
            <a:avLst/>
          </a:prstGeom>
          <a:noFill/>
        </p:spPr>
        <p:txBody>
          <a:bodyPr wrap="none">
            <a:spAutoFit/>
          </a:bodyPr>
          <a:lstStyle/>
          <a:p>
            <a:pPr>
              <a:defRPr/>
            </a:pPr>
            <a:r>
              <a:rPr lang="en-US" sz="4800" b="1" dirty="0">
                <a:solidFill>
                  <a:srgbClr val="642F04"/>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403723" y="3827425"/>
            <a:ext cx="2161858" cy="1800860"/>
            <a:chOff x="1077913" y="558800"/>
            <a:chExt cx="7118350" cy="6159500"/>
          </a:xfrm>
        </p:grpSpPr>
        <p:grpSp>
          <p:nvGrpSpPr>
            <p:cNvPr id="12" name="Group 326"/>
            <p:cNvGrpSpPr/>
            <p:nvPr/>
          </p:nvGrpSpPr>
          <p:grpSpPr>
            <a:xfrm>
              <a:off x="1370255" y="3256309"/>
              <a:ext cx="6683476" cy="3340434"/>
              <a:chOff x="1370255" y="3256309"/>
              <a:chExt cx="6683476" cy="3340434"/>
            </a:xfrm>
          </p:grpSpPr>
          <p:cxnSp>
            <p:nvCxnSpPr>
              <p:cNvPr id="258" name="Straight Connector 257"/>
              <p:cNvCxnSpPr/>
              <p:nvPr/>
            </p:nvCxnSpPr>
            <p:spPr bwMode="auto">
              <a:xfrm>
                <a:off x="1463022" y="4134081"/>
                <a:ext cx="2789664" cy="223769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bwMode="auto">
              <a:xfrm>
                <a:off x="1915886" y="3599543"/>
                <a:ext cx="2975428" cy="2888343"/>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bwMode="auto">
              <a:xfrm>
                <a:off x="1370255" y="3394056"/>
                <a:ext cx="3267060" cy="3072058"/>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bwMode="auto">
              <a:xfrm flipH="1">
                <a:off x="5094515" y="4106223"/>
                <a:ext cx="2795744" cy="2396177"/>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bwMode="auto">
              <a:xfrm flipH="1">
                <a:off x="4855029" y="3256309"/>
                <a:ext cx="3198702" cy="3340434"/>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bwMode="auto">
              <a:xfrm flipH="1">
                <a:off x="4680858" y="3657600"/>
                <a:ext cx="2793999" cy="289560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15" name="Group 469"/>
            <p:cNvGrpSpPr>
              <a:grpSpLocks/>
            </p:cNvGrpSpPr>
            <p:nvPr/>
          </p:nvGrpSpPr>
          <p:grpSpPr bwMode="auto">
            <a:xfrm>
              <a:off x="3903663" y="4645025"/>
              <a:ext cx="1524000" cy="1131888"/>
              <a:chOff x="2177136" y="3744685"/>
              <a:chExt cx="1712694" cy="2206170"/>
            </a:xfrm>
          </p:grpSpPr>
          <p:grpSp>
            <p:nvGrpSpPr>
              <p:cNvPr id="205" name="Group 760"/>
              <p:cNvGrpSpPr>
                <a:grpSpLocks/>
              </p:cNvGrpSpPr>
              <p:nvPr/>
            </p:nvGrpSpPr>
            <p:grpSpPr bwMode="auto">
              <a:xfrm>
                <a:off x="2177136" y="3744685"/>
                <a:ext cx="1712694" cy="2206170"/>
                <a:chOff x="1524000" y="0"/>
                <a:chExt cx="7576457" cy="6858000"/>
              </a:xfrm>
            </p:grpSpPr>
            <p:sp>
              <p:nvSpPr>
                <p:cNvPr id="207" name="Rectangle 206"/>
                <p:cNvSpPr/>
                <p:nvPr/>
              </p:nvSpPr>
              <p:spPr>
                <a:xfrm>
                  <a:off x="1524000" y="0"/>
                  <a:ext cx="7576457" cy="6858000"/>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08" name="Group 59"/>
                <p:cNvGrpSpPr>
                  <a:grpSpLocks/>
                </p:cNvGrpSpPr>
                <p:nvPr/>
              </p:nvGrpSpPr>
              <p:grpSpPr bwMode="auto">
                <a:xfrm>
                  <a:off x="1699542" y="643667"/>
                  <a:ext cx="7131493" cy="6054680"/>
                  <a:chOff x="2163883" y="769003"/>
                  <a:chExt cx="6522011" cy="5660826"/>
                </a:xfrm>
              </p:grpSpPr>
              <p:grpSp>
                <p:nvGrpSpPr>
                  <p:cNvPr id="209" name="Group 71"/>
                  <p:cNvGrpSpPr>
                    <a:grpSpLocks/>
                  </p:cNvGrpSpPr>
                  <p:nvPr/>
                </p:nvGrpSpPr>
                <p:grpSpPr bwMode="auto">
                  <a:xfrm>
                    <a:off x="2163883" y="4378757"/>
                    <a:ext cx="5972123" cy="1194735"/>
                    <a:chOff x="1149180" y="4214579"/>
                    <a:chExt cx="6909141" cy="1102245"/>
                  </a:xfrm>
                </p:grpSpPr>
                <p:sp>
                  <p:nvSpPr>
                    <p:cNvPr id="256" name="Parallelogram 255"/>
                    <p:cNvSpPr/>
                    <p:nvPr/>
                  </p:nvSpPr>
                  <p:spPr>
                    <a:xfrm>
                      <a:off x="1948764" y="4245085"/>
                      <a:ext cx="6112266" cy="1012192"/>
                    </a:xfrm>
                    <a:prstGeom prst="parallelogram">
                      <a:avLst/>
                    </a:prstGeom>
                    <a:solidFill>
                      <a:srgbClr val="FFFF00"/>
                    </a:solid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7" name="Isosceles Triangle 256"/>
                    <p:cNvSpPr/>
                    <p:nvPr/>
                  </p:nvSpPr>
                  <p:spPr>
                    <a:xfrm flipV="1">
                      <a:off x="1147155" y="4211898"/>
                      <a:ext cx="1661665" cy="1103457"/>
                    </a:xfrm>
                    <a:prstGeom prst="triangle">
                      <a:avLst/>
                    </a:prstGeom>
                    <a:solidFill>
                      <a:schemeClr val="accent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210" name="Group 56"/>
                  <p:cNvGrpSpPr>
                    <a:grpSpLocks/>
                  </p:cNvGrpSpPr>
                  <p:nvPr/>
                </p:nvGrpSpPr>
                <p:grpSpPr bwMode="auto">
                  <a:xfrm>
                    <a:off x="3507309" y="1163162"/>
                    <a:ext cx="4402428" cy="1619751"/>
                    <a:chOff x="2855919" y="1132340"/>
                    <a:chExt cx="4956181" cy="1552577"/>
                  </a:xfrm>
                </p:grpSpPr>
                <p:sp>
                  <p:nvSpPr>
                    <p:cNvPr id="215" name="AutoShape 4"/>
                    <p:cNvSpPr>
                      <a:spLocks noChangeArrowheads="1"/>
                    </p:cNvSpPr>
                    <p:nvPr/>
                  </p:nvSpPr>
                  <p:spPr bwMode="auto">
                    <a:xfrm>
                      <a:off x="6811974" y="1684791"/>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16" name="Line 5"/>
                    <p:cNvSpPr>
                      <a:spLocks noChangeShapeType="1"/>
                    </p:cNvSpPr>
                    <p:nvPr/>
                  </p:nvSpPr>
                  <p:spPr bwMode="auto">
                    <a:xfrm flipV="1">
                      <a:off x="3976695" y="1575253"/>
                      <a:ext cx="0" cy="465138"/>
                    </a:xfrm>
                    <a:prstGeom prst="line">
                      <a:avLst/>
                    </a:prstGeom>
                    <a:noFill/>
                    <a:ln w="12700">
                      <a:solidFill>
                        <a:schemeClr val="tx1"/>
                      </a:solidFill>
                      <a:round/>
                      <a:headEnd/>
                      <a:tailEnd type="triangle" w="med" len="med"/>
                    </a:ln>
                  </p:spPr>
                  <p:txBody>
                    <a:bodyPr/>
                    <a:lstStyle/>
                    <a:p>
                      <a:endParaRPr lang="en-US"/>
                    </a:p>
                  </p:txBody>
                </p:sp>
                <p:sp>
                  <p:nvSpPr>
                    <p:cNvPr id="217" name="AutoShape 6"/>
                    <p:cNvSpPr>
                      <a:spLocks noChangeArrowheads="1"/>
                    </p:cNvSpPr>
                    <p:nvPr/>
                  </p:nvSpPr>
                  <p:spPr bwMode="auto">
                    <a:xfrm>
                      <a:off x="6964374" y="1837191"/>
                      <a:ext cx="522288" cy="290513"/>
                    </a:xfrm>
                    <a:prstGeom prst="plus">
                      <a:avLst>
                        <a:gd name="adj" fmla="val 25000"/>
                      </a:avLst>
                    </a:prstGeom>
                    <a:solidFill>
                      <a:schemeClr val="accent2"/>
                    </a:solidFill>
                    <a:ln w="12700">
                      <a:solidFill>
                        <a:schemeClr val="tx1"/>
                      </a:solidFill>
                      <a:prstDash val="sysDot"/>
                      <a:miter lim="800000"/>
                      <a:headEnd/>
                      <a:tailEnd/>
                    </a:ln>
                  </p:spPr>
                  <p:txBody>
                    <a:bodyPr wrap="none" anchor="ctr"/>
                    <a:lstStyle/>
                    <a:p>
                      <a:endParaRPr lang="en-US"/>
                    </a:p>
                  </p:txBody>
                </p:sp>
                <p:sp>
                  <p:nvSpPr>
                    <p:cNvPr id="218" name="AutoShape 7"/>
                    <p:cNvSpPr>
                      <a:spLocks noChangeArrowheads="1"/>
                    </p:cNvSpPr>
                    <p:nvPr/>
                  </p:nvSpPr>
                  <p:spPr bwMode="auto">
                    <a:xfrm>
                      <a:off x="7116774" y="1989591"/>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19" name="AutoShape 8"/>
                    <p:cNvSpPr>
                      <a:spLocks noChangeArrowheads="1"/>
                    </p:cNvSpPr>
                    <p:nvPr/>
                  </p:nvSpPr>
                  <p:spPr bwMode="auto">
                    <a:xfrm>
                      <a:off x="7269174" y="2141992"/>
                      <a:ext cx="522288" cy="29051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20" name="AutoShape 9"/>
                    <p:cNvSpPr>
                      <a:spLocks noChangeArrowheads="1"/>
                    </p:cNvSpPr>
                    <p:nvPr/>
                  </p:nvSpPr>
                  <p:spPr bwMode="auto">
                    <a:xfrm>
                      <a:off x="6942149" y="2222954"/>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21" name="AutoShape 10"/>
                    <p:cNvSpPr>
                      <a:spLocks noChangeArrowheads="1"/>
                    </p:cNvSpPr>
                    <p:nvPr/>
                  </p:nvSpPr>
                  <p:spPr bwMode="auto">
                    <a:xfrm>
                      <a:off x="7108837" y="1995941"/>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22" name="AutoShape 11"/>
                    <p:cNvSpPr>
                      <a:spLocks noChangeArrowheads="1"/>
                    </p:cNvSpPr>
                    <p:nvPr/>
                  </p:nvSpPr>
                  <p:spPr bwMode="auto">
                    <a:xfrm>
                      <a:off x="6323023" y="1276803"/>
                      <a:ext cx="706438" cy="379413"/>
                    </a:xfrm>
                    <a:prstGeom prst="plus">
                      <a:avLst>
                        <a:gd name="adj" fmla="val 25000"/>
                      </a:avLst>
                    </a:prstGeom>
                    <a:solidFill>
                      <a:srgbClr val="8CCBD0"/>
                    </a:solidFill>
                    <a:ln w="12700">
                      <a:solidFill>
                        <a:schemeClr val="tx1"/>
                      </a:solidFill>
                      <a:prstDash val="dash"/>
                      <a:miter lim="800000"/>
                      <a:headEnd/>
                      <a:tailEnd/>
                    </a:ln>
                  </p:spPr>
                  <p:txBody>
                    <a:bodyPr wrap="none" anchor="ctr"/>
                    <a:lstStyle/>
                    <a:p>
                      <a:endParaRPr lang="en-US"/>
                    </a:p>
                  </p:txBody>
                </p:sp>
                <p:sp>
                  <p:nvSpPr>
                    <p:cNvPr id="223" name="AutoShape 12"/>
                    <p:cNvSpPr>
                      <a:spLocks noChangeArrowheads="1"/>
                    </p:cNvSpPr>
                    <p:nvPr/>
                  </p:nvSpPr>
                  <p:spPr bwMode="auto">
                    <a:xfrm>
                      <a:off x="3470282" y="1343478"/>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24" name="AutoShape 13"/>
                    <p:cNvSpPr>
                      <a:spLocks noChangeArrowheads="1"/>
                    </p:cNvSpPr>
                    <p:nvPr/>
                  </p:nvSpPr>
                  <p:spPr bwMode="auto">
                    <a:xfrm>
                      <a:off x="3560770" y="1195840"/>
                      <a:ext cx="522288" cy="290513"/>
                    </a:xfrm>
                    <a:prstGeom prst="plus">
                      <a:avLst>
                        <a:gd name="adj" fmla="val 25000"/>
                      </a:avLst>
                    </a:prstGeom>
                    <a:solidFill>
                      <a:srgbClr val="CC0000"/>
                    </a:solidFill>
                    <a:ln w="12700">
                      <a:solidFill>
                        <a:schemeClr val="tx1"/>
                      </a:solidFill>
                      <a:miter lim="800000"/>
                      <a:headEnd/>
                      <a:tailEnd/>
                    </a:ln>
                  </p:spPr>
                  <p:txBody>
                    <a:bodyPr wrap="none" anchor="ctr"/>
                    <a:lstStyle/>
                    <a:p>
                      <a:endParaRPr lang="en-US"/>
                    </a:p>
                  </p:txBody>
                </p:sp>
                <p:sp>
                  <p:nvSpPr>
                    <p:cNvPr id="225" name="AutoShape 14"/>
                    <p:cNvSpPr>
                      <a:spLocks noChangeArrowheads="1"/>
                    </p:cNvSpPr>
                    <p:nvPr/>
                  </p:nvSpPr>
                  <p:spPr bwMode="auto">
                    <a:xfrm>
                      <a:off x="6886586" y="1132340"/>
                      <a:ext cx="649288" cy="5318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26" name="AutoShape 15"/>
                    <p:cNvSpPr>
                      <a:spLocks noChangeArrowheads="1"/>
                    </p:cNvSpPr>
                    <p:nvPr/>
                  </p:nvSpPr>
                  <p:spPr bwMode="auto">
                    <a:xfrm>
                      <a:off x="6253173" y="1851479"/>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27" name="AutoShape 16"/>
                    <p:cNvSpPr>
                      <a:spLocks noChangeArrowheads="1"/>
                    </p:cNvSpPr>
                    <p:nvPr/>
                  </p:nvSpPr>
                  <p:spPr bwMode="auto">
                    <a:xfrm>
                      <a:off x="6667511" y="2434092"/>
                      <a:ext cx="868364" cy="250825"/>
                    </a:xfrm>
                    <a:prstGeom prst="plus">
                      <a:avLst>
                        <a:gd name="adj" fmla="val 25000"/>
                      </a:avLst>
                    </a:prstGeom>
                    <a:solidFill>
                      <a:srgbClr val="0000FF"/>
                    </a:solidFill>
                    <a:ln w="12700" cap="rnd">
                      <a:solidFill>
                        <a:schemeClr val="tx1"/>
                      </a:solidFill>
                      <a:prstDash val="sysDot"/>
                      <a:miter lim="800000"/>
                      <a:headEnd/>
                      <a:tailEnd/>
                    </a:ln>
                  </p:spPr>
                  <p:txBody>
                    <a:bodyPr wrap="none" anchor="ctr"/>
                    <a:lstStyle/>
                    <a:p>
                      <a:endParaRPr lang="en-US"/>
                    </a:p>
                  </p:txBody>
                </p:sp>
                <p:sp>
                  <p:nvSpPr>
                    <p:cNvPr id="228" name="AutoShape 17"/>
                    <p:cNvSpPr>
                      <a:spLocks noChangeArrowheads="1"/>
                    </p:cNvSpPr>
                    <p:nvPr/>
                  </p:nvSpPr>
                  <p:spPr bwMode="auto">
                    <a:xfrm>
                      <a:off x="3622682" y="1394278"/>
                      <a:ext cx="706438" cy="392113"/>
                    </a:xfrm>
                    <a:prstGeom prst="plus">
                      <a:avLst>
                        <a:gd name="adj" fmla="val 25000"/>
                      </a:avLst>
                    </a:prstGeom>
                    <a:solidFill>
                      <a:srgbClr val="8CCBD0"/>
                    </a:solidFill>
                    <a:ln w="12700">
                      <a:solidFill>
                        <a:schemeClr val="tx1"/>
                      </a:solidFill>
                      <a:prstDash val="dash"/>
                      <a:miter lim="800000"/>
                      <a:headEnd/>
                      <a:tailEnd/>
                    </a:ln>
                  </p:spPr>
                  <p:txBody>
                    <a:bodyPr wrap="none" anchor="ctr"/>
                    <a:lstStyle/>
                    <a:p>
                      <a:endParaRPr lang="en-US"/>
                    </a:p>
                  </p:txBody>
                </p:sp>
                <p:sp>
                  <p:nvSpPr>
                    <p:cNvPr id="229" name="AutoShape 18"/>
                    <p:cNvSpPr>
                      <a:spLocks noChangeArrowheads="1"/>
                    </p:cNvSpPr>
                    <p:nvPr/>
                  </p:nvSpPr>
                  <p:spPr bwMode="auto">
                    <a:xfrm>
                      <a:off x="3775083" y="1648278"/>
                      <a:ext cx="522288" cy="290513"/>
                    </a:xfrm>
                    <a:prstGeom prst="plus">
                      <a:avLst>
                        <a:gd name="adj" fmla="val 25000"/>
                      </a:avLst>
                    </a:prstGeom>
                    <a:noFill/>
                    <a:ln w="12700">
                      <a:solidFill>
                        <a:schemeClr val="tx1"/>
                      </a:solidFill>
                      <a:miter lim="800000"/>
                      <a:headEnd/>
                      <a:tailEnd/>
                    </a:ln>
                  </p:spPr>
                  <p:txBody>
                    <a:bodyPr wrap="none" anchor="ctr"/>
                    <a:lstStyle/>
                    <a:p>
                      <a:endParaRPr lang="en-US"/>
                    </a:p>
                  </p:txBody>
                </p:sp>
                <p:sp>
                  <p:nvSpPr>
                    <p:cNvPr id="230" name="AutoShape 19"/>
                    <p:cNvSpPr>
                      <a:spLocks noChangeArrowheads="1"/>
                    </p:cNvSpPr>
                    <p:nvPr/>
                  </p:nvSpPr>
                  <p:spPr bwMode="auto">
                    <a:xfrm>
                      <a:off x="4060833" y="1686378"/>
                      <a:ext cx="522288" cy="290513"/>
                    </a:xfrm>
                    <a:prstGeom prst="plus">
                      <a:avLst>
                        <a:gd name="adj" fmla="val 25000"/>
                      </a:avLst>
                    </a:prstGeom>
                    <a:solidFill>
                      <a:srgbClr val="5255E0"/>
                    </a:solidFill>
                    <a:ln w="12700">
                      <a:solidFill>
                        <a:schemeClr val="tx1"/>
                      </a:solidFill>
                      <a:miter lim="800000"/>
                      <a:headEnd/>
                      <a:tailEnd/>
                    </a:ln>
                  </p:spPr>
                  <p:txBody>
                    <a:bodyPr wrap="none" anchor="ctr"/>
                    <a:lstStyle/>
                    <a:p>
                      <a:endParaRPr lang="en-US"/>
                    </a:p>
                  </p:txBody>
                </p:sp>
                <p:sp>
                  <p:nvSpPr>
                    <p:cNvPr id="231" name="AutoShape 20"/>
                    <p:cNvSpPr>
                      <a:spLocks noChangeArrowheads="1"/>
                    </p:cNvSpPr>
                    <p:nvPr/>
                  </p:nvSpPr>
                  <p:spPr bwMode="auto">
                    <a:xfrm>
                      <a:off x="2917832" y="1337128"/>
                      <a:ext cx="922339" cy="392113"/>
                    </a:xfrm>
                    <a:prstGeom prst="plus">
                      <a:avLst>
                        <a:gd name="adj" fmla="val 25000"/>
                      </a:avLst>
                    </a:prstGeom>
                    <a:solidFill>
                      <a:srgbClr val="5255E0"/>
                    </a:solidFill>
                    <a:ln w="12700" cap="rnd">
                      <a:solidFill>
                        <a:schemeClr val="tx1"/>
                      </a:solidFill>
                      <a:prstDash val="sysDot"/>
                      <a:miter lim="800000"/>
                      <a:headEnd/>
                      <a:tailEnd/>
                    </a:ln>
                  </p:spPr>
                  <p:txBody>
                    <a:bodyPr wrap="none" anchor="ctr"/>
                    <a:lstStyle/>
                    <a:p>
                      <a:endParaRPr lang="en-US"/>
                    </a:p>
                  </p:txBody>
                </p:sp>
                <p:sp>
                  <p:nvSpPr>
                    <p:cNvPr id="232" name="AutoShape 21"/>
                    <p:cNvSpPr>
                      <a:spLocks noChangeArrowheads="1"/>
                    </p:cNvSpPr>
                    <p:nvPr/>
                  </p:nvSpPr>
                  <p:spPr bwMode="auto">
                    <a:xfrm>
                      <a:off x="3382970" y="1676853"/>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33" name="AutoShape 22"/>
                    <p:cNvSpPr>
                      <a:spLocks noChangeArrowheads="1"/>
                    </p:cNvSpPr>
                    <p:nvPr/>
                  </p:nvSpPr>
                  <p:spPr bwMode="auto">
                    <a:xfrm>
                      <a:off x="3636970" y="1838779"/>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34" name="AutoShape 23"/>
                    <p:cNvSpPr>
                      <a:spLocks noChangeArrowheads="1"/>
                    </p:cNvSpPr>
                    <p:nvPr/>
                  </p:nvSpPr>
                  <p:spPr bwMode="auto">
                    <a:xfrm>
                      <a:off x="2954344" y="2165804"/>
                      <a:ext cx="661988" cy="33496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35" name="AutoShape 24"/>
                    <p:cNvSpPr>
                      <a:spLocks noChangeArrowheads="1"/>
                    </p:cNvSpPr>
                    <p:nvPr/>
                  </p:nvSpPr>
                  <p:spPr bwMode="auto">
                    <a:xfrm>
                      <a:off x="3408370" y="2310267"/>
                      <a:ext cx="522288" cy="290513"/>
                    </a:xfrm>
                    <a:prstGeom prst="plus">
                      <a:avLst>
                        <a:gd name="adj" fmla="val 25000"/>
                      </a:avLst>
                    </a:prstGeom>
                    <a:solidFill>
                      <a:schemeClr val="accent2"/>
                    </a:solidFill>
                    <a:ln w="12700">
                      <a:solidFill>
                        <a:schemeClr val="tx1"/>
                      </a:solidFill>
                      <a:miter lim="800000"/>
                      <a:headEnd/>
                      <a:tailEnd/>
                    </a:ln>
                  </p:spPr>
                  <p:txBody>
                    <a:bodyPr wrap="none" anchor="ctr"/>
                    <a:lstStyle/>
                    <a:p>
                      <a:endParaRPr lang="en-US"/>
                    </a:p>
                  </p:txBody>
                </p:sp>
                <p:sp>
                  <p:nvSpPr>
                    <p:cNvPr id="236" name="AutoShape 26"/>
                    <p:cNvSpPr>
                      <a:spLocks noChangeArrowheads="1"/>
                    </p:cNvSpPr>
                    <p:nvPr/>
                  </p:nvSpPr>
                  <p:spPr bwMode="auto">
                    <a:xfrm>
                      <a:off x="3990983" y="2095954"/>
                      <a:ext cx="763588" cy="46196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37" name="AutoShape 28"/>
                    <p:cNvSpPr>
                      <a:spLocks noChangeArrowheads="1"/>
                    </p:cNvSpPr>
                    <p:nvPr/>
                  </p:nvSpPr>
                  <p:spPr bwMode="auto">
                    <a:xfrm>
                      <a:off x="3341695" y="2172154"/>
                      <a:ext cx="522288" cy="290513"/>
                    </a:xfrm>
                    <a:prstGeom prst="plus">
                      <a:avLst>
                        <a:gd name="adj" fmla="val 25000"/>
                      </a:avLst>
                    </a:prstGeom>
                    <a:noFill/>
                    <a:ln w="12700">
                      <a:solidFill>
                        <a:schemeClr val="tx1"/>
                      </a:solidFill>
                      <a:miter lim="800000"/>
                      <a:headEnd/>
                      <a:tailEnd/>
                    </a:ln>
                  </p:spPr>
                  <p:txBody>
                    <a:bodyPr wrap="none" anchor="ctr"/>
                    <a:lstStyle/>
                    <a:p>
                      <a:endParaRPr lang="en-US"/>
                    </a:p>
                  </p:txBody>
                </p:sp>
                <p:sp>
                  <p:nvSpPr>
                    <p:cNvPr id="238" name="AutoShape 29"/>
                    <p:cNvSpPr>
                      <a:spLocks noChangeArrowheads="1"/>
                    </p:cNvSpPr>
                    <p:nvPr/>
                  </p:nvSpPr>
                  <p:spPr bwMode="auto">
                    <a:xfrm>
                      <a:off x="2946407" y="1791153"/>
                      <a:ext cx="522288" cy="29051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39" name="AutoShape 30"/>
                    <p:cNvSpPr>
                      <a:spLocks noChangeArrowheads="1"/>
                    </p:cNvSpPr>
                    <p:nvPr/>
                  </p:nvSpPr>
                  <p:spPr bwMode="auto">
                    <a:xfrm>
                      <a:off x="3770320" y="2157867"/>
                      <a:ext cx="300038" cy="258763"/>
                    </a:xfrm>
                    <a:prstGeom prst="plus">
                      <a:avLst>
                        <a:gd name="adj" fmla="val 25000"/>
                      </a:avLst>
                    </a:prstGeom>
                    <a:solidFill>
                      <a:srgbClr val="AAACF0"/>
                    </a:solidFill>
                    <a:ln w="12700" cap="rnd">
                      <a:solidFill>
                        <a:schemeClr val="tx1"/>
                      </a:solidFill>
                      <a:prstDash val="sysDot"/>
                      <a:miter lim="800000"/>
                      <a:headEnd/>
                      <a:tailEnd/>
                    </a:ln>
                  </p:spPr>
                  <p:txBody>
                    <a:bodyPr wrap="none" anchor="ctr"/>
                    <a:lstStyle/>
                    <a:p>
                      <a:endParaRPr lang="en-US"/>
                    </a:p>
                  </p:txBody>
                </p:sp>
                <p:sp>
                  <p:nvSpPr>
                    <p:cNvPr id="240" name="AutoShape 31"/>
                    <p:cNvSpPr>
                      <a:spLocks noChangeArrowheads="1"/>
                    </p:cNvSpPr>
                    <p:nvPr/>
                  </p:nvSpPr>
                  <p:spPr bwMode="auto">
                    <a:xfrm>
                      <a:off x="2855919" y="1600653"/>
                      <a:ext cx="522288" cy="290513"/>
                    </a:xfrm>
                    <a:prstGeom prst="plus">
                      <a:avLst>
                        <a:gd name="adj" fmla="val 25000"/>
                      </a:avLst>
                    </a:prstGeom>
                    <a:solidFill>
                      <a:srgbClr val="D4344B"/>
                    </a:solidFill>
                    <a:ln w="12700">
                      <a:solidFill>
                        <a:schemeClr val="tx1"/>
                      </a:solidFill>
                      <a:miter lim="800000"/>
                      <a:headEnd/>
                      <a:tailEnd/>
                    </a:ln>
                  </p:spPr>
                  <p:txBody>
                    <a:bodyPr wrap="none" anchor="ctr"/>
                    <a:lstStyle/>
                    <a:p>
                      <a:endParaRPr lang="en-US"/>
                    </a:p>
                  </p:txBody>
                </p:sp>
                <p:sp>
                  <p:nvSpPr>
                    <p:cNvPr id="241" name="AutoShape 32"/>
                    <p:cNvSpPr>
                      <a:spLocks noChangeArrowheads="1"/>
                    </p:cNvSpPr>
                    <p:nvPr/>
                  </p:nvSpPr>
                  <p:spPr bwMode="auto">
                    <a:xfrm>
                      <a:off x="6462723" y="1984829"/>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42" name="AutoShape 33"/>
                    <p:cNvSpPr>
                      <a:spLocks noChangeArrowheads="1"/>
                    </p:cNvSpPr>
                    <p:nvPr/>
                  </p:nvSpPr>
                  <p:spPr bwMode="auto">
                    <a:xfrm>
                      <a:off x="6767524" y="2108654"/>
                      <a:ext cx="598488" cy="290513"/>
                    </a:xfrm>
                    <a:prstGeom prst="plus">
                      <a:avLst>
                        <a:gd name="adj" fmla="val 25000"/>
                      </a:avLst>
                    </a:prstGeom>
                    <a:solidFill>
                      <a:srgbClr val="AAACF0"/>
                    </a:solidFill>
                    <a:ln w="12700">
                      <a:solidFill>
                        <a:schemeClr val="tx1"/>
                      </a:solidFill>
                      <a:prstDash val="dash"/>
                      <a:miter lim="800000"/>
                      <a:headEnd/>
                      <a:tailEnd/>
                    </a:ln>
                  </p:spPr>
                  <p:txBody>
                    <a:bodyPr wrap="none" anchor="ctr"/>
                    <a:lstStyle/>
                    <a:p>
                      <a:endParaRPr lang="en-US"/>
                    </a:p>
                  </p:txBody>
                </p:sp>
                <p:sp>
                  <p:nvSpPr>
                    <p:cNvPr id="243" name="AutoShape 34"/>
                    <p:cNvSpPr>
                      <a:spLocks noChangeArrowheads="1"/>
                    </p:cNvSpPr>
                    <p:nvPr/>
                  </p:nvSpPr>
                  <p:spPr bwMode="auto">
                    <a:xfrm>
                      <a:off x="6381761" y="2308679"/>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44" name="AutoShape 35"/>
                    <p:cNvSpPr>
                      <a:spLocks noChangeArrowheads="1"/>
                    </p:cNvSpPr>
                    <p:nvPr/>
                  </p:nvSpPr>
                  <p:spPr bwMode="auto">
                    <a:xfrm>
                      <a:off x="6659574" y="1518103"/>
                      <a:ext cx="522288" cy="29051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45" name="AutoShape 36"/>
                    <p:cNvSpPr>
                      <a:spLocks noChangeArrowheads="1"/>
                    </p:cNvSpPr>
                    <p:nvPr/>
                  </p:nvSpPr>
                  <p:spPr bwMode="auto">
                    <a:xfrm>
                      <a:off x="5826135" y="1570491"/>
                      <a:ext cx="522288" cy="29051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46" name="AutoShape 37"/>
                    <p:cNvSpPr>
                      <a:spLocks noChangeArrowheads="1"/>
                    </p:cNvSpPr>
                    <p:nvPr/>
                  </p:nvSpPr>
                  <p:spPr bwMode="auto">
                    <a:xfrm>
                      <a:off x="5316547" y="1646691"/>
                      <a:ext cx="522288" cy="290513"/>
                    </a:xfrm>
                    <a:prstGeom prst="plus">
                      <a:avLst>
                        <a:gd name="adj" fmla="val 25000"/>
                      </a:avLst>
                    </a:prstGeom>
                    <a:solidFill>
                      <a:srgbClr val="0000FF"/>
                    </a:solidFill>
                    <a:ln w="12700">
                      <a:solidFill>
                        <a:schemeClr val="tx1"/>
                      </a:solidFill>
                      <a:miter lim="800000"/>
                      <a:headEnd/>
                      <a:tailEnd/>
                    </a:ln>
                  </p:spPr>
                  <p:txBody>
                    <a:bodyPr wrap="none" anchor="ctr"/>
                    <a:lstStyle/>
                    <a:p>
                      <a:endParaRPr lang="en-US"/>
                    </a:p>
                  </p:txBody>
                </p:sp>
                <p:sp>
                  <p:nvSpPr>
                    <p:cNvPr id="247" name="AutoShape 38"/>
                    <p:cNvSpPr>
                      <a:spLocks noChangeArrowheads="1"/>
                    </p:cNvSpPr>
                    <p:nvPr/>
                  </p:nvSpPr>
                  <p:spPr bwMode="auto">
                    <a:xfrm>
                      <a:off x="4849821" y="1565728"/>
                      <a:ext cx="522288" cy="290513"/>
                    </a:xfrm>
                    <a:prstGeom prst="plus">
                      <a:avLst>
                        <a:gd name="adj" fmla="val 25000"/>
                      </a:avLst>
                    </a:prstGeom>
                    <a:solidFill>
                      <a:srgbClr val="AAACF0"/>
                    </a:solidFill>
                    <a:ln w="12700">
                      <a:solidFill>
                        <a:schemeClr val="tx1"/>
                      </a:solidFill>
                      <a:prstDash val="lgDash"/>
                      <a:miter lim="800000"/>
                      <a:headEnd/>
                      <a:tailEnd/>
                    </a:ln>
                  </p:spPr>
                  <p:txBody>
                    <a:bodyPr wrap="none" anchor="ctr"/>
                    <a:lstStyle/>
                    <a:p>
                      <a:endParaRPr lang="en-US"/>
                    </a:p>
                  </p:txBody>
                </p:sp>
                <p:sp>
                  <p:nvSpPr>
                    <p:cNvPr id="248" name="AutoShape 39"/>
                    <p:cNvSpPr>
                      <a:spLocks noChangeArrowheads="1"/>
                    </p:cNvSpPr>
                    <p:nvPr/>
                  </p:nvSpPr>
                  <p:spPr bwMode="auto">
                    <a:xfrm>
                      <a:off x="4445008" y="1829254"/>
                      <a:ext cx="769938" cy="284163"/>
                    </a:xfrm>
                    <a:prstGeom prst="plus">
                      <a:avLst>
                        <a:gd name="adj" fmla="val 25000"/>
                      </a:avLst>
                    </a:prstGeom>
                    <a:solidFill>
                      <a:srgbClr val="AAACF0"/>
                    </a:solidFill>
                    <a:ln w="12700">
                      <a:solidFill>
                        <a:schemeClr val="tx1"/>
                      </a:solidFill>
                      <a:miter lim="800000"/>
                      <a:headEnd/>
                      <a:tailEnd/>
                    </a:ln>
                  </p:spPr>
                  <p:txBody>
                    <a:bodyPr wrap="none" anchor="ctr"/>
                    <a:lstStyle/>
                    <a:p>
                      <a:endParaRPr lang="en-US"/>
                    </a:p>
                  </p:txBody>
                </p:sp>
                <p:sp>
                  <p:nvSpPr>
                    <p:cNvPr id="249" name="AutoShape 40"/>
                    <p:cNvSpPr>
                      <a:spLocks noChangeArrowheads="1"/>
                    </p:cNvSpPr>
                    <p:nvPr/>
                  </p:nvSpPr>
                  <p:spPr bwMode="auto">
                    <a:xfrm>
                      <a:off x="5616585" y="1908629"/>
                      <a:ext cx="522288" cy="290513"/>
                    </a:xfrm>
                    <a:prstGeom prst="plus">
                      <a:avLst>
                        <a:gd name="adj" fmla="val 25000"/>
                      </a:avLst>
                    </a:prstGeom>
                    <a:solidFill>
                      <a:srgbClr val="F16179"/>
                    </a:solidFill>
                    <a:ln w="12700">
                      <a:solidFill>
                        <a:schemeClr val="tx1"/>
                      </a:solidFill>
                      <a:miter lim="800000"/>
                      <a:headEnd/>
                      <a:tailEnd/>
                    </a:ln>
                  </p:spPr>
                  <p:txBody>
                    <a:bodyPr wrap="none" anchor="ctr"/>
                    <a:lstStyle/>
                    <a:p>
                      <a:endParaRPr lang="en-US"/>
                    </a:p>
                  </p:txBody>
                </p:sp>
                <p:sp>
                  <p:nvSpPr>
                    <p:cNvPr id="250" name="AutoShape 41"/>
                    <p:cNvSpPr>
                      <a:spLocks noChangeArrowheads="1"/>
                    </p:cNvSpPr>
                    <p:nvPr/>
                  </p:nvSpPr>
                  <p:spPr bwMode="auto">
                    <a:xfrm>
                      <a:off x="6030923" y="1734003"/>
                      <a:ext cx="522288" cy="290513"/>
                    </a:xfrm>
                    <a:prstGeom prst="plus">
                      <a:avLst>
                        <a:gd name="adj" fmla="val 25000"/>
                      </a:avLst>
                    </a:prstGeom>
                    <a:solidFill>
                      <a:schemeClr val="accent2"/>
                    </a:solidFill>
                    <a:ln w="12700">
                      <a:solidFill>
                        <a:schemeClr val="tx1"/>
                      </a:solidFill>
                      <a:miter lim="800000"/>
                      <a:headEnd/>
                      <a:tailEnd/>
                    </a:ln>
                  </p:spPr>
                  <p:txBody>
                    <a:bodyPr wrap="none" anchor="ctr"/>
                    <a:lstStyle/>
                    <a:p>
                      <a:pPr algn="ctr"/>
                      <a:endParaRPr lang="en-US"/>
                    </a:p>
                  </p:txBody>
                </p:sp>
                <p:sp>
                  <p:nvSpPr>
                    <p:cNvPr id="251" name="AutoShape 42"/>
                    <p:cNvSpPr>
                      <a:spLocks noChangeArrowheads="1"/>
                    </p:cNvSpPr>
                    <p:nvPr/>
                  </p:nvSpPr>
                  <p:spPr bwMode="auto">
                    <a:xfrm>
                      <a:off x="4411671" y="1513341"/>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52" name="AutoShape 43"/>
                    <p:cNvSpPr>
                      <a:spLocks noChangeArrowheads="1"/>
                    </p:cNvSpPr>
                    <p:nvPr/>
                  </p:nvSpPr>
                  <p:spPr bwMode="auto">
                    <a:xfrm>
                      <a:off x="5654685" y="1741941"/>
                      <a:ext cx="522288" cy="290513"/>
                    </a:xfrm>
                    <a:prstGeom prst="plus">
                      <a:avLst>
                        <a:gd name="adj" fmla="val 25000"/>
                      </a:avLst>
                    </a:prstGeom>
                    <a:solidFill>
                      <a:srgbClr val="AAACF0"/>
                    </a:solidFill>
                    <a:ln w="12700">
                      <a:solidFill>
                        <a:schemeClr val="tx1"/>
                      </a:solidFill>
                      <a:prstDash val="dashDot"/>
                      <a:miter lim="800000"/>
                      <a:headEnd/>
                      <a:tailEnd/>
                    </a:ln>
                  </p:spPr>
                  <p:txBody>
                    <a:bodyPr wrap="none" anchor="ctr"/>
                    <a:lstStyle/>
                    <a:p>
                      <a:endParaRPr lang="en-US"/>
                    </a:p>
                  </p:txBody>
                </p:sp>
                <p:sp>
                  <p:nvSpPr>
                    <p:cNvPr id="253" name="AutoShape 44"/>
                    <p:cNvSpPr>
                      <a:spLocks noChangeArrowheads="1"/>
                    </p:cNvSpPr>
                    <p:nvPr/>
                  </p:nvSpPr>
                  <p:spPr bwMode="auto">
                    <a:xfrm>
                      <a:off x="4344996" y="1975304"/>
                      <a:ext cx="522288" cy="290513"/>
                    </a:xfrm>
                    <a:prstGeom prst="plus">
                      <a:avLst>
                        <a:gd name="adj" fmla="val 25000"/>
                      </a:avLst>
                    </a:prstGeom>
                    <a:solidFill>
                      <a:srgbClr val="AAACF0"/>
                    </a:solidFill>
                    <a:ln w="12700">
                      <a:solidFill>
                        <a:schemeClr val="tx1"/>
                      </a:solidFill>
                      <a:prstDash val="dash"/>
                      <a:miter lim="800000"/>
                      <a:headEnd/>
                      <a:tailEnd/>
                    </a:ln>
                  </p:spPr>
                  <p:txBody>
                    <a:bodyPr wrap="none" anchor="ctr"/>
                    <a:lstStyle/>
                    <a:p>
                      <a:endParaRPr lang="en-US"/>
                    </a:p>
                  </p:txBody>
                </p:sp>
                <p:sp>
                  <p:nvSpPr>
                    <p:cNvPr id="254" name="AutoShape 45"/>
                    <p:cNvSpPr>
                      <a:spLocks noChangeArrowheads="1"/>
                    </p:cNvSpPr>
                    <p:nvPr/>
                  </p:nvSpPr>
                  <p:spPr bwMode="auto">
                    <a:xfrm>
                      <a:off x="6145223" y="1975304"/>
                      <a:ext cx="522288" cy="290513"/>
                    </a:xfrm>
                    <a:prstGeom prst="plus">
                      <a:avLst>
                        <a:gd name="adj" fmla="val 25000"/>
                      </a:avLst>
                    </a:prstGeom>
                    <a:solidFill>
                      <a:srgbClr val="8CCBD0"/>
                    </a:solidFill>
                    <a:ln w="12700">
                      <a:solidFill>
                        <a:schemeClr val="tx1"/>
                      </a:solidFill>
                      <a:miter lim="800000"/>
                      <a:headEnd/>
                      <a:tailEnd/>
                    </a:ln>
                  </p:spPr>
                  <p:txBody>
                    <a:bodyPr wrap="none" anchor="ctr"/>
                    <a:lstStyle/>
                    <a:p>
                      <a:endParaRPr lang="en-US"/>
                    </a:p>
                  </p:txBody>
                </p:sp>
                <p:sp>
                  <p:nvSpPr>
                    <p:cNvPr id="255" name="AutoShape 46"/>
                    <p:cNvSpPr>
                      <a:spLocks noChangeArrowheads="1"/>
                    </p:cNvSpPr>
                    <p:nvPr/>
                  </p:nvSpPr>
                  <p:spPr bwMode="auto">
                    <a:xfrm>
                      <a:off x="7277112" y="1332365"/>
                      <a:ext cx="534988" cy="522288"/>
                    </a:xfrm>
                    <a:prstGeom prst="plus">
                      <a:avLst>
                        <a:gd name="adj" fmla="val 25000"/>
                      </a:avLst>
                    </a:prstGeom>
                    <a:solidFill>
                      <a:srgbClr val="D4344B"/>
                    </a:solidFill>
                    <a:ln w="12700">
                      <a:solidFill>
                        <a:schemeClr val="tx1"/>
                      </a:solidFill>
                      <a:prstDash val="sysDot"/>
                      <a:miter lim="800000"/>
                      <a:headEnd/>
                      <a:tailEnd/>
                    </a:ln>
                  </p:spPr>
                  <p:txBody>
                    <a:bodyPr wrap="none" anchor="ctr"/>
                    <a:lstStyle/>
                    <a:p>
                      <a:endParaRPr lang="en-US"/>
                    </a:p>
                  </p:txBody>
                </p:sp>
              </p:grpSp>
              <p:sp>
                <p:nvSpPr>
                  <p:cNvPr id="211" name="AutoShape 62"/>
                  <p:cNvSpPr>
                    <a:spLocks noChangeArrowheads="1"/>
                  </p:cNvSpPr>
                  <p:nvPr/>
                </p:nvSpPr>
                <p:spPr bwMode="auto">
                  <a:xfrm>
                    <a:off x="3677919" y="1176423"/>
                    <a:ext cx="4214876" cy="3603850"/>
                  </a:xfrm>
                  <a:prstGeom prst="triangle">
                    <a:avLst>
                      <a:gd name="adj" fmla="val 50000"/>
                    </a:avLst>
                  </a:prstGeom>
                  <a:solidFill>
                    <a:srgbClr val="30D840"/>
                  </a:solidFill>
                  <a:ln w="12700">
                    <a:solidFill>
                      <a:schemeClr val="tx1"/>
                    </a:solidFill>
                    <a:miter lim="800000"/>
                    <a:headEnd/>
                    <a:tailEnd/>
                  </a:ln>
                </p:spPr>
                <p:txBody>
                  <a:bodyPr wrap="none" anchor="ctr"/>
                  <a:lstStyle/>
                  <a:p>
                    <a:endParaRPr lang="en-US"/>
                  </a:p>
                </p:txBody>
              </p:sp>
              <p:sp>
                <p:nvSpPr>
                  <p:cNvPr id="212" name="AutoShape 71"/>
                  <p:cNvSpPr>
                    <a:spLocks noChangeArrowheads="1"/>
                  </p:cNvSpPr>
                  <p:nvPr/>
                </p:nvSpPr>
                <p:spPr bwMode="auto">
                  <a:xfrm>
                    <a:off x="4743976" y="5057213"/>
                    <a:ext cx="2000974" cy="801592"/>
                  </a:xfrm>
                  <a:prstGeom prst="triangle">
                    <a:avLst>
                      <a:gd name="adj" fmla="val 50000"/>
                    </a:avLst>
                  </a:prstGeom>
                  <a:solidFill>
                    <a:srgbClr val="FF00FF"/>
                  </a:solidFill>
                  <a:ln w="12700">
                    <a:solidFill>
                      <a:schemeClr val="tx1"/>
                    </a:solidFill>
                    <a:miter lim="800000"/>
                    <a:headEnd/>
                    <a:tailEnd/>
                  </a:ln>
                </p:spPr>
                <p:txBody>
                  <a:bodyPr wrap="none" anchor="ctr"/>
                  <a:lstStyle/>
                  <a:p>
                    <a:endParaRPr lang="en-US"/>
                  </a:p>
                </p:txBody>
              </p:sp>
              <p:sp>
                <p:nvSpPr>
                  <p:cNvPr id="213" name="AutoShape 91"/>
                  <p:cNvSpPr>
                    <a:spLocks noChangeArrowheads="1"/>
                  </p:cNvSpPr>
                  <p:nvPr/>
                </p:nvSpPr>
                <p:spPr bwMode="auto">
                  <a:xfrm>
                    <a:off x="2676320" y="803782"/>
                    <a:ext cx="664170" cy="5626047"/>
                  </a:xfrm>
                  <a:prstGeom prst="curvedRightArrow">
                    <a:avLst>
                      <a:gd name="adj1" fmla="val 144239"/>
                      <a:gd name="adj2" fmla="val 288478"/>
                      <a:gd name="adj3" fmla="val 33333"/>
                    </a:avLst>
                  </a:prstGeom>
                  <a:solidFill>
                    <a:srgbClr val="FFC000"/>
                  </a:solidFill>
                  <a:ln w="12700">
                    <a:solidFill>
                      <a:schemeClr val="tx1"/>
                    </a:solidFill>
                    <a:prstDash val="dash"/>
                    <a:miter lim="800000"/>
                    <a:headEnd/>
                    <a:tailEnd/>
                  </a:ln>
                </p:spPr>
                <p:txBody>
                  <a:bodyPr wrap="none" anchor="ctr"/>
                  <a:lstStyle/>
                  <a:p>
                    <a:endParaRPr lang="en-US"/>
                  </a:p>
                </p:txBody>
              </p:sp>
              <p:sp>
                <p:nvSpPr>
                  <p:cNvPr id="214" name="AutoShape 92"/>
                  <p:cNvSpPr>
                    <a:spLocks noChangeArrowheads="1"/>
                  </p:cNvSpPr>
                  <p:nvPr/>
                </p:nvSpPr>
                <p:spPr bwMode="auto">
                  <a:xfrm flipH="1">
                    <a:off x="8021724" y="769003"/>
                    <a:ext cx="664170" cy="5626046"/>
                  </a:xfrm>
                  <a:prstGeom prst="curvedRightArrow">
                    <a:avLst>
                      <a:gd name="adj1" fmla="val 144239"/>
                      <a:gd name="adj2" fmla="val 288478"/>
                      <a:gd name="adj3" fmla="val 33333"/>
                    </a:avLst>
                  </a:prstGeom>
                  <a:solidFill>
                    <a:srgbClr val="FFC000"/>
                  </a:solidFill>
                  <a:ln w="12700">
                    <a:solidFill>
                      <a:schemeClr val="tx1"/>
                    </a:solidFill>
                    <a:prstDash val="dash"/>
                    <a:miter lim="800000"/>
                    <a:headEnd/>
                    <a:tailEnd/>
                  </a:ln>
                </p:spPr>
                <p:txBody>
                  <a:bodyPr wrap="none" anchor="ctr"/>
                  <a:lstStyle/>
                  <a:p>
                    <a:endParaRPr lang="en-US"/>
                  </a:p>
                </p:txBody>
              </p:sp>
            </p:grpSp>
          </p:grpSp>
          <p:sp>
            <p:nvSpPr>
              <p:cNvPr id="206" name="AutoShape 86"/>
              <p:cNvSpPr>
                <a:spLocks noChangeArrowheads="1"/>
              </p:cNvSpPr>
              <p:nvPr/>
            </p:nvSpPr>
            <p:spPr bwMode="auto">
              <a:xfrm>
                <a:off x="2962277" y="3876671"/>
                <a:ext cx="295274" cy="133352"/>
              </a:xfrm>
              <a:prstGeom prst="triangle">
                <a:avLst>
                  <a:gd name="adj" fmla="val 50000"/>
                </a:avLst>
              </a:prstGeom>
              <a:solidFill>
                <a:schemeClr val="tx1"/>
              </a:solidFill>
              <a:ln w="12700">
                <a:solidFill>
                  <a:schemeClr val="tx1"/>
                </a:solidFill>
                <a:miter lim="800000"/>
                <a:headEnd/>
                <a:tailEnd/>
              </a:ln>
            </p:spPr>
            <p:txBody>
              <a:bodyPr wrap="none" anchor="ctr"/>
              <a:lstStyle/>
              <a:p>
                <a:endParaRPr lang="en-US"/>
              </a:p>
            </p:txBody>
          </p:sp>
        </p:grpSp>
        <p:grpSp>
          <p:nvGrpSpPr>
            <p:cNvPr id="16" name="Group 307"/>
            <p:cNvGrpSpPr/>
            <p:nvPr/>
          </p:nvGrpSpPr>
          <p:grpSpPr>
            <a:xfrm>
              <a:off x="3524250" y="558800"/>
              <a:ext cx="2160588" cy="2427288"/>
              <a:chOff x="3524250" y="558800"/>
              <a:chExt cx="2160588" cy="2427288"/>
            </a:xfrm>
          </p:grpSpPr>
          <p:sp>
            <p:nvSpPr>
              <p:cNvPr id="197" name="Line 19"/>
              <p:cNvSpPr>
                <a:spLocks noChangeShapeType="1"/>
              </p:cNvSpPr>
              <p:nvPr/>
            </p:nvSpPr>
            <p:spPr bwMode="auto">
              <a:xfrm>
                <a:off x="4279900" y="1069975"/>
                <a:ext cx="0" cy="0"/>
              </a:xfrm>
              <a:prstGeom prst="line">
                <a:avLst/>
              </a:prstGeom>
              <a:noFill/>
              <a:ln w="12700">
                <a:solidFill>
                  <a:schemeClr val="tx1"/>
                </a:solidFill>
                <a:round/>
                <a:headEnd/>
                <a:tailEnd/>
              </a:ln>
            </p:spPr>
            <p:txBody>
              <a:bodyPr/>
              <a:lstStyle/>
              <a:p>
                <a:endParaRPr lang="en-US"/>
              </a:p>
            </p:txBody>
          </p:sp>
          <p:sp>
            <p:nvSpPr>
              <p:cNvPr id="198" name="Oval 21"/>
              <p:cNvSpPr>
                <a:spLocks noChangeArrowheads="1"/>
              </p:cNvSpPr>
              <p:nvPr/>
            </p:nvSpPr>
            <p:spPr bwMode="auto">
              <a:xfrm>
                <a:off x="4110038" y="558800"/>
                <a:ext cx="987425" cy="511175"/>
              </a:xfrm>
              <a:prstGeom prst="ellipse">
                <a:avLst/>
              </a:prstGeom>
              <a:solidFill>
                <a:srgbClr val="339933"/>
              </a:solidFill>
              <a:ln w="12700">
                <a:solidFill>
                  <a:schemeClr val="tx1"/>
                </a:solidFill>
                <a:round/>
                <a:headEnd/>
                <a:tailEnd/>
              </a:ln>
            </p:spPr>
            <p:txBody>
              <a:bodyPr wrap="none" anchor="ctr"/>
              <a:lstStyle/>
              <a:p>
                <a:endParaRPr lang="en-US" sz="1200" b="1">
                  <a:solidFill>
                    <a:srgbClr val="000099"/>
                  </a:solidFill>
                </a:endParaRPr>
              </a:p>
            </p:txBody>
          </p:sp>
          <p:grpSp>
            <p:nvGrpSpPr>
              <p:cNvPr id="199" name="Group 113"/>
              <p:cNvGrpSpPr>
                <a:grpSpLocks/>
              </p:cNvGrpSpPr>
              <p:nvPr/>
            </p:nvGrpSpPr>
            <p:grpSpPr bwMode="auto">
              <a:xfrm>
                <a:off x="3524250" y="846138"/>
                <a:ext cx="2160588" cy="2139950"/>
                <a:chOff x="3524436" y="1397699"/>
                <a:chExt cx="2160346" cy="2140839"/>
              </a:xfrm>
            </p:grpSpPr>
            <p:sp>
              <p:nvSpPr>
                <p:cNvPr id="200" name="Line 27"/>
                <p:cNvSpPr>
                  <a:spLocks noChangeShapeType="1"/>
                </p:cNvSpPr>
                <p:nvPr/>
              </p:nvSpPr>
              <p:spPr bwMode="auto">
                <a:xfrm>
                  <a:off x="5102363" y="1397699"/>
                  <a:ext cx="582419" cy="1195107"/>
                </a:xfrm>
                <a:prstGeom prst="line">
                  <a:avLst/>
                </a:prstGeom>
                <a:noFill/>
                <a:ln w="12700">
                  <a:solidFill>
                    <a:srgbClr val="339933"/>
                  </a:solidFill>
                  <a:round/>
                  <a:headEnd/>
                  <a:tailEnd/>
                </a:ln>
              </p:spPr>
              <p:txBody>
                <a:bodyPr/>
                <a:lstStyle/>
                <a:p>
                  <a:endParaRPr lang="en-US"/>
                </a:p>
              </p:txBody>
            </p:sp>
            <p:sp>
              <p:nvSpPr>
                <p:cNvPr id="201" name="Line 24"/>
                <p:cNvSpPr>
                  <a:spLocks noChangeShapeType="1"/>
                </p:cNvSpPr>
                <p:nvPr/>
              </p:nvSpPr>
              <p:spPr bwMode="auto">
                <a:xfrm>
                  <a:off x="4586419" y="1626366"/>
                  <a:ext cx="0" cy="345253"/>
                </a:xfrm>
                <a:prstGeom prst="line">
                  <a:avLst/>
                </a:prstGeom>
                <a:noFill/>
                <a:ln w="12700">
                  <a:solidFill>
                    <a:srgbClr val="339933"/>
                  </a:solidFill>
                  <a:round/>
                  <a:headEnd/>
                  <a:tailEnd/>
                </a:ln>
              </p:spPr>
              <p:txBody>
                <a:bodyPr/>
                <a:lstStyle/>
                <a:p>
                  <a:endParaRPr lang="en-US"/>
                </a:p>
              </p:txBody>
            </p:sp>
            <p:sp>
              <p:nvSpPr>
                <p:cNvPr id="202" name="Line 25"/>
                <p:cNvSpPr>
                  <a:spLocks noChangeShapeType="1"/>
                </p:cNvSpPr>
                <p:nvPr/>
              </p:nvSpPr>
              <p:spPr bwMode="auto">
                <a:xfrm flipH="1">
                  <a:off x="3524436" y="1415301"/>
                  <a:ext cx="581134" cy="1195107"/>
                </a:xfrm>
                <a:prstGeom prst="line">
                  <a:avLst/>
                </a:prstGeom>
                <a:noFill/>
                <a:ln w="12700">
                  <a:solidFill>
                    <a:srgbClr val="339933"/>
                  </a:solidFill>
                  <a:round/>
                  <a:headEnd/>
                  <a:tailEnd/>
                </a:ln>
              </p:spPr>
              <p:txBody>
                <a:bodyPr/>
                <a:lstStyle/>
                <a:p>
                  <a:endParaRPr lang="en-US"/>
                </a:p>
              </p:txBody>
            </p:sp>
            <p:sp>
              <p:nvSpPr>
                <p:cNvPr id="203" name="Line 26"/>
                <p:cNvSpPr>
                  <a:spLocks noChangeShapeType="1"/>
                </p:cNvSpPr>
                <p:nvPr/>
              </p:nvSpPr>
              <p:spPr bwMode="auto">
                <a:xfrm flipH="1">
                  <a:off x="3719825" y="1559370"/>
                  <a:ext cx="576394" cy="1977201"/>
                </a:xfrm>
                <a:prstGeom prst="line">
                  <a:avLst/>
                </a:prstGeom>
                <a:noFill/>
                <a:ln w="12700">
                  <a:solidFill>
                    <a:srgbClr val="339933"/>
                  </a:solidFill>
                  <a:round/>
                  <a:headEnd/>
                  <a:tailEnd/>
                </a:ln>
              </p:spPr>
              <p:txBody>
                <a:bodyPr/>
                <a:lstStyle/>
                <a:p>
                  <a:endParaRPr lang="en-US"/>
                </a:p>
              </p:txBody>
            </p:sp>
            <p:sp>
              <p:nvSpPr>
                <p:cNvPr id="204" name="Line 28"/>
                <p:cNvSpPr>
                  <a:spLocks noChangeShapeType="1"/>
                </p:cNvSpPr>
                <p:nvPr/>
              </p:nvSpPr>
              <p:spPr bwMode="auto">
                <a:xfrm>
                  <a:off x="4964413" y="1559274"/>
                  <a:ext cx="550562" cy="1979264"/>
                </a:xfrm>
                <a:prstGeom prst="line">
                  <a:avLst/>
                </a:prstGeom>
                <a:noFill/>
                <a:ln w="12700">
                  <a:solidFill>
                    <a:srgbClr val="339933"/>
                  </a:solidFill>
                  <a:round/>
                  <a:headEnd/>
                  <a:tailEnd/>
                </a:ln>
              </p:spPr>
              <p:txBody>
                <a:bodyPr/>
                <a:lstStyle/>
                <a:p>
                  <a:endParaRPr lang="en-US"/>
                </a:p>
              </p:txBody>
            </p:sp>
          </p:grpSp>
        </p:grpSp>
        <p:grpSp>
          <p:nvGrpSpPr>
            <p:cNvPr id="17" name="Group 306"/>
            <p:cNvGrpSpPr/>
            <p:nvPr/>
          </p:nvGrpSpPr>
          <p:grpSpPr>
            <a:xfrm>
              <a:off x="3476625" y="1414463"/>
              <a:ext cx="2824163" cy="2533650"/>
              <a:chOff x="3476625" y="1414463"/>
              <a:chExt cx="2824163" cy="2533650"/>
            </a:xfrm>
          </p:grpSpPr>
          <p:grpSp>
            <p:nvGrpSpPr>
              <p:cNvPr id="184" name="Group 131"/>
              <p:cNvGrpSpPr>
                <a:grpSpLocks/>
              </p:cNvGrpSpPr>
              <p:nvPr/>
            </p:nvGrpSpPr>
            <p:grpSpPr bwMode="auto">
              <a:xfrm>
                <a:off x="3476625" y="1830388"/>
                <a:ext cx="2824163" cy="2117725"/>
                <a:chOff x="3477068" y="2382298"/>
                <a:chExt cx="2824164" cy="2118265"/>
              </a:xfrm>
            </p:grpSpPr>
            <p:sp>
              <p:nvSpPr>
                <p:cNvPr id="188" name="Line 41"/>
                <p:cNvSpPr>
                  <a:spLocks noChangeShapeType="1"/>
                </p:cNvSpPr>
                <p:nvPr/>
              </p:nvSpPr>
              <p:spPr bwMode="auto">
                <a:xfrm flipH="1">
                  <a:off x="3728481" y="2389287"/>
                  <a:ext cx="464136" cy="229237"/>
                </a:xfrm>
                <a:prstGeom prst="line">
                  <a:avLst/>
                </a:prstGeom>
                <a:noFill/>
                <a:ln w="12700">
                  <a:solidFill>
                    <a:srgbClr val="008080"/>
                  </a:solidFill>
                  <a:round/>
                  <a:headEnd/>
                  <a:tailEnd/>
                </a:ln>
              </p:spPr>
              <p:txBody>
                <a:bodyPr/>
                <a:lstStyle/>
                <a:p>
                  <a:endParaRPr lang="en-US"/>
                </a:p>
              </p:txBody>
            </p:sp>
            <p:sp>
              <p:nvSpPr>
                <p:cNvPr id="189" name="Line 42"/>
                <p:cNvSpPr>
                  <a:spLocks noChangeShapeType="1"/>
                </p:cNvSpPr>
                <p:nvPr/>
              </p:nvSpPr>
              <p:spPr bwMode="auto">
                <a:xfrm>
                  <a:off x="5025747" y="2382298"/>
                  <a:ext cx="550277" cy="236226"/>
                </a:xfrm>
                <a:prstGeom prst="line">
                  <a:avLst/>
                </a:prstGeom>
                <a:noFill/>
                <a:ln w="12700">
                  <a:solidFill>
                    <a:srgbClr val="008080"/>
                  </a:solidFill>
                  <a:round/>
                  <a:headEnd/>
                  <a:tailEnd/>
                </a:ln>
              </p:spPr>
              <p:txBody>
                <a:bodyPr/>
                <a:lstStyle/>
                <a:p>
                  <a:endParaRPr lang="en-US"/>
                </a:p>
              </p:txBody>
            </p:sp>
            <p:sp>
              <p:nvSpPr>
                <p:cNvPr id="190" name="Line 43"/>
                <p:cNvSpPr>
                  <a:spLocks noChangeShapeType="1"/>
                </p:cNvSpPr>
                <p:nvPr/>
              </p:nvSpPr>
              <p:spPr bwMode="auto">
                <a:xfrm flipH="1">
                  <a:off x="4074333" y="2491325"/>
                  <a:ext cx="461564" cy="1058123"/>
                </a:xfrm>
                <a:prstGeom prst="line">
                  <a:avLst/>
                </a:prstGeom>
                <a:noFill/>
                <a:ln w="12700">
                  <a:solidFill>
                    <a:srgbClr val="008080"/>
                  </a:solidFill>
                  <a:round/>
                  <a:headEnd/>
                  <a:tailEnd/>
                </a:ln>
              </p:spPr>
              <p:txBody>
                <a:bodyPr/>
                <a:lstStyle/>
                <a:p>
                  <a:endParaRPr lang="en-US"/>
                </a:p>
              </p:txBody>
            </p:sp>
            <p:sp>
              <p:nvSpPr>
                <p:cNvPr id="191" name="Line 44"/>
                <p:cNvSpPr>
                  <a:spLocks noChangeShapeType="1"/>
                </p:cNvSpPr>
                <p:nvPr/>
              </p:nvSpPr>
              <p:spPr bwMode="auto">
                <a:xfrm>
                  <a:off x="4778892" y="2484335"/>
                  <a:ext cx="674171" cy="1078015"/>
                </a:xfrm>
                <a:prstGeom prst="line">
                  <a:avLst/>
                </a:prstGeom>
                <a:noFill/>
                <a:ln w="12700">
                  <a:solidFill>
                    <a:srgbClr val="008080"/>
                  </a:solidFill>
                  <a:round/>
                  <a:headEnd/>
                  <a:tailEnd/>
                </a:ln>
              </p:spPr>
              <p:txBody>
                <a:bodyPr/>
                <a:lstStyle/>
                <a:p>
                  <a:endParaRPr lang="en-US"/>
                </a:p>
              </p:txBody>
            </p:sp>
            <p:sp>
              <p:nvSpPr>
                <p:cNvPr id="192" name="Line 45"/>
                <p:cNvSpPr>
                  <a:spLocks noChangeShapeType="1"/>
                </p:cNvSpPr>
                <p:nvPr/>
              </p:nvSpPr>
              <p:spPr bwMode="auto">
                <a:xfrm flipH="1">
                  <a:off x="3477068" y="2459176"/>
                  <a:ext cx="887831" cy="1557644"/>
                </a:xfrm>
                <a:prstGeom prst="line">
                  <a:avLst/>
                </a:prstGeom>
                <a:noFill/>
                <a:ln w="12700">
                  <a:solidFill>
                    <a:srgbClr val="008080"/>
                  </a:solidFill>
                  <a:round/>
                  <a:headEnd/>
                  <a:tailEnd/>
                </a:ln>
              </p:spPr>
              <p:txBody>
                <a:bodyPr/>
                <a:lstStyle/>
                <a:p>
                  <a:endParaRPr lang="en-US"/>
                </a:p>
              </p:txBody>
            </p:sp>
            <p:sp>
              <p:nvSpPr>
                <p:cNvPr id="193" name="Line 46"/>
                <p:cNvSpPr>
                  <a:spLocks noChangeShapeType="1"/>
                </p:cNvSpPr>
                <p:nvPr/>
              </p:nvSpPr>
              <p:spPr bwMode="auto">
                <a:xfrm flipH="1">
                  <a:off x="4400993" y="2485734"/>
                  <a:ext cx="210759" cy="1002449"/>
                </a:xfrm>
                <a:prstGeom prst="line">
                  <a:avLst/>
                </a:prstGeom>
                <a:noFill/>
                <a:ln w="12700">
                  <a:solidFill>
                    <a:srgbClr val="008080"/>
                  </a:solidFill>
                  <a:round/>
                  <a:headEnd/>
                  <a:tailEnd/>
                </a:ln>
              </p:spPr>
              <p:txBody>
                <a:bodyPr/>
                <a:lstStyle/>
                <a:p>
                  <a:endParaRPr lang="en-US"/>
                </a:p>
              </p:txBody>
            </p:sp>
            <p:sp>
              <p:nvSpPr>
                <p:cNvPr id="194" name="Line 47"/>
                <p:cNvSpPr>
                  <a:spLocks noChangeShapeType="1"/>
                </p:cNvSpPr>
                <p:nvPr/>
              </p:nvSpPr>
              <p:spPr bwMode="auto">
                <a:xfrm>
                  <a:off x="4741608" y="2485734"/>
                  <a:ext cx="720980" cy="2014829"/>
                </a:xfrm>
                <a:prstGeom prst="line">
                  <a:avLst/>
                </a:prstGeom>
                <a:noFill/>
                <a:ln w="12700">
                  <a:solidFill>
                    <a:srgbClr val="008080"/>
                  </a:solidFill>
                  <a:round/>
                  <a:headEnd/>
                  <a:tailEnd/>
                </a:ln>
              </p:spPr>
              <p:txBody>
                <a:bodyPr/>
                <a:lstStyle/>
                <a:p>
                  <a:endParaRPr lang="en-US"/>
                </a:p>
              </p:txBody>
            </p:sp>
            <p:sp>
              <p:nvSpPr>
                <p:cNvPr id="195" name="Line 48"/>
                <p:cNvSpPr>
                  <a:spLocks noChangeShapeType="1"/>
                </p:cNvSpPr>
                <p:nvPr/>
              </p:nvSpPr>
              <p:spPr bwMode="auto">
                <a:xfrm>
                  <a:off x="5000033" y="2383696"/>
                  <a:ext cx="1301199" cy="1133062"/>
                </a:xfrm>
                <a:prstGeom prst="line">
                  <a:avLst/>
                </a:prstGeom>
                <a:noFill/>
                <a:ln w="12700">
                  <a:solidFill>
                    <a:srgbClr val="008080"/>
                  </a:solidFill>
                  <a:round/>
                  <a:headEnd/>
                  <a:tailEnd/>
                </a:ln>
              </p:spPr>
              <p:txBody>
                <a:bodyPr/>
                <a:lstStyle/>
                <a:p>
                  <a:endParaRPr lang="en-US"/>
                </a:p>
              </p:txBody>
            </p:sp>
            <p:sp>
              <p:nvSpPr>
                <p:cNvPr id="196" name="Line 49"/>
                <p:cNvSpPr>
                  <a:spLocks noChangeShapeType="1"/>
                </p:cNvSpPr>
                <p:nvPr/>
              </p:nvSpPr>
              <p:spPr bwMode="auto">
                <a:xfrm flipH="1">
                  <a:off x="4505769" y="2473154"/>
                  <a:ext cx="165126" cy="2000866"/>
                </a:xfrm>
                <a:prstGeom prst="line">
                  <a:avLst/>
                </a:prstGeom>
                <a:noFill/>
                <a:ln w="12700">
                  <a:solidFill>
                    <a:srgbClr val="008080"/>
                  </a:solidFill>
                  <a:round/>
                  <a:headEnd/>
                  <a:tailEnd/>
                </a:ln>
              </p:spPr>
              <p:txBody>
                <a:bodyPr/>
                <a:lstStyle/>
                <a:p>
                  <a:endParaRPr lang="en-US"/>
                </a:p>
              </p:txBody>
            </p:sp>
          </p:grpSp>
          <p:grpSp>
            <p:nvGrpSpPr>
              <p:cNvPr id="185" name="Group 52"/>
              <p:cNvGrpSpPr>
                <a:grpSpLocks/>
              </p:cNvGrpSpPr>
              <p:nvPr/>
            </p:nvGrpSpPr>
            <p:grpSpPr bwMode="auto">
              <a:xfrm>
                <a:off x="4110038" y="1414463"/>
                <a:ext cx="987425" cy="512762"/>
                <a:chOff x="1778" y="3172"/>
                <a:chExt cx="749" cy="413"/>
              </a:xfrm>
            </p:grpSpPr>
            <p:sp>
              <p:nvSpPr>
                <p:cNvPr id="186" name="Oval 53"/>
                <p:cNvSpPr>
                  <a:spLocks noChangeArrowheads="1"/>
                </p:cNvSpPr>
                <p:nvPr/>
              </p:nvSpPr>
              <p:spPr bwMode="auto">
                <a:xfrm>
                  <a:off x="1778" y="3172"/>
                  <a:ext cx="749" cy="413"/>
                </a:xfrm>
                <a:prstGeom prst="ellipse">
                  <a:avLst/>
                </a:prstGeom>
                <a:solidFill>
                  <a:srgbClr val="00FFCC"/>
                </a:solidFill>
                <a:ln w="12700">
                  <a:solidFill>
                    <a:schemeClr val="tx1"/>
                  </a:solidFill>
                  <a:round/>
                  <a:headEnd/>
                  <a:tailEnd/>
                </a:ln>
              </p:spPr>
              <p:txBody>
                <a:bodyPr wrap="none" anchor="ctr"/>
                <a:lstStyle/>
                <a:p>
                  <a:endParaRPr lang="en-US" sz="1200" b="1">
                    <a:solidFill>
                      <a:srgbClr val="000099"/>
                    </a:solidFill>
                  </a:endParaRPr>
                </a:p>
              </p:txBody>
            </p:sp>
            <p:sp>
              <p:nvSpPr>
                <p:cNvPr id="187" name="Line 54"/>
                <p:cNvSpPr>
                  <a:spLocks noChangeShapeType="1"/>
                </p:cNvSpPr>
                <p:nvPr/>
              </p:nvSpPr>
              <p:spPr bwMode="auto">
                <a:xfrm>
                  <a:off x="1907" y="3585"/>
                  <a:ext cx="0" cy="0"/>
                </a:xfrm>
                <a:prstGeom prst="line">
                  <a:avLst/>
                </a:prstGeom>
                <a:noFill/>
                <a:ln w="12700">
                  <a:solidFill>
                    <a:schemeClr val="tx1"/>
                  </a:solidFill>
                  <a:round/>
                  <a:headEnd/>
                  <a:tailEnd/>
                </a:ln>
              </p:spPr>
              <p:txBody>
                <a:bodyPr/>
                <a:lstStyle/>
                <a:p>
                  <a:endParaRPr lang="en-US"/>
                </a:p>
              </p:txBody>
            </p:sp>
          </p:grpSp>
        </p:grpSp>
        <p:grpSp>
          <p:nvGrpSpPr>
            <p:cNvPr id="18" name="Group 329"/>
            <p:cNvGrpSpPr/>
            <p:nvPr/>
          </p:nvGrpSpPr>
          <p:grpSpPr>
            <a:xfrm>
              <a:off x="1450975" y="2046288"/>
              <a:ext cx="3757035" cy="1873418"/>
              <a:chOff x="1450975" y="2046288"/>
              <a:chExt cx="3757035" cy="1873418"/>
            </a:xfrm>
          </p:grpSpPr>
          <p:sp>
            <p:nvSpPr>
              <p:cNvPr id="175" name="Line 30"/>
              <p:cNvSpPr>
                <a:spLocks noChangeShapeType="1"/>
              </p:cNvSpPr>
              <p:nvPr/>
            </p:nvSpPr>
            <p:spPr bwMode="auto">
              <a:xfrm flipH="1">
                <a:off x="1450975" y="2292350"/>
                <a:ext cx="1574340" cy="790002"/>
              </a:xfrm>
              <a:prstGeom prst="line">
                <a:avLst/>
              </a:prstGeom>
              <a:noFill/>
              <a:ln w="12700">
                <a:solidFill>
                  <a:srgbClr val="800080"/>
                </a:solidFill>
                <a:round/>
                <a:headEnd/>
                <a:tailEnd/>
              </a:ln>
            </p:spPr>
            <p:txBody>
              <a:bodyPr/>
              <a:lstStyle/>
              <a:p>
                <a:endParaRPr lang="en-US"/>
              </a:p>
            </p:txBody>
          </p:sp>
          <p:sp>
            <p:nvSpPr>
              <p:cNvPr id="176" name="Line 30"/>
              <p:cNvSpPr>
                <a:spLocks noChangeShapeType="1"/>
              </p:cNvSpPr>
              <p:nvPr/>
            </p:nvSpPr>
            <p:spPr bwMode="auto">
              <a:xfrm flipH="1">
                <a:off x="2715184" y="2476659"/>
                <a:ext cx="412686" cy="556324"/>
              </a:xfrm>
              <a:prstGeom prst="line">
                <a:avLst/>
              </a:prstGeom>
              <a:noFill/>
              <a:ln w="12700">
                <a:solidFill>
                  <a:srgbClr val="800080"/>
                </a:solidFill>
                <a:round/>
                <a:headEnd/>
                <a:tailEnd/>
              </a:ln>
            </p:spPr>
            <p:txBody>
              <a:bodyPr/>
              <a:lstStyle/>
              <a:p>
                <a:endParaRPr lang="en-US"/>
              </a:p>
            </p:txBody>
          </p:sp>
          <p:sp>
            <p:nvSpPr>
              <p:cNvPr id="177" name="Line 31"/>
              <p:cNvSpPr>
                <a:spLocks noChangeShapeType="1"/>
              </p:cNvSpPr>
              <p:nvPr/>
            </p:nvSpPr>
            <p:spPr bwMode="auto">
              <a:xfrm>
                <a:off x="3648519" y="2564409"/>
                <a:ext cx="57853" cy="893195"/>
              </a:xfrm>
              <a:prstGeom prst="line">
                <a:avLst/>
              </a:prstGeom>
              <a:noFill/>
              <a:ln w="12700">
                <a:solidFill>
                  <a:srgbClr val="800080"/>
                </a:solidFill>
                <a:round/>
                <a:headEnd/>
                <a:tailEnd/>
              </a:ln>
            </p:spPr>
            <p:txBody>
              <a:bodyPr/>
              <a:lstStyle/>
              <a:p>
                <a:endParaRPr lang="en-US"/>
              </a:p>
            </p:txBody>
          </p:sp>
          <p:sp>
            <p:nvSpPr>
              <p:cNvPr id="178" name="Line 32"/>
              <p:cNvSpPr>
                <a:spLocks noChangeShapeType="1"/>
              </p:cNvSpPr>
              <p:nvPr/>
            </p:nvSpPr>
            <p:spPr bwMode="auto">
              <a:xfrm>
                <a:off x="4021378" y="2331287"/>
                <a:ext cx="1186632" cy="701696"/>
              </a:xfrm>
              <a:prstGeom prst="line">
                <a:avLst/>
              </a:prstGeom>
              <a:noFill/>
              <a:ln w="12700">
                <a:solidFill>
                  <a:srgbClr val="800080"/>
                </a:solidFill>
                <a:round/>
                <a:headEnd/>
                <a:tailEnd/>
              </a:ln>
            </p:spPr>
            <p:txBody>
              <a:bodyPr/>
              <a:lstStyle/>
              <a:p>
                <a:endParaRPr lang="en-US"/>
              </a:p>
            </p:txBody>
          </p:sp>
          <p:sp>
            <p:nvSpPr>
              <p:cNvPr id="179" name="Line 33"/>
              <p:cNvSpPr>
                <a:spLocks noChangeShapeType="1"/>
              </p:cNvSpPr>
              <p:nvPr/>
            </p:nvSpPr>
            <p:spPr bwMode="auto">
              <a:xfrm>
                <a:off x="3832391" y="2503216"/>
                <a:ext cx="953933" cy="1030178"/>
              </a:xfrm>
              <a:prstGeom prst="line">
                <a:avLst/>
              </a:prstGeom>
              <a:noFill/>
              <a:ln w="12700">
                <a:solidFill>
                  <a:srgbClr val="800080"/>
                </a:solidFill>
                <a:round/>
                <a:headEnd/>
                <a:tailEnd/>
              </a:ln>
            </p:spPr>
            <p:txBody>
              <a:bodyPr/>
              <a:lstStyle/>
              <a:p>
                <a:endParaRPr lang="en-US"/>
              </a:p>
            </p:txBody>
          </p:sp>
          <p:sp>
            <p:nvSpPr>
              <p:cNvPr id="180" name="Line 38"/>
              <p:cNvSpPr>
                <a:spLocks noChangeShapeType="1"/>
              </p:cNvSpPr>
              <p:nvPr/>
            </p:nvSpPr>
            <p:spPr bwMode="auto">
              <a:xfrm flipH="1">
                <a:off x="2805676" y="2559646"/>
                <a:ext cx="601672" cy="1360060"/>
              </a:xfrm>
              <a:prstGeom prst="line">
                <a:avLst/>
              </a:prstGeom>
              <a:noFill/>
              <a:ln w="12700">
                <a:solidFill>
                  <a:srgbClr val="800080"/>
                </a:solidFill>
                <a:round/>
                <a:headEnd/>
                <a:tailEnd/>
              </a:ln>
            </p:spPr>
            <p:txBody>
              <a:bodyPr/>
              <a:lstStyle/>
              <a:p>
                <a:endParaRPr lang="en-US"/>
              </a:p>
            </p:txBody>
          </p:sp>
          <p:grpSp>
            <p:nvGrpSpPr>
              <p:cNvPr id="181" name="Group 58"/>
              <p:cNvGrpSpPr>
                <a:grpSpLocks/>
              </p:cNvGrpSpPr>
              <p:nvPr/>
            </p:nvGrpSpPr>
            <p:grpSpPr bwMode="auto">
              <a:xfrm>
                <a:off x="3033713" y="2046288"/>
                <a:ext cx="987407" cy="511175"/>
                <a:chOff x="1778" y="3172"/>
                <a:chExt cx="749" cy="413"/>
              </a:xfrm>
            </p:grpSpPr>
            <p:sp>
              <p:nvSpPr>
                <p:cNvPr id="182" name="Oval 59"/>
                <p:cNvSpPr>
                  <a:spLocks noChangeArrowheads="1"/>
                </p:cNvSpPr>
                <p:nvPr/>
              </p:nvSpPr>
              <p:spPr bwMode="auto">
                <a:xfrm>
                  <a:off x="1778" y="3172"/>
                  <a:ext cx="749" cy="413"/>
                </a:xfrm>
                <a:prstGeom prst="ellipse">
                  <a:avLst/>
                </a:prstGeom>
                <a:solidFill>
                  <a:srgbClr val="800080"/>
                </a:solidFill>
                <a:ln w="12700">
                  <a:solidFill>
                    <a:schemeClr val="tx1"/>
                  </a:solidFill>
                  <a:round/>
                  <a:headEnd/>
                  <a:tailEnd/>
                </a:ln>
              </p:spPr>
              <p:txBody>
                <a:bodyPr wrap="none" anchor="ctr"/>
                <a:lstStyle/>
                <a:p>
                  <a:endParaRPr lang="en-US" sz="1200" b="1">
                    <a:solidFill>
                      <a:srgbClr val="000099"/>
                    </a:solidFill>
                  </a:endParaRPr>
                </a:p>
              </p:txBody>
            </p:sp>
            <p:sp>
              <p:nvSpPr>
                <p:cNvPr id="183" name="Line 60"/>
                <p:cNvSpPr>
                  <a:spLocks noChangeShapeType="1"/>
                </p:cNvSpPr>
                <p:nvPr/>
              </p:nvSpPr>
              <p:spPr bwMode="auto">
                <a:xfrm>
                  <a:off x="1907" y="3585"/>
                  <a:ext cx="0" cy="0"/>
                </a:xfrm>
                <a:prstGeom prst="line">
                  <a:avLst/>
                </a:prstGeom>
                <a:noFill/>
                <a:ln w="12700">
                  <a:solidFill>
                    <a:schemeClr val="tx1"/>
                  </a:solidFill>
                  <a:round/>
                  <a:headEnd/>
                  <a:tailEnd/>
                </a:ln>
              </p:spPr>
              <p:txBody>
                <a:bodyPr/>
                <a:lstStyle/>
                <a:p>
                  <a:endParaRPr lang="en-US"/>
                </a:p>
              </p:txBody>
            </p:sp>
          </p:grpSp>
        </p:grpSp>
        <p:grpSp>
          <p:nvGrpSpPr>
            <p:cNvPr id="19" name="Group 328"/>
            <p:cNvGrpSpPr/>
            <p:nvPr/>
          </p:nvGrpSpPr>
          <p:grpSpPr>
            <a:xfrm>
              <a:off x="3849104" y="2046288"/>
              <a:ext cx="3889959" cy="1928812"/>
              <a:chOff x="3849104" y="2046288"/>
              <a:chExt cx="3889959" cy="1928812"/>
            </a:xfrm>
          </p:grpSpPr>
          <p:sp>
            <p:nvSpPr>
              <p:cNvPr id="167" name="Line 34"/>
              <p:cNvSpPr>
                <a:spLocks noChangeShapeType="1"/>
              </p:cNvSpPr>
              <p:nvPr/>
            </p:nvSpPr>
            <p:spPr bwMode="auto">
              <a:xfrm flipH="1">
                <a:off x="4968884" y="2578698"/>
                <a:ext cx="768803" cy="1396402"/>
              </a:xfrm>
              <a:prstGeom prst="line">
                <a:avLst/>
              </a:prstGeom>
              <a:noFill/>
              <a:ln w="12700">
                <a:solidFill>
                  <a:srgbClr val="800080"/>
                </a:solidFill>
                <a:round/>
                <a:headEnd/>
                <a:tailEnd/>
              </a:ln>
            </p:spPr>
            <p:txBody>
              <a:bodyPr/>
              <a:lstStyle/>
              <a:p>
                <a:endParaRPr lang="en-US"/>
              </a:p>
            </p:txBody>
          </p:sp>
          <p:sp>
            <p:nvSpPr>
              <p:cNvPr id="168" name="Line 35"/>
              <p:cNvSpPr>
                <a:spLocks noChangeShapeType="1"/>
              </p:cNvSpPr>
              <p:nvPr/>
            </p:nvSpPr>
            <p:spPr bwMode="auto">
              <a:xfrm flipH="1">
                <a:off x="5819880" y="2572279"/>
                <a:ext cx="64441" cy="354967"/>
              </a:xfrm>
              <a:prstGeom prst="line">
                <a:avLst/>
              </a:prstGeom>
              <a:noFill/>
              <a:ln w="12700">
                <a:solidFill>
                  <a:srgbClr val="800080"/>
                </a:solidFill>
                <a:round/>
                <a:headEnd/>
                <a:tailEnd/>
              </a:ln>
            </p:spPr>
            <p:txBody>
              <a:bodyPr/>
              <a:lstStyle/>
              <a:p>
                <a:endParaRPr lang="en-US"/>
              </a:p>
            </p:txBody>
          </p:sp>
          <p:sp>
            <p:nvSpPr>
              <p:cNvPr id="169" name="Line 36"/>
              <p:cNvSpPr>
                <a:spLocks noChangeShapeType="1"/>
              </p:cNvSpPr>
              <p:nvPr/>
            </p:nvSpPr>
            <p:spPr bwMode="auto">
              <a:xfrm>
                <a:off x="6167085" y="2476660"/>
                <a:ext cx="986223" cy="1460248"/>
              </a:xfrm>
              <a:prstGeom prst="line">
                <a:avLst/>
              </a:prstGeom>
              <a:noFill/>
              <a:ln w="12700">
                <a:solidFill>
                  <a:srgbClr val="800080"/>
                </a:solidFill>
                <a:round/>
                <a:headEnd/>
                <a:tailEnd/>
              </a:ln>
            </p:spPr>
            <p:txBody>
              <a:bodyPr/>
              <a:lstStyle/>
              <a:p>
                <a:endParaRPr lang="en-US"/>
              </a:p>
            </p:txBody>
          </p:sp>
          <p:sp>
            <p:nvSpPr>
              <p:cNvPr id="170" name="Line 37"/>
              <p:cNvSpPr>
                <a:spLocks noChangeShapeType="1"/>
              </p:cNvSpPr>
              <p:nvPr/>
            </p:nvSpPr>
            <p:spPr bwMode="auto">
              <a:xfrm flipH="1">
                <a:off x="3849104" y="2331287"/>
                <a:ext cx="1464326" cy="1140605"/>
              </a:xfrm>
              <a:prstGeom prst="line">
                <a:avLst/>
              </a:prstGeom>
              <a:noFill/>
              <a:ln w="12700">
                <a:solidFill>
                  <a:srgbClr val="800080"/>
                </a:solidFill>
                <a:round/>
                <a:headEnd/>
                <a:tailEnd/>
              </a:ln>
            </p:spPr>
            <p:txBody>
              <a:bodyPr/>
              <a:lstStyle/>
              <a:p>
                <a:endParaRPr lang="en-US"/>
              </a:p>
            </p:txBody>
          </p:sp>
          <p:sp>
            <p:nvSpPr>
              <p:cNvPr id="171" name="Line 39"/>
              <p:cNvSpPr>
                <a:spLocks noChangeShapeType="1"/>
              </p:cNvSpPr>
              <p:nvPr/>
            </p:nvSpPr>
            <p:spPr bwMode="auto">
              <a:xfrm>
                <a:off x="6277123" y="2333822"/>
                <a:ext cx="1461940" cy="793449"/>
              </a:xfrm>
              <a:prstGeom prst="line">
                <a:avLst/>
              </a:prstGeom>
              <a:noFill/>
              <a:ln w="12700">
                <a:solidFill>
                  <a:srgbClr val="800080"/>
                </a:solidFill>
                <a:round/>
                <a:headEnd/>
                <a:tailEnd/>
              </a:ln>
            </p:spPr>
            <p:txBody>
              <a:bodyPr/>
              <a:lstStyle/>
              <a:p>
                <a:endParaRPr lang="en-US"/>
              </a:p>
            </p:txBody>
          </p:sp>
          <p:grpSp>
            <p:nvGrpSpPr>
              <p:cNvPr id="172" name="Group 62"/>
              <p:cNvGrpSpPr>
                <a:grpSpLocks/>
              </p:cNvGrpSpPr>
              <p:nvPr/>
            </p:nvGrpSpPr>
            <p:grpSpPr bwMode="auto">
              <a:xfrm>
                <a:off x="5299093" y="2046288"/>
                <a:ext cx="987407" cy="511175"/>
                <a:chOff x="1778" y="3172"/>
                <a:chExt cx="749" cy="413"/>
              </a:xfrm>
            </p:grpSpPr>
            <p:sp>
              <p:nvSpPr>
                <p:cNvPr id="173" name="Oval 63"/>
                <p:cNvSpPr>
                  <a:spLocks noChangeArrowheads="1"/>
                </p:cNvSpPr>
                <p:nvPr/>
              </p:nvSpPr>
              <p:spPr bwMode="auto">
                <a:xfrm>
                  <a:off x="1778" y="3172"/>
                  <a:ext cx="749" cy="413"/>
                </a:xfrm>
                <a:prstGeom prst="ellipse">
                  <a:avLst/>
                </a:prstGeom>
                <a:solidFill>
                  <a:srgbClr val="800080"/>
                </a:solidFill>
                <a:ln w="12700">
                  <a:solidFill>
                    <a:schemeClr val="tx1"/>
                  </a:solidFill>
                  <a:round/>
                  <a:headEnd/>
                  <a:tailEnd/>
                </a:ln>
              </p:spPr>
              <p:txBody>
                <a:bodyPr wrap="none" anchor="ctr"/>
                <a:lstStyle/>
                <a:p>
                  <a:endParaRPr lang="en-US" sz="1200" b="1">
                    <a:solidFill>
                      <a:srgbClr val="000099"/>
                    </a:solidFill>
                  </a:endParaRPr>
                </a:p>
              </p:txBody>
            </p:sp>
            <p:sp>
              <p:nvSpPr>
                <p:cNvPr id="174" name="Line 64"/>
                <p:cNvSpPr>
                  <a:spLocks noChangeShapeType="1"/>
                </p:cNvSpPr>
                <p:nvPr/>
              </p:nvSpPr>
              <p:spPr bwMode="auto">
                <a:xfrm>
                  <a:off x="1907" y="3585"/>
                  <a:ext cx="0" cy="0"/>
                </a:xfrm>
                <a:prstGeom prst="line">
                  <a:avLst/>
                </a:prstGeom>
                <a:noFill/>
                <a:ln w="12700">
                  <a:solidFill>
                    <a:schemeClr val="tx1"/>
                  </a:solidFill>
                  <a:round/>
                  <a:headEnd/>
                  <a:tailEnd/>
                </a:ln>
              </p:spPr>
              <p:txBody>
                <a:bodyPr/>
                <a:lstStyle/>
                <a:p>
                  <a:endParaRPr lang="en-US"/>
                </a:p>
              </p:txBody>
            </p:sp>
          </p:grpSp>
        </p:grpSp>
        <p:sp>
          <p:nvSpPr>
            <p:cNvPr id="20" name="Line 66"/>
            <p:cNvSpPr>
              <a:spLocks noChangeShapeType="1"/>
            </p:cNvSpPr>
            <p:nvPr/>
          </p:nvSpPr>
          <p:spPr bwMode="auto">
            <a:xfrm>
              <a:off x="4021120" y="2317981"/>
              <a:ext cx="1292115" cy="0"/>
            </a:xfrm>
            <a:prstGeom prst="line">
              <a:avLst/>
            </a:prstGeom>
            <a:noFill/>
            <a:ln w="12700">
              <a:solidFill>
                <a:srgbClr val="800080"/>
              </a:solidFill>
              <a:round/>
              <a:headEnd/>
              <a:tailEnd/>
            </a:ln>
          </p:spPr>
          <p:txBody>
            <a:bodyPr/>
            <a:lstStyle/>
            <a:p>
              <a:endParaRPr lang="en-US"/>
            </a:p>
          </p:txBody>
        </p:sp>
        <p:grpSp>
          <p:nvGrpSpPr>
            <p:cNvPr id="21" name="Group 302"/>
            <p:cNvGrpSpPr/>
            <p:nvPr/>
          </p:nvGrpSpPr>
          <p:grpSpPr>
            <a:xfrm>
              <a:off x="4037468" y="4761140"/>
              <a:ext cx="1339850" cy="1957160"/>
              <a:chOff x="4110038" y="4761140"/>
              <a:chExt cx="1339850" cy="1957160"/>
            </a:xfrm>
          </p:grpSpPr>
          <p:cxnSp>
            <p:nvCxnSpPr>
              <p:cNvPr id="162" name="Straight Connector 161"/>
              <p:cNvCxnSpPr/>
              <p:nvPr/>
            </p:nvCxnSpPr>
            <p:spPr bwMode="auto">
              <a:xfrm rot="10800000" flipV="1">
                <a:off x="4226378" y="4761140"/>
                <a:ext cx="514350" cy="1817688"/>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bwMode="auto">
              <a:xfrm rot="5400000">
                <a:off x="4129088" y="5845175"/>
                <a:ext cx="838200" cy="415925"/>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auto">
              <a:xfrm rot="16200000" flipH="1">
                <a:off x="4648994" y="6026944"/>
                <a:ext cx="739775" cy="239713"/>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bwMode="auto">
              <a:xfrm rot="16200000" flipH="1">
                <a:off x="4456113" y="5614988"/>
                <a:ext cx="1238250" cy="51435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sp>
            <p:nvSpPr>
              <p:cNvPr id="166" name="Rectangle 165"/>
              <p:cNvSpPr/>
              <p:nvPr/>
            </p:nvSpPr>
            <p:spPr bwMode="auto">
              <a:xfrm>
                <a:off x="4110038" y="6411913"/>
                <a:ext cx="1339850" cy="306387"/>
              </a:xfrm>
              <a:prstGeom prst="rect">
                <a:avLst/>
              </a:prstGeom>
              <a:solidFill>
                <a:srgbClr val="92D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b="1" dirty="0"/>
              </a:p>
            </p:txBody>
          </p:sp>
        </p:grpSp>
        <p:grpSp>
          <p:nvGrpSpPr>
            <p:cNvPr id="22" name="Group 327"/>
            <p:cNvGrpSpPr/>
            <p:nvPr/>
          </p:nvGrpSpPr>
          <p:grpSpPr>
            <a:xfrm>
              <a:off x="1324202" y="3192463"/>
              <a:ext cx="6578600" cy="2555875"/>
              <a:chOff x="1324202" y="3192463"/>
              <a:chExt cx="6578600" cy="2555875"/>
            </a:xfrm>
          </p:grpSpPr>
          <p:sp>
            <p:nvSpPr>
              <p:cNvPr id="147" name="Line 79"/>
              <p:cNvSpPr>
                <a:spLocks noChangeShapeType="1"/>
              </p:cNvSpPr>
              <p:nvPr/>
            </p:nvSpPr>
            <p:spPr bwMode="auto">
              <a:xfrm flipH="1">
                <a:off x="4919889" y="3983038"/>
                <a:ext cx="2982913" cy="1387475"/>
              </a:xfrm>
              <a:prstGeom prst="line">
                <a:avLst/>
              </a:prstGeom>
              <a:noFill/>
              <a:ln w="12700">
                <a:solidFill>
                  <a:srgbClr val="CC9900"/>
                </a:solidFill>
                <a:round/>
                <a:headEnd/>
                <a:tailEnd/>
              </a:ln>
            </p:spPr>
            <p:txBody>
              <a:bodyPr/>
              <a:lstStyle/>
              <a:p>
                <a:endParaRPr lang="en-US"/>
              </a:p>
            </p:txBody>
          </p:sp>
          <p:grpSp>
            <p:nvGrpSpPr>
              <p:cNvPr id="148" name="Group 1"/>
              <p:cNvGrpSpPr>
                <a:grpSpLocks/>
              </p:cNvGrpSpPr>
              <p:nvPr/>
            </p:nvGrpSpPr>
            <p:grpSpPr bwMode="auto">
              <a:xfrm>
                <a:off x="1324202" y="3192463"/>
                <a:ext cx="6567487" cy="2555875"/>
                <a:chOff x="1310131" y="3759199"/>
                <a:chExt cx="6567486" cy="2554515"/>
              </a:xfrm>
            </p:grpSpPr>
            <p:sp>
              <p:nvSpPr>
                <p:cNvPr id="149" name="Line 79"/>
                <p:cNvSpPr>
                  <a:spLocks noChangeShapeType="1"/>
                </p:cNvSpPr>
                <p:nvPr/>
              </p:nvSpPr>
              <p:spPr bwMode="auto">
                <a:xfrm flipH="1">
                  <a:off x="4761128" y="3759199"/>
                  <a:ext cx="2365386" cy="2002491"/>
                </a:xfrm>
                <a:prstGeom prst="line">
                  <a:avLst/>
                </a:prstGeom>
                <a:noFill/>
                <a:ln w="12700">
                  <a:solidFill>
                    <a:srgbClr val="CC9900"/>
                  </a:solidFill>
                  <a:round/>
                  <a:headEnd/>
                  <a:tailEnd/>
                </a:ln>
              </p:spPr>
              <p:txBody>
                <a:bodyPr/>
                <a:lstStyle/>
                <a:p>
                  <a:endParaRPr lang="en-US"/>
                </a:p>
              </p:txBody>
            </p:sp>
            <p:sp>
              <p:nvSpPr>
                <p:cNvPr id="150" name="Line 72"/>
                <p:cNvSpPr>
                  <a:spLocks noChangeShapeType="1"/>
                </p:cNvSpPr>
                <p:nvPr/>
              </p:nvSpPr>
              <p:spPr bwMode="auto">
                <a:xfrm>
                  <a:off x="1518675" y="4659690"/>
                  <a:ext cx="2777998" cy="1421202"/>
                </a:xfrm>
                <a:prstGeom prst="line">
                  <a:avLst/>
                </a:prstGeom>
                <a:noFill/>
                <a:ln w="12700">
                  <a:solidFill>
                    <a:srgbClr val="CC9900"/>
                  </a:solidFill>
                  <a:round/>
                  <a:headEnd/>
                  <a:tailEnd/>
                </a:ln>
              </p:spPr>
              <p:txBody>
                <a:bodyPr/>
                <a:lstStyle/>
                <a:p>
                  <a:endParaRPr lang="en-US"/>
                </a:p>
              </p:txBody>
            </p:sp>
            <p:sp>
              <p:nvSpPr>
                <p:cNvPr id="151" name="Line 72"/>
                <p:cNvSpPr>
                  <a:spLocks noChangeShapeType="1"/>
                </p:cNvSpPr>
                <p:nvPr/>
              </p:nvSpPr>
              <p:spPr bwMode="auto">
                <a:xfrm>
                  <a:off x="1310131" y="3964432"/>
                  <a:ext cx="3305854" cy="1695694"/>
                </a:xfrm>
                <a:prstGeom prst="line">
                  <a:avLst/>
                </a:prstGeom>
                <a:noFill/>
                <a:ln w="12700">
                  <a:solidFill>
                    <a:srgbClr val="CC9900"/>
                  </a:solidFill>
                  <a:round/>
                  <a:headEnd/>
                  <a:tailEnd/>
                </a:ln>
              </p:spPr>
              <p:txBody>
                <a:bodyPr/>
                <a:lstStyle/>
                <a:p>
                  <a:endParaRPr lang="en-US"/>
                </a:p>
              </p:txBody>
            </p:sp>
            <p:sp>
              <p:nvSpPr>
                <p:cNvPr id="152" name="Line 73"/>
                <p:cNvSpPr>
                  <a:spLocks noChangeShapeType="1"/>
                </p:cNvSpPr>
                <p:nvPr/>
              </p:nvSpPr>
              <p:spPr bwMode="auto">
                <a:xfrm>
                  <a:off x="3034157" y="3773933"/>
                  <a:ext cx="1639886" cy="2394014"/>
                </a:xfrm>
                <a:prstGeom prst="line">
                  <a:avLst/>
                </a:prstGeom>
                <a:noFill/>
                <a:ln w="12700">
                  <a:solidFill>
                    <a:srgbClr val="CC9900"/>
                  </a:solidFill>
                  <a:round/>
                  <a:headEnd/>
                  <a:tailEnd/>
                </a:ln>
              </p:spPr>
              <p:txBody>
                <a:bodyPr/>
                <a:lstStyle/>
                <a:p>
                  <a:endParaRPr lang="en-US"/>
                </a:p>
              </p:txBody>
            </p:sp>
            <p:sp>
              <p:nvSpPr>
                <p:cNvPr id="153" name="Line 74"/>
                <p:cNvSpPr>
                  <a:spLocks noChangeShapeType="1"/>
                </p:cNvSpPr>
                <p:nvPr/>
              </p:nvSpPr>
              <p:spPr bwMode="auto">
                <a:xfrm flipH="1">
                  <a:off x="4615542" y="4738688"/>
                  <a:ext cx="180295" cy="1371826"/>
                </a:xfrm>
                <a:prstGeom prst="line">
                  <a:avLst/>
                </a:prstGeom>
                <a:noFill/>
                <a:ln w="12700">
                  <a:solidFill>
                    <a:srgbClr val="CC9900"/>
                  </a:solidFill>
                  <a:round/>
                  <a:headEnd/>
                  <a:tailEnd/>
                </a:ln>
              </p:spPr>
              <p:txBody>
                <a:bodyPr/>
                <a:lstStyle/>
                <a:p>
                  <a:endParaRPr lang="en-US"/>
                </a:p>
              </p:txBody>
            </p:sp>
            <p:sp>
              <p:nvSpPr>
                <p:cNvPr id="154" name="Line 76"/>
                <p:cNvSpPr>
                  <a:spLocks noChangeShapeType="1"/>
                </p:cNvSpPr>
                <p:nvPr/>
              </p:nvSpPr>
              <p:spPr bwMode="auto">
                <a:xfrm flipH="1">
                  <a:off x="4862728" y="3830308"/>
                  <a:ext cx="1437164" cy="1713743"/>
                </a:xfrm>
                <a:prstGeom prst="line">
                  <a:avLst/>
                </a:prstGeom>
                <a:noFill/>
                <a:ln w="12700">
                  <a:solidFill>
                    <a:srgbClr val="CC9900"/>
                  </a:solidFill>
                  <a:round/>
                  <a:headEnd/>
                  <a:tailEnd/>
                </a:ln>
              </p:spPr>
              <p:txBody>
                <a:bodyPr/>
                <a:lstStyle/>
                <a:p>
                  <a:endParaRPr lang="en-US"/>
                </a:p>
              </p:txBody>
            </p:sp>
            <p:sp>
              <p:nvSpPr>
                <p:cNvPr id="155" name="Line 77"/>
                <p:cNvSpPr>
                  <a:spLocks noChangeShapeType="1"/>
                </p:cNvSpPr>
                <p:nvPr/>
              </p:nvSpPr>
              <p:spPr bwMode="auto">
                <a:xfrm>
                  <a:off x="3567558" y="3812034"/>
                  <a:ext cx="1106042" cy="1601794"/>
                </a:xfrm>
                <a:prstGeom prst="line">
                  <a:avLst/>
                </a:prstGeom>
                <a:noFill/>
                <a:ln w="12700">
                  <a:solidFill>
                    <a:srgbClr val="CC9900"/>
                  </a:solidFill>
                  <a:round/>
                  <a:headEnd/>
                  <a:tailEnd/>
                </a:ln>
              </p:spPr>
              <p:txBody>
                <a:bodyPr/>
                <a:lstStyle/>
                <a:p>
                  <a:endParaRPr lang="en-US"/>
                </a:p>
              </p:txBody>
            </p:sp>
            <p:sp>
              <p:nvSpPr>
                <p:cNvPr id="156" name="Line 78"/>
                <p:cNvSpPr>
                  <a:spLocks noChangeShapeType="1"/>
                </p:cNvSpPr>
                <p:nvPr/>
              </p:nvSpPr>
              <p:spPr bwMode="auto">
                <a:xfrm>
                  <a:off x="4272405" y="3831084"/>
                  <a:ext cx="633867" cy="1712968"/>
                </a:xfrm>
                <a:prstGeom prst="line">
                  <a:avLst/>
                </a:prstGeom>
                <a:noFill/>
                <a:ln w="12700">
                  <a:solidFill>
                    <a:srgbClr val="CC9900"/>
                  </a:solidFill>
                  <a:round/>
                  <a:headEnd/>
                  <a:tailEnd/>
                </a:ln>
              </p:spPr>
              <p:txBody>
                <a:bodyPr/>
                <a:lstStyle/>
                <a:p>
                  <a:endParaRPr lang="en-US"/>
                </a:p>
              </p:txBody>
            </p:sp>
            <p:sp>
              <p:nvSpPr>
                <p:cNvPr id="157" name="Line 79"/>
                <p:cNvSpPr>
                  <a:spLocks noChangeShapeType="1"/>
                </p:cNvSpPr>
                <p:nvPr/>
              </p:nvSpPr>
              <p:spPr bwMode="auto">
                <a:xfrm flipH="1">
                  <a:off x="5036456" y="4016820"/>
                  <a:ext cx="2841161" cy="1498608"/>
                </a:xfrm>
                <a:prstGeom prst="line">
                  <a:avLst/>
                </a:prstGeom>
                <a:noFill/>
                <a:ln w="12700">
                  <a:solidFill>
                    <a:srgbClr val="CC9900"/>
                  </a:solidFill>
                  <a:round/>
                  <a:headEnd/>
                  <a:tailEnd/>
                </a:ln>
              </p:spPr>
              <p:txBody>
                <a:bodyPr/>
                <a:lstStyle/>
                <a:p>
                  <a:endParaRPr lang="en-US"/>
                </a:p>
              </p:txBody>
            </p:sp>
            <p:sp>
              <p:nvSpPr>
                <p:cNvPr id="158" name="Line 80"/>
                <p:cNvSpPr>
                  <a:spLocks noChangeShapeType="1"/>
                </p:cNvSpPr>
                <p:nvPr/>
              </p:nvSpPr>
              <p:spPr bwMode="auto">
                <a:xfrm flipH="1">
                  <a:off x="4847771" y="4283520"/>
                  <a:ext cx="2334522" cy="2030194"/>
                </a:xfrm>
                <a:prstGeom prst="line">
                  <a:avLst/>
                </a:prstGeom>
                <a:noFill/>
                <a:ln w="12700">
                  <a:solidFill>
                    <a:srgbClr val="CC9900"/>
                  </a:solidFill>
                  <a:round/>
                  <a:headEnd/>
                  <a:tailEnd/>
                </a:ln>
              </p:spPr>
              <p:txBody>
                <a:bodyPr/>
                <a:lstStyle/>
                <a:p>
                  <a:endParaRPr lang="en-US"/>
                </a:p>
              </p:txBody>
            </p:sp>
            <p:sp>
              <p:nvSpPr>
                <p:cNvPr id="159" name="Line 81"/>
                <p:cNvSpPr>
                  <a:spLocks noChangeShapeType="1"/>
                </p:cNvSpPr>
                <p:nvPr/>
              </p:nvSpPr>
              <p:spPr bwMode="auto">
                <a:xfrm>
                  <a:off x="2057617" y="4696748"/>
                  <a:ext cx="2586954" cy="1094477"/>
                </a:xfrm>
                <a:prstGeom prst="line">
                  <a:avLst/>
                </a:prstGeom>
                <a:noFill/>
                <a:ln w="12700">
                  <a:solidFill>
                    <a:srgbClr val="CC9900"/>
                  </a:solidFill>
                  <a:round/>
                  <a:headEnd/>
                  <a:tailEnd/>
                </a:ln>
              </p:spPr>
              <p:txBody>
                <a:bodyPr/>
                <a:lstStyle/>
                <a:p>
                  <a:endParaRPr lang="en-US"/>
                </a:p>
              </p:txBody>
            </p:sp>
            <p:sp>
              <p:nvSpPr>
                <p:cNvPr id="160" name="Line 82"/>
                <p:cNvSpPr>
                  <a:spLocks noChangeShapeType="1"/>
                </p:cNvSpPr>
                <p:nvPr/>
              </p:nvSpPr>
              <p:spPr bwMode="auto">
                <a:xfrm flipH="1">
                  <a:off x="4717585" y="4793107"/>
                  <a:ext cx="835933" cy="1331313"/>
                </a:xfrm>
                <a:prstGeom prst="line">
                  <a:avLst/>
                </a:prstGeom>
                <a:noFill/>
                <a:ln w="12700">
                  <a:solidFill>
                    <a:srgbClr val="CC9900"/>
                  </a:solidFill>
                  <a:round/>
                  <a:headEnd/>
                  <a:tailEnd/>
                </a:ln>
              </p:spPr>
              <p:txBody>
                <a:bodyPr/>
                <a:lstStyle/>
                <a:p>
                  <a:endParaRPr lang="en-US"/>
                </a:p>
              </p:txBody>
            </p:sp>
            <p:sp>
              <p:nvSpPr>
                <p:cNvPr id="161" name="Line 75"/>
                <p:cNvSpPr>
                  <a:spLocks noChangeShapeType="1"/>
                </p:cNvSpPr>
                <p:nvPr/>
              </p:nvSpPr>
              <p:spPr bwMode="auto">
                <a:xfrm flipH="1">
                  <a:off x="4848213" y="3833813"/>
                  <a:ext cx="2062174" cy="1956895"/>
                </a:xfrm>
                <a:prstGeom prst="line">
                  <a:avLst/>
                </a:prstGeom>
                <a:noFill/>
                <a:ln w="12700">
                  <a:solidFill>
                    <a:srgbClr val="CC9900"/>
                  </a:solidFill>
                  <a:round/>
                  <a:headEnd/>
                  <a:tailEnd/>
                </a:ln>
              </p:spPr>
              <p:txBody>
                <a:bodyPr/>
                <a:lstStyle/>
                <a:p>
                  <a:endParaRPr lang="en-US"/>
                </a:p>
              </p:txBody>
            </p:sp>
          </p:grpSp>
        </p:grpSp>
        <p:grpSp>
          <p:nvGrpSpPr>
            <p:cNvPr id="23" name="Group 15"/>
            <p:cNvGrpSpPr>
              <a:grpSpLocks/>
            </p:cNvGrpSpPr>
            <p:nvPr/>
          </p:nvGrpSpPr>
          <p:grpSpPr bwMode="auto">
            <a:xfrm>
              <a:off x="1378177" y="3119438"/>
              <a:ext cx="6575425" cy="987425"/>
              <a:chOff x="1364057" y="3672112"/>
              <a:chExt cx="6575691" cy="986847"/>
            </a:xfrm>
          </p:grpSpPr>
          <p:grpSp>
            <p:nvGrpSpPr>
              <p:cNvPr id="76" name="Group 697"/>
              <p:cNvGrpSpPr>
                <a:grpSpLocks/>
              </p:cNvGrpSpPr>
              <p:nvPr/>
            </p:nvGrpSpPr>
            <p:grpSpPr bwMode="auto">
              <a:xfrm>
                <a:off x="1364057" y="3671819"/>
                <a:ext cx="6575691" cy="987140"/>
                <a:chOff x="1364057" y="3671819"/>
                <a:chExt cx="6575691" cy="987140"/>
              </a:xfrm>
            </p:grpSpPr>
            <p:grpSp>
              <p:nvGrpSpPr>
                <p:cNvPr id="78" name="Group 687"/>
                <p:cNvGrpSpPr>
                  <a:grpSpLocks/>
                </p:cNvGrpSpPr>
                <p:nvPr/>
              </p:nvGrpSpPr>
              <p:grpSpPr bwMode="auto">
                <a:xfrm>
                  <a:off x="1364057" y="3671819"/>
                  <a:ext cx="6575691" cy="987140"/>
                  <a:chOff x="1349544" y="3686353"/>
                  <a:chExt cx="6575691" cy="987140"/>
                </a:xfrm>
              </p:grpSpPr>
              <p:sp>
                <p:nvSpPr>
                  <p:cNvPr id="83" name="Line 199"/>
                  <p:cNvSpPr>
                    <a:spLocks noChangeShapeType="1"/>
                  </p:cNvSpPr>
                  <p:nvPr/>
                </p:nvSpPr>
                <p:spPr bwMode="auto">
                  <a:xfrm flipV="1">
                    <a:off x="7188555" y="4332770"/>
                    <a:ext cx="92570" cy="145370"/>
                  </a:xfrm>
                  <a:prstGeom prst="line">
                    <a:avLst/>
                  </a:prstGeom>
                  <a:noFill/>
                  <a:ln w="12700">
                    <a:solidFill>
                      <a:srgbClr val="C00000"/>
                    </a:solidFill>
                    <a:round/>
                    <a:headEnd/>
                    <a:tailEnd/>
                  </a:ln>
                </p:spPr>
                <p:txBody>
                  <a:bodyPr/>
                  <a:lstStyle/>
                  <a:p>
                    <a:endParaRPr lang="en-US"/>
                  </a:p>
                </p:txBody>
              </p:sp>
              <p:sp>
                <p:nvSpPr>
                  <p:cNvPr id="84" name="Line 200"/>
                  <p:cNvSpPr>
                    <a:spLocks noChangeShapeType="1"/>
                  </p:cNvSpPr>
                  <p:nvPr/>
                </p:nvSpPr>
                <p:spPr bwMode="auto">
                  <a:xfrm>
                    <a:off x="7167984" y="3885479"/>
                    <a:ext cx="180556" cy="124548"/>
                  </a:xfrm>
                  <a:prstGeom prst="line">
                    <a:avLst/>
                  </a:prstGeom>
                  <a:noFill/>
                  <a:ln w="12700">
                    <a:solidFill>
                      <a:srgbClr val="C00000"/>
                    </a:solidFill>
                    <a:round/>
                    <a:headEnd/>
                    <a:tailEnd/>
                  </a:ln>
                </p:spPr>
                <p:txBody>
                  <a:bodyPr/>
                  <a:lstStyle/>
                  <a:p>
                    <a:endParaRPr lang="en-US"/>
                  </a:p>
                </p:txBody>
              </p:sp>
              <p:sp>
                <p:nvSpPr>
                  <p:cNvPr id="85" name="Line 149"/>
                  <p:cNvSpPr>
                    <a:spLocks noChangeShapeType="1"/>
                  </p:cNvSpPr>
                  <p:nvPr/>
                </p:nvSpPr>
                <p:spPr bwMode="auto">
                  <a:xfrm>
                    <a:off x="6694905" y="3704822"/>
                    <a:ext cx="138855" cy="5591"/>
                  </a:xfrm>
                  <a:prstGeom prst="line">
                    <a:avLst/>
                  </a:prstGeom>
                  <a:noFill/>
                  <a:ln w="12700">
                    <a:solidFill>
                      <a:srgbClr val="C00000"/>
                    </a:solidFill>
                    <a:round/>
                    <a:headEnd/>
                    <a:tailEnd/>
                  </a:ln>
                </p:spPr>
                <p:txBody>
                  <a:bodyPr/>
                  <a:lstStyle/>
                  <a:p>
                    <a:endParaRPr lang="en-US"/>
                  </a:p>
                </p:txBody>
              </p:sp>
              <p:sp>
                <p:nvSpPr>
                  <p:cNvPr id="86" name="Line 199"/>
                  <p:cNvSpPr>
                    <a:spLocks noChangeShapeType="1"/>
                  </p:cNvSpPr>
                  <p:nvPr/>
                </p:nvSpPr>
                <p:spPr bwMode="auto">
                  <a:xfrm flipV="1">
                    <a:off x="7455303" y="4583558"/>
                    <a:ext cx="136568" cy="89935"/>
                  </a:xfrm>
                  <a:prstGeom prst="line">
                    <a:avLst/>
                  </a:prstGeom>
                  <a:noFill/>
                  <a:ln w="12700">
                    <a:solidFill>
                      <a:srgbClr val="C00000"/>
                    </a:solidFill>
                    <a:round/>
                    <a:headEnd/>
                    <a:tailEnd/>
                  </a:ln>
                </p:spPr>
                <p:txBody>
                  <a:bodyPr/>
                  <a:lstStyle/>
                  <a:p>
                    <a:endParaRPr lang="en-US"/>
                  </a:p>
                </p:txBody>
              </p:sp>
              <p:sp>
                <p:nvSpPr>
                  <p:cNvPr id="87" name="Line 200"/>
                  <p:cNvSpPr>
                    <a:spLocks noChangeShapeType="1"/>
                  </p:cNvSpPr>
                  <p:nvPr/>
                </p:nvSpPr>
                <p:spPr bwMode="auto">
                  <a:xfrm>
                    <a:off x="7444257" y="3756983"/>
                    <a:ext cx="142852" cy="64576"/>
                  </a:xfrm>
                  <a:prstGeom prst="line">
                    <a:avLst/>
                  </a:prstGeom>
                  <a:noFill/>
                  <a:ln w="12700">
                    <a:solidFill>
                      <a:srgbClr val="C00000"/>
                    </a:solidFill>
                    <a:round/>
                    <a:headEnd/>
                    <a:tailEnd/>
                  </a:ln>
                </p:spPr>
                <p:txBody>
                  <a:bodyPr/>
                  <a:lstStyle/>
                  <a:p>
                    <a:endParaRPr lang="en-US"/>
                  </a:p>
                </p:txBody>
              </p:sp>
              <p:sp>
                <p:nvSpPr>
                  <p:cNvPr id="88" name="Line 199"/>
                  <p:cNvSpPr>
                    <a:spLocks noChangeShapeType="1"/>
                  </p:cNvSpPr>
                  <p:nvPr/>
                </p:nvSpPr>
                <p:spPr bwMode="auto">
                  <a:xfrm flipV="1">
                    <a:off x="7560078" y="3959671"/>
                    <a:ext cx="136568" cy="89935"/>
                  </a:xfrm>
                  <a:prstGeom prst="line">
                    <a:avLst/>
                  </a:prstGeom>
                  <a:noFill/>
                  <a:ln w="12700">
                    <a:solidFill>
                      <a:srgbClr val="C00000"/>
                    </a:solidFill>
                    <a:round/>
                    <a:headEnd/>
                    <a:tailEnd/>
                  </a:ln>
                </p:spPr>
                <p:txBody>
                  <a:bodyPr/>
                  <a:lstStyle/>
                  <a:p>
                    <a:endParaRPr lang="en-US"/>
                  </a:p>
                </p:txBody>
              </p:sp>
              <p:sp>
                <p:nvSpPr>
                  <p:cNvPr id="89" name="Line 199"/>
                  <p:cNvSpPr>
                    <a:spLocks noChangeShapeType="1"/>
                  </p:cNvSpPr>
                  <p:nvPr/>
                </p:nvSpPr>
                <p:spPr bwMode="auto">
                  <a:xfrm flipV="1">
                    <a:off x="7915710" y="3997769"/>
                    <a:ext cx="9525" cy="357189"/>
                  </a:xfrm>
                  <a:prstGeom prst="line">
                    <a:avLst/>
                  </a:prstGeom>
                  <a:noFill/>
                  <a:ln w="12700">
                    <a:solidFill>
                      <a:srgbClr val="C00000"/>
                    </a:solidFill>
                    <a:round/>
                    <a:headEnd/>
                    <a:tailEnd/>
                  </a:ln>
                </p:spPr>
                <p:txBody>
                  <a:bodyPr/>
                  <a:lstStyle/>
                  <a:p>
                    <a:endParaRPr lang="en-US"/>
                  </a:p>
                </p:txBody>
              </p:sp>
              <p:sp>
                <p:nvSpPr>
                  <p:cNvPr id="90" name="Line 199"/>
                  <p:cNvSpPr>
                    <a:spLocks noChangeShapeType="1"/>
                  </p:cNvSpPr>
                  <p:nvPr/>
                </p:nvSpPr>
                <p:spPr bwMode="auto">
                  <a:xfrm flipV="1">
                    <a:off x="6478884" y="4294682"/>
                    <a:ext cx="92570" cy="145370"/>
                  </a:xfrm>
                  <a:prstGeom prst="line">
                    <a:avLst/>
                  </a:prstGeom>
                  <a:noFill/>
                  <a:ln w="12700">
                    <a:solidFill>
                      <a:srgbClr val="C00000"/>
                    </a:solidFill>
                    <a:round/>
                    <a:headEnd/>
                    <a:tailEnd/>
                  </a:ln>
                </p:spPr>
                <p:txBody>
                  <a:bodyPr/>
                  <a:lstStyle/>
                  <a:p>
                    <a:endParaRPr lang="en-US"/>
                  </a:p>
                </p:txBody>
              </p:sp>
              <p:sp>
                <p:nvSpPr>
                  <p:cNvPr id="91" name="Line 200"/>
                  <p:cNvSpPr>
                    <a:spLocks noChangeShapeType="1"/>
                  </p:cNvSpPr>
                  <p:nvPr/>
                </p:nvSpPr>
                <p:spPr bwMode="auto">
                  <a:xfrm>
                    <a:off x="6458313" y="3847391"/>
                    <a:ext cx="138855" cy="100640"/>
                  </a:xfrm>
                  <a:prstGeom prst="line">
                    <a:avLst/>
                  </a:prstGeom>
                  <a:noFill/>
                  <a:ln w="12700">
                    <a:solidFill>
                      <a:srgbClr val="C00000"/>
                    </a:solidFill>
                    <a:round/>
                    <a:headEnd/>
                    <a:tailEnd/>
                  </a:ln>
                </p:spPr>
                <p:txBody>
                  <a:bodyPr/>
                  <a:lstStyle/>
                  <a:p>
                    <a:endParaRPr lang="en-US"/>
                  </a:p>
                </p:txBody>
              </p:sp>
              <p:sp>
                <p:nvSpPr>
                  <p:cNvPr id="92" name="Line 197"/>
                  <p:cNvSpPr>
                    <a:spLocks noChangeShapeType="1"/>
                  </p:cNvSpPr>
                  <p:nvPr/>
                </p:nvSpPr>
                <p:spPr bwMode="auto">
                  <a:xfrm>
                    <a:off x="2014954" y="4283500"/>
                    <a:ext cx="77142" cy="162143"/>
                  </a:xfrm>
                  <a:prstGeom prst="line">
                    <a:avLst/>
                  </a:prstGeom>
                  <a:noFill/>
                  <a:ln w="12700">
                    <a:solidFill>
                      <a:srgbClr val="C00000"/>
                    </a:solidFill>
                    <a:round/>
                    <a:headEnd/>
                    <a:tailEnd/>
                  </a:ln>
                </p:spPr>
                <p:txBody>
                  <a:bodyPr/>
                  <a:lstStyle/>
                  <a:p>
                    <a:endParaRPr lang="en-US"/>
                  </a:p>
                </p:txBody>
              </p:sp>
              <p:sp>
                <p:nvSpPr>
                  <p:cNvPr id="93" name="Line 198"/>
                  <p:cNvSpPr>
                    <a:spLocks noChangeShapeType="1"/>
                  </p:cNvSpPr>
                  <p:nvPr/>
                </p:nvSpPr>
                <p:spPr bwMode="auto">
                  <a:xfrm flipV="1">
                    <a:off x="1891907" y="3825027"/>
                    <a:ext cx="71999" cy="139778"/>
                  </a:xfrm>
                  <a:prstGeom prst="line">
                    <a:avLst/>
                  </a:prstGeom>
                  <a:noFill/>
                  <a:ln w="12700">
                    <a:solidFill>
                      <a:srgbClr val="C00000"/>
                    </a:solidFill>
                    <a:round/>
                    <a:headEnd/>
                    <a:tailEnd/>
                  </a:ln>
                </p:spPr>
                <p:txBody>
                  <a:bodyPr/>
                  <a:lstStyle/>
                  <a:p>
                    <a:endParaRPr lang="en-US"/>
                  </a:p>
                </p:txBody>
              </p:sp>
              <p:sp>
                <p:nvSpPr>
                  <p:cNvPr id="94" name="Line 198"/>
                  <p:cNvSpPr>
                    <a:spLocks noChangeShapeType="1"/>
                  </p:cNvSpPr>
                  <p:nvPr/>
                </p:nvSpPr>
                <p:spPr bwMode="auto">
                  <a:xfrm flipV="1">
                    <a:off x="1663307" y="3716783"/>
                    <a:ext cx="99264" cy="57521"/>
                  </a:xfrm>
                  <a:prstGeom prst="line">
                    <a:avLst/>
                  </a:prstGeom>
                  <a:noFill/>
                  <a:ln w="12700">
                    <a:solidFill>
                      <a:srgbClr val="C00000"/>
                    </a:solidFill>
                    <a:round/>
                    <a:headEnd/>
                    <a:tailEnd/>
                  </a:ln>
                </p:spPr>
                <p:txBody>
                  <a:bodyPr/>
                  <a:lstStyle/>
                  <a:p>
                    <a:endParaRPr lang="en-US"/>
                  </a:p>
                </p:txBody>
              </p:sp>
              <p:sp>
                <p:nvSpPr>
                  <p:cNvPr id="95" name="Line 198"/>
                  <p:cNvSpPr>
                    <a:spLocks noChangeShapeType="1"/>
                  </p:cNvSpPr>
                  <p:nvPr/>
                </p:nvSpPr>
                <p:spPr bwMode="auto">
                  <a:xfrm flipH="1" flipV="1">
                    <a:off x="1349544" y="3967901"/>
                    <a:ext cx="60602" cy="368007"/>
                  </a:xfrm>
                  <a:prstGeom prst="line">
                    <a:avLst/>
                  </a:prstGeom>
                  <a:noFill/>
                  <a:ln w="12700">
                    <a:solidFill>
                      <a:srgbClr val="C00000"/>
                    </a:solidFill>
                    <a:round/>
                    <a:headEnd/>
                    <a:tailEnd/>
                  </a:ln>
                </p:spPr>
                <p:txBody>
                  <a:bodyPr/>
                  <a:lstStyle/>
                  <a:p>
                    <a:endParaRPr lang="en-US"/>
                  </a:p>
                </p:txBody>
              </p:sp>
              <p:sp>
                <p:nvSpPr>
                  <p:cNvPr id="96" name="Line 198"/>
                  <p:cNvSpPr>
                    <a:spLocks noChangeShapeType="1"/>
                  </p:cNvSpPr>
                  <p:nvPr/>
                </p:nvSpPr>
                <p:spPr bwMode="auto">
                  <a:xfrm flipV="1">
                    <a:off x="1544245" y="4206027"/>
                    <a:ext cx="71999" cy="139778"/>
                  </a:xfrm>
                  <a:prstGeom prst="line">
                    <a:avLst/>
                  </a:prstGeom>
                  <a:noFill/>
                  <a:ln w="12700">
                    <a:solidFill>
                      <a:srgbClr val="C00000"/>
                    </a:solidFill>
                    <a:round/>
                    <a:headEnd/>
                    <a:tailEnd/>
                  </a:ln>
                </p:spPr>
                <p:txBody>
                  <a:bodyPr/>
                  <a:lstStyle/>
                  <a:p>
                    <a:endParaRPr lang="en-US"/>
                  </a:p>
                </p:txBody>
              </p:sp>
              <p:sp>
                <p:nvSpPr>
                  <p:cNvPr id="97" name="Line 198"/>
                  <p:cNvSpPr>
                    <a:spLocks noChangeShapeType="1"/>
                  </p:cNvSpPr>
                  <p:nvPr/>
                </p:nvSpPr>
                <p:spPr bwMode="auto">
                  <a:xfrm flipH="1" flipV="1">
                    <a:off x="1616243" y="3896465"/>
                    <a:ext cx="74890" cy="101307"/>
                  </a:xfrm>
                  <a:prstGeom prst="line">
                    <a:avLst/>
                  </a:prstGeom>
                  <a:noFill/>
                  <a:ln w="12700">
                    <a:solidFill>
                      <a:srgbClr val="C00000"/>
                    </a:solidFill>
                    <a:round/>
                    <a:headEnd/>
                    <a:tailEnd/>
                  </a:ln>
                </p:spPr>
                <p:txBody>
                  <a:bodyPr/>
                  <a:lstStyle/>
                  <a:p>
                    <a:endParaRPr lang="en-US"/>
                  </a:p>
                </p:txBody>
              </p:sp>
              <p:grpSp>
                <p:nvGrpSpPr>
                  <p:cNvPr id="98" name="Group 151"/>
                  <p:cNvGrpSpPr>
                    <a:grpSpLocks/>
                  </p:cNvGrpSpPr>
                  <p:nvPr/>
                </p:nvGrpSpPr>
                <p:grpSpPr bwMode="auto">
                  <a:xfrm>
                    <a:off x="2342578" y="3686353"/>
                    <a:ext cx="3963814" cy="940631"/>
                    <a:chOff x="1325" y="2541"/>
                    <a:chExt cx="3083" cy="673"/>
                  </a:xfrm>
                </p:grpSpPr>
                <p:sp>
                  <p:nvSpPr>
                    <p:cNvPr id="103" name="Line 152"/>
                    <p:cNvSpPr>
                      <a:spLocks noChangeShapeType="1"/>
                    </p:cNvSpPr>
                    <p:nvPr/>
                  </p:nvSpPr>
                  <p:spPr bwMode="auto">
                    <a:xfrm>
                      <a:off x="2286" y="2878"/>
                      <a:ext cx="50" cy="3"/>
                    </a:xfrm>
                    <a:prstGeom prst="line">
                      <a:avLst/>
                    </a:prstGeom>
                    <a:noFill/>
                    <a:ln w="12700">
                      <a:solidFill>
                        <a:srgbClr val="CC0000"/>
                      </a:solidFill>
                      <a:round/>
                      <a:headEnd/>
                      <a:tailEnd/>
                    </a:ln>
                  </p:spPr>
                  <p:txBody>
                    <a:bodyPr/>
                    <a:lstStyle/>
                    <a:p>
                      <a:endParaRPr lang="en-US"/>
                    </a:p>
                  </p:txBody>
                </p:sp>
                <p:grpSp>
                  <p:nvGrpSpPr>
                    <p:cNvPr id="104" name="Group 153"/>
                    <p:cNvGrpSpPr>
                      <a:grpSpLocks/>
                    </p:cNvGrpSpPr>
                    <p:nvPr/>
                  </p:nvGrpSpPr>
                  <p:grpSpPr bwMode="auto">
                    <a:xfrm>
                      <a:off x="1325" y="2541"/>
                      <a:ext cx="3083" cy="673"/>
                      <a:chOff x="1325" y="2541"/>
                      <a:chExt cx="3083" cy="673"/>
                    </a:xfrm>
                  </p:grpSpPr>
                  <p:sp>
                    <p:nvSpPr>
                      <p:cNvPr id="106" name="Line 154"/>
                      <p:cNvSpPr>
                        <a:spLocks noChangeShapeType="1"/>
                      </p:cNvSpPr>
                      <p:nvPr/>
                    </p:nvSpPr>
                    <p:spPr bwMode="auto">
                      <a:xfrm>
                        <a:off x="1369" y="2541"/>
                        <a:ext cx="91" cy="0"/>
                      </a:xfrm>
                      <a:prstGeom prst="line">
                        <a:avLst/>
                      </a:prstGeom>
                      <a:noFill/>
                      <a:ln w="12700">
                        <a:solidFill>
                          <a:srgbClr val="CC0000"/>
                        </a:solidFill>
                        <a:round/>
                        <a:headEnd/>
                        <a:tailEnd/>
                      </a:ln>
                    </p:spPr>
                    <p:txBody>
                      <a:bodyPr/>
                      <a:lstStyle/>
                      <a:p>
                        <a:endParaRPr lang="en-US"/>
                      </a:p>
                    </p:txBody>
                  </p:sp>
                  <p:sp>
                    <p:nvSpPr>
                      <p:cNvPr id="107" name="Line 155"/>
                      <p:cNvSpPr>
                        <a:spLocks noChangeShapeType="1"/>
                      </p:cNvSpPr>
                      <p:nvPr/>
                    </p:nvSpPr>
                    <p:spPr bwMode="auto">
                      <a:xfrm>
                        <a:off x="1928" y="2541"/>
                        <a:ext cx="92" cy="0"/>
                      </a:xfrm>
                      <a:prstGeom prst="line">
                        <a:avLst/>
                      </a:prstGeom>
                      <a:noFill/>
                      <a:ln w="12700">
                        <a:solidFill>
                          <a:srgbClr val="CC0000"/>
                        </a:solidFill>
                        <a:round/>
                        <a:headEnd/>
                        <a:tailEnd/>
                      </a:ln>
                    </p:spPr>
                    <p:txBody>
                      <a:bodyPr/>
                      <a:lstStyle/>
                      <a:p>
                        <a:endParaRPr lang="en-US"/>
                      </a:p>
                    </p:txBody>
                  </p:sp>
                  <p:sp>
                    <p:nvSpPr>
                      <p:cNvPr id="108" name="Line 156"/>
                      <p:cNvSpPr>
                        <a:spLocks noChangeShapeType="1"/>
                      </p:cNvSpPr>
                      <p:nvPr/>
                    </p:nvSpPr>
                    <p:spPr bwMode="auto">
                      <a:xfrm>
                        <a:off x="2482" y="2545"/>
                        <a:ext cx="92" cy="0"/>
                      </a:xfrm>
                      <a:prstGeom prst="line">
                        <a:avLst/>
                      </a:prstGeom>
                      <a:noFill/>
                      <a:ln w="12700">
                        <a:solidFill>
                          <a:srgbClr val="CC0000"/>
                        </a:solidFill>
                        <a:round/>
                        <a:headEnd/>
                        <a:tailEnd/>
                      </a:ln>
                    </p:spPr>
                    <p:txBody>
                      <a:bodyPr/>
                      <a:lstStyle/>
                      <a:p>
                        <a:endParaRPr lang="en-US"/>
                      </a:p>
                    </p:txBody>
                  </p:sp>
                  <p:sp>
                    <p:nvSpPr>
                      <p:cNvPr id="109" name="Line 157"/>
                      <p:cNvSpPr>
                        <a:spLocks noChangeShapeType="1"/>
                      </p:cNvSpPr>
                      <p:nvPr/>
                    </p:nvSpPr>
                    <p:spPr bwMode="auto">
                      <a:xfrm>
                        <a:off x="3056" y="2545"/>
                        <a:ext cx="92" cy="0"/>
                      </a:xfrm>
                      <a:prstGeom prst="line">
                        <a:avLst/>
                      </a:prstGeom>
                      <a:noFill/>
                      <a:ln w="12700">
                        <a:solidFill>
                          <a:srgbClr val="CC0000"/>
                        </a:solidFill>
                        <a:round/>
                        <a:headEnd/>
                        <a:tailEnd/>
                      </a:ln>
                    </p:spPr>
                    <p:txBody>
                      <a:bodyPr/>
                      <a:lstStyle/>
                      <a:p>
                        <a:endParaRPr lang="en-US"/>
                      </a:p>
                    </p:txBody>
                  </p:sp>
                  <p:sp>
                    <p:nvSpPr>
                      <p:cNvPr id="110" name="Line 158"/>
                      <p:cNvSpPr>
                        <a:spLocks noChangeShapeType="1"/>
                      </p:cNvSpPr>
                      <p:nvPr/>
                    </p:nvSpPr>
                    <p:spPr bwMode="auto">
                      <a:xfrm>
                        <a:off x="3612" y="2545"/>
                        <a:ext cx="92" cy="0"/>
                      </a:xfrm>
                      <a:prstGeom prst="line">
                        <a:avLst/>
                      </a:prstGeom>
                      <a:noFill/>
                      <a:ln w="12700">
                        <a:solidFill>
                          <a:srgbClr val="CC0000"/>
                        </a:solidFill>
                        <a:round/>
                        <a:headEnd/>
                        <a:tailEnd/>
                      </a:ln>
                    </p:spPr>
                    <p:txBody>
                      <a:bodyPr/>
                      <a:lstStyle/>
                      <a:p>
                        <a:endParaRPr lang="en-US"/>
                      </a:p>
                    </p:txBody>
                  </p:sp>
                  <p:sp>
                    <p:nvSpPr>
                      <p:cNvPr id="111" name="Line 159"/>
                      <p:cNvSpPr>
                        <a:spLocks noChangeShapeType="1"/>
                      </p:cNvSpPr>
                      <p:nvPr/>
                    </p:nvSpPr>
                    <p:spPr bwMode="auto">
                      <a:xfrm>
                        <a:off x="4173" y="2545"/>
                        <a:ext cx="92" cy="0"/>
                      </a:xfrm>
                      <a:prstGeom prst="line">
                        <a:avLst/>
                      </a:prstGeom>
                      <a:noFill/>
                      <a:ln w="12700">
                        <a:solidFill>
                          <a:srgbClr val="CC0000"/>
                        </a:solidFill>
                        <a:round/>
                        <a:headEnd/>
                        <a:tailEnd/>
                      </a:ln>
                    </p:spPr>
                    <p:txBody>
                      <a:bodyPr/>
                      <a:lstStyle/>
                      <a:p>
                        <a:endParaRPr lang="en-US"/>
                      </a:p>
                    </p:txBody>
                  </p:sp>
                  <p:sp>
                    <p:nvSpPr>
                      <p:cNvPr id="112" name="Line 160"/>
                      <p:cNvSpPr>
                        <a:spLocks noChangeShapeType="1"/>
                      </p:cNvSpPr>
                      <p:nvPr/>
                    </p:nvSpPr>
                    <p:spPr bwMode="auto">
                      <a:xfrm>
                        <a:off x="1443" y="3210"/>
                        <a:ext cx="91" cy="0"/>
                      </a:xfrm>
                      <a:prstGeom prst="line">
                        <a:avLst/>
                      </a:prstGeom>
                      <a:noFill/>
                      <a:ln w="12700">
                        <a:solidFill>
                          <a:srgbClr val="CC0000"/>
                        </a:solidFill>
                        <a:round/>
                        <a:headEnd/>
                        <a:tailEnd/>
                      </a:ln>
                    </p:spPr>
                    <p:txBody>
                      <a:bodyPr/>
                      <a:lstStyle/>
                      <a:p>
                        <a:endParaRPr lang="en-US"/>
                      </a:p>
                    </p:txBody>
                  </p:sp>
                  <p:sp>
                    <p:nvSpPr>
                      <p:cNvPr id="113" name="Line 161"/>
                      <p:cNvSpPr>
                        <a:spLocks noChangeShapeType="1"/>
                      </p:cNvSpPr>
                      <p:nvPr/>
                    </p:nvSpPr>
                    <p:spPr bwMode="auto">
                      <a:xfrm>
                        <a:off x="2002" y="3210"/>
                        <a:ext cx="92" cy="0"/>
                      </a:xfrm>
                      <a:prstGeom prst="line">
                        <a:avLst/>
                      </a:prstGeom>
                      <a:noFill/>
                      <a:ln w="12700">
                        <a:solidFill>
                          <a:srgbClr val="CC0000"/>
                        </a:solidFill>
                        <a:round/>
                        <a:headEnd/>
                        <a:tailEnd/>
                      </a:ln>
                    </p:spPr>
                    <p:txBody>
                      <a:bodyPr/>
                      <a:lstStyle/>
                      <a:p>
                        <a:endParaRPr lang="en-US"/>
                      </a:p>
                    </p:txBody>
                  </p:sp>
                  <p:sp>
                    <p:nvSpPr>
                      <p:cNvPr id="114" name="Line 162"/>
                      <p:cNvSpPr>
                        <a:spLocks noChangeShapeType="1"/>
                      </p:cNvSpPr>
                      <p:nvPr/>
                    </p:nvSpPr>
                    <p:spPr bwMode="auto">
                      <a:xfrm>
                        <a:off x="2555" y="3214"/>
                        <a:ext cx="93" cy="0"/>
                      </a:xfrm>
                      <a:prstGeom prst="line">
                        <a:avLst/>
                      </a:prstGeom>
                      <a:noFill/>
                      <a:ln w="12700">
                        <a:solidFill>
                          <a:srgbClr val="CC0000"/>
                        </a:solidFill>
                        <a:round/>
                        <a:headEnd/>
                        <a:tailEnd/>
                      </a:ln>
                    </p:spPr>
                    <p:txBody>
                      <a:bodyPr/>
                      <a:lstStyle/>
                      <a:p>
                        <a:endParaRPr lang="en-US"/>
                      </a:p>
                    </p:txBody>
                  </p:sp>
                  <p:sp>
                    <p:nvSpPr>
                      <p:cNvPr id="115" name="Line 163"/>
                      <p:cNvSpPr>
                        <a:spLocks noChangeShapeType="1"/>
                      </p:cNvSpPr>
                      <p:nvPr/>
                    </p:nvSpPr>
                    <p:spPr bwMode="auto">
                      <a:xfrm>
                        <a:off x="3089" y="3214"/>
                        <a:ext cx="92" cy="0"/>
                      </a:xfrm>
                      <a:prstGeom prst="line">
                        <a:avLst/>
                      </a:prstGeom>
                      <a:noFill/>
                      <a:ln w="12700">
                        <a:solidFill>
                          <a:srgbClr val="CC0000"/>
                        </a:solidFill>
                        <a:round/>
                        <a:headEnd/>
                        <a:tailEnd/>
                      </a:ln>
                    </p:spPr>
                    <p:txBody>
                      <a:bodyPr/>
                      <a:lstStyle/>
                      <a:p>
                        <a:endParaRPr lang="en-US"/>
                      </a:p>
                    </p:txBody>
                  </p:sp>
                  <p:sp>
                    <p:nvSpPr>
                      <p:cNvPr id="116" name="Line 164"/>
                      <p:cNvSpPr>
                        <a:spLocks noChangeShapeType="1"/>
                      </p:cNvSpPr>
                      <p:nvPr/>
                    </p:nvSpPr>
                    <p:spPr bwMode="auto">
                      <a:xfrm>
                        <a:off x="3645" y="3214"/>
                        <a:ext cx="92" cy="0"/>
                      </a:xfrm>
                      <a:prstGeom prst="line">
                        <a:avLst/>
                      </a:prstGeom>
                      <a:noFill/>
                      <a:ln w="12700">
                        <a:solidFill>
                          <a:srgbClr val="CC0000"/>
                        </a:solidFill>
                        <a:round/>
                        <a:headEnd/>
                        <a:tailEnd/>
                      </a:ln>
                    </p:spPr>
                    <p:txBody>
                      <a:bodyPr/>
                      <a:lstStyle/>
                      <a:p>
                        <a:endParaRPr lang="en-US"/>
                      </a:p>
                    </p:txBody>
                  </p:sp>
                  <p:sp>
                    <p:nvSpPr>
                      <p:cNvPr id="117" name="Line 165"/>
                      <p:cNvSpPr>
                        <a:spLocks noChangeShapeType="1"/>
                      </p:cNvSpPr>
                      <p:nvPr/>
                    </p:nvSpPr>
                    <p:spPr bwMode="auto">
                      <a:xfrm>
                        <a:off x="4206" y="3214"/>
                        <a:ext cx="67" cy="0"/>
                      </a:xfrm>
                      <a:prstGeom prst="line">
                        <a:avLst/>
                      </a:prstGeom>
                      <a:noFill/>
                      <a:ln w="12700">
                        <a:solidFill>
                          <a:srgbClr val="CC0000"/>
                        </a:solidFill>
                        <a:round/>
                        <a:headEnd/>
                        <a:tailEnd/>
                      </a:ln>
                    </p:spPr>
                    <p:txBody>
                      <a:bodyPr/>
                      <a:lstStyle/>
                      <a:p>
                        <a:endParaRPr lang="en-US"/>
                      </a:p>
                    </p:txBody>
                  </p:sp>
                  <p:sp>
                    <p:nvSpPr>
                      <p:cNvPr id="118" name="Line 166"/>
                      <p:cNvSpPr>
                        <a:spLocks noChangeShapeType="1"/>
                      </p:cNvSpPr>
                      <p:nvPr/>
                    </p:nvSpPr>
                    <p:spPr bwMode="auto">
                      <a:xfrm>
                        <a:off x="1763" y="2878"/>
                        <a:ext cx="50" cy="3"/>
                      </a:xfrm>
                      <a:prstGeom prst="line">
                        <a:avLst/>
                      </a:prstGeom>
                      <a:noFill/>
                      <a:ln w="12700">
                        <a:solidFill>
                          <a:srgbClr val="CC0000"/>
                        </a:solidFill>
                        <a:round/>
                        <a:headEnd/>
                        <a:tailEnd/>
                      </a:ln>
                    </p:spPr>
                    <p:txBody>
                      <a:bodyPr/>
                      <a:lstStyle/>
                      <a:p>
                        <a:endParaRPr lang="en-US"/>
                      </a:p>
                    </p:txBody>
                  </p:sp>
                  <p:sp>
                    <p:nvSpPr>
                      <p:cNvPr id="119" name="Line 167"/>
                      <p:cNvSpPr>
                        <a:spLocks noChangeShapeType="1"/>
                      </p:cNvSpPr>
                      <p:nvPr/>
                    </p:nvSpPr>
                    <p:spPr bwMode="auto">
                      <a:xfrm>
                        <a:off x="2798" y="2878"/>
                        <a:ext cx="51" cy="3"/>
                      </a:xfrm>
                      <a:prstGeom prst="line">
                        <a:avLst/>
                      </a:prstGeom>
                      <a:noFill/>
                      <a:ln w="12700">
                        <a:solidFill>
                          <a:srgbClr val="CC0000"/>
                        </a:solidFill>
                        <a:round/>
                        <a:headEnd/>
                        <a:tailEnd/>
                      </a:ln>
                    </p:spPr>
                    <p:txBody>
                      <a:bodyPr/>
                      <a:lstStyle/>
                      <a:p>
                        <a:endParaRPr lang="en-US"/>
                      </a:p>
                    </p:txBody>
                  </p:sp>
                  <p:sp>
                    <p:nvSpPr>
                      <p:cNvPr id="120" name="Line 168"/>
                      <p:cNvSpPr>
                        <a:spLocks noChangeShapeType="1"/>
                      </p:cNvSpPr>
                      <p:nvPr/>
                    </p:nvSpPr>
                    <p:spPr bwMode="auto">
                      <a:xfrm>
                        <a:off x="3319" y="2878"/>
                        <a:ext cx="51" cy="3"/>
                      </a:xfrm>
                      <a:prstGeom prst="line">
                        <a:avLst/>
                      </a:prstGeom>
                      <a:noFill/>
                      <a:ln w="12700">
                        <a:solidFill>
                          <a:srgbClr val="CC0000"/>
                        </a:solidFill>
                        <a:round/>
                        <a:headEnd/>
                        <a:tailEnd/>
                      </a:ln>
                    </p:spPr>
                    <p:txBody>
                      <a:bodyPr/>
                      <a:lstStyle/>
                      <a:p>
                        <a:endParaRPr lang="en-US"/>
                      </a:p>
                    </p:txBody>
                  </p:sp>
                  <p:sp>
                    <p:nvSpPr>
                      <p:cNvPr id="121" name="Line 169"/>
                      <p:cNvSpPr>
                        <a:spLocks noChangeShapeType="1"/>
                      </p:cNvSpPr>
                      <p:nvPr/>
                    </p:nvSpPr>
                    <p:spPr bwMode="auto">
                      <a:xfrm>
                        <a:off x="3840" y="2878"/>
                        <a:ext cx="51" cy="3"/>
                      </a:xfrm>
                      <a:prstGeom prst="line">
                        <a:avLst/>
                      </a:prstGeom>
                      <a:noFill/>
                      <a:ln w="12700">
                        <a:solidFill>
                          <a:srgbClr val="CC0000"/>
                        </a:solidFill>
                        <a:round/>
                        <a:headEnd/>
                        <a:tailEnd/>
                      </a:ln>
                    </p:spPr>
                    <p:txBody>
                      <a:bodyPr/>
                      <a:lstStyle/>
                      <a:p>
                        <a:endParaRPr lang="en-US"/>
                      </a:p>
                    </p:txBody>
                  </p:sp>
                  <p:sp>
                    <p:nvSpPr>
                      <p:cNvPr id="122" name="Line 170"/>
                      <p:cNvSpPr>
                        <a:spLocks noChangeShapeType="1"/>
                      </p:cNvSpPr>
                      <p:nvPr/>
                    </p:nvSpPr>
                    <p:spPr bwMode="auto">
                      <a:xfrm flipH="1">
                        <a:off x="1616" y="2660"/>
                        <a:ext cx="21" cy="86"/>
                      </a:xfrm>
                      <a:prstGeom prst="line">
                        <a:avLst/>
                      </a:prstGeom>
                      <a:noFill/>
                      <a:ln w="12700">
                        <a:solidFill>
                          <a:srgbClr val="CC0000"/>
                        </a:solidFill>
                        <a:round/>
                        <a:headEnd/>
                        <a:tailEnd/>
                      </a:ln>
                    </p:spPr>
                    <p:txBody>
                      <a:bodyPr/>
                      <a:lstStyle/>
                      <a:p>
                        <a:endParaRPr lang="en-US"/>
                      </a:p>
                    </p:txBody>
                  </p:sp>
                  <p:sp>
                    <p:nvSpPr>
                      <p:cNvPr id="123" name="Line 171"/>
                      <p:cNvSpPr>
                        <a:spLocks noChangeShapeType="1"/>
                      </p:cNvSpPr>
                      <p:nvPr/>
                    </p:nvSpPr>
                    <p:spPr bwMode="auto">
                      <a:xfrm flipH="1">
                        <a:off x="2088" y="2654"/>
                        <a:ext cx="89" cy="92"/>
                      </a:xfrm>
                      <a:prstGeom prst="line">
                        <a:avLst/>
                      </a:prstGeom>
                      <a:noFill/>
                      <a:ln w="12700">
                        <a:solidFill>
                          <a:srgbClr val="CC0000"/>
                        </a:solidFill>
                        <a:round/>
                        <a:headEnd/>
                        <a:tailEnd/>
                      </a:ln>
                    </p:spPr>
                    <p:txBody>
                      <a:bodyPr/>
                      <a:lstStyle/>
                      <a:p>
                        <a:endParaRPr lang="en-US"/>
                      </a:p>
                    </p:txBody>
                  </p:sp>
                  <p:sp>
                    <p:nvSpPr>
                      <p:cNvPr id="124" name="Line 172"/>
                      <p:cNvSpPr>
                        <a:spLocks noChangeShapeType="1"/>
                      </p:cNvSpPr>
                      <p:nvPr/>
                    </p:nvSpPr>
                    <p:spPr bwMode="auto">
                      <a:xfrm>
                        <a:off x="1758" y="2654"/>
                        <a:ext cx="126" cy="117"/>
                      </a:xfrm>
                      <a:prstGeom prst="line">
                        <a:avLst/>
                      </a:prstGeom>
                      <a:noFill/>
                      <a:ln w="12700">
                        <a:solidFill>
                          <a:srgbClr val="CC0000"/>
                        </a:solidFill>
                        <a:round/>
                        <a:headEnd/>
                        <a:tailEnd/>
                      </a:ln>
                    </p:spPr>
                    <p:txBody>
                      <a:bodyPr/>
                      <a:lstStyle/>
                      <a:p>
                        <a:endParaRPr lang="en-US"/>
                      </a:p>
                    </p:txBody>
                  </p:sp>
                  <p:sp>
                    <p:nvSpPr>
                      <p:cNvPr id="125" name="Line 173"/>
                      <p:cNvSpPr>
                        <a:spLocks noChangeShapeType="1"/>
                      </p:cNvSpPr>
                      <p:nvPr/>
                    </p:nvSpPr>
                    <p:spPr bwMode="auto">
                      <a:xfrm>
                        <a:off x="1708" y="2654"/>
                        <a:ext cx="55" cy="426"/>
                      </a:xfrm>
                      <a:prstGeom prst="line">
                        <a:avLst/>
                      </a:prstGeom>
                      <a:noFill/>
                      <a:ln w="12700">
                        <a:solidFill>
                          <a:srgbClr val="CC0000"/>
                        </a:solidFill>
                        <a:round/>
                        <a:headEnd/>
                        <a:tailEnd/>
                      </a:ln>
                    </p:spPr>
                    <p:txBody>
                      <a:bodyPr/>
                      <a:lstStyle/>
                      <a:p>
                        <a:endParaRPr lang="en-US"/>
                      </a:p>
                    </p:txBody>
                  </p:sp>
                  <p:sp>
                    <p:nvSpPr>
                      <p:cNvPr id="126" name="Line 174"/>
                      <p:cNvSpPr>
                        <a:spLocks noChangeShapeType="1"/>
                      </p:cNvSpPr>
                      <p:nvPr/>
                    </p:nvSpPr>
                    <p:spPr bwMode="auto">
                      <a:xfrm flipH="1">
                        <a:off x="1813" y="2987"/>
                        <a:ext cx="115" cy="93"/>
                      </a:xfrm>
                      <a:prstGeom prst="line">
                        <a:avLst/>
                      </a:prstGeom>
                      <a:noFill/>
                      <a:ln w="12700">
                        <a:solidFill>
                          <a:srgbClr val="CC0000"/>
                        </a:solidFill>
                        <a:round/>
                        <a:headEnd/>
                        <a:tailEnd/>
                      </a:ln>
                    </p:spPr>
                    <p:txBody>
                      <a:bodyPr/>
                      <a:lstStyle/>
                      <a:p>
                        <a:endParaRPr lang="en-US"/>
                      </a:p>
                    </p:txBody>
                  </p:sp>
                  <p:sp>
                    <p:nvSpPr>
                      <p:cNvPr id="127" name="Line 175"/>
                      <p:cNvSpPr>
                        <a:spLocks noChangeShapeType="1"/>
                      </p:cNvSpPr>
                      <p:nvPr/>
                    </p:nvSpPr>
                    <p:spPr bwMode="auto">
                      <a:xfrm flipH="1">
                        <a:off x="2380" y="2987"/>
                        <a:ext cx="80" cy="93"/>
                      </a:xfrm>
                      <a:prstGeom prst="line">
                        <a:avLst/>
                      </a:prstGeom>
                      <a:noFill/>
                      <a:ln w="12700">
                        <a:solidFill>
                          <a:srgbClr val="CC0000"/>
                        </a:solidFill>
                        <a:round/>
                        <a:headEnd/>
                        <a:tailEnd/>
                      </a:ln>
                    </p:spPr>
                    <p:txBody>
                      <a:bodyPr/>
                      <a:lstStyle/>
                      <a:p>
                        <a:endParaRPr lang="en-US"/>
                      </a:p>
                    </p:txBody>
                  </p:sp>
                  <p:sp>
                    <p:nvSpPr>
                      <p:cNvPr id="128" name="Line 176"/>
                      <p:cNvSpPr>
                        <a:spLocks noChangeShapeType="1"/>
                      </p:cNvSpPr>
                      <p:nvPr/>
                    </p:nvSpPr>
                    <p:spPr bwMode="auto">
                      <a:xfrm>
                        <a:off x="2725" y="2977"/>
                        <a:ext cx="73" cy="92"/>
                      </a:xfrm>
                      <a:prstGeom prst="line">
                        <a:avLst/>
                      </a:prstGeom>
                      <a:noFill/>
                      <a:ln w="12700">
                        <a:solidFill>
                          <a:srgbClr val="CC0000"/>
                        </a:solidFill>
                        <a:round/>
                        <a:headEnd/>
                        <a:tailEnd/>
                      </a:ln>
                    </p:spPr>
                    <p:txBody>
                      <a:bodyPr/>
                      <a:lstStyle/>
                      <a:p>
                        <a:endParaRPr lang="en-US"/>
                      </a:p>
                    </p:txBody>
                  </p:sp>
                  <p:sp>
                    <p:nvSpPr>
                      <p:cNvPr id="129" name="Line 177"/>
                      <p:cNvSpPr>
                        <a:spLocks noChangeShapeType="1"/>
                      </p:cNvSpPr>
                      <p:nvPr/>
                    </p:nvSpPr>
                    <p:spPr bwMode="auto">
                      <a:xfrm flipH="1">
                        <a:off x="2943" y="2987"/>
                        <a:ext cx="61" cy="93"/>
                      </a:xfrm>
                      <a:prstGeom prst="line">
                        <a:avLst/>
                      </a:prstGeom>
                      <a:noFill/>
                      <a:ln w="12700">
                        <a:solidFill>
                          <a:srgbClr val="CC0000"/>
                        </a:solidFill>
                        <a:round/>
                        <a:headEnd/>
                        <a:tailEnd/>
                      </a:ln>
                    </p:spPr>
                    <p:txBody>
                      <a:bodyPr/>
                      <a:lstStyle/>
                      <a:p>
                        <a:endParaRPr lang="en-US"/>
                      </a:p>
                    </p:txBody>
                  </p:sp>
                  <p:sp>
                    <p:nvSpPr>
                      <p:cNvPr id="130" name="Line 178"/>
                      <p:cNvSpPr>
                        <a:spLocks noChangeShapeType="1"/>
                      </p:cNvSpPr>
                      <p:nvPr/>
                    </p:nvSpPr>
                    <p:spPr bwMode="auto">
                      <a:xfrm>
                        <a:off x="3221" y="2987"/>
                        <a:ext cx="81" cy="119"/>
                      </a:xfrm>
                      <a:prstGeom prst="line">
                        <a:avLst/>
                      </a:prstGeom>
                      <a:noFill/>
                      <a:ln w="12700">
                        <a:solidFill>
                          <a:srgbClr val="CC0000"/>
                        </a:solidFill>
                        <a:round/>
                        <a:headEnd/>
                        <a:tailEnd/>
                      </a:ln>
                    </p:spPr>
                    <p:txBody>
                      <a:bodyPr/>
                      <a:lstStyle/>
                      <a:p>
                        <a:endParaRPr lang="en-US"/>
                      </a:p>
                    </p:txBody>
                  </p:sp>
                  <p:sp>
                    <p:nvSpPr>
                      <p:cNvPr id="131" name="Line 179"/>
                      <p:cNvSpPr>
                        <a:spLocks noChangeShapeType="1"/>
                      </p:cNvSpPr>
                      <p:nvPr/>
                    </p:nvSpPr>
                    <p:spPr bwMode="auto">
                      <a:xfrm flipH="1">
                        <a:off x="3461" y="2992"/>
                        <a:ext cx="59" cy="88"/>
                      </a:xfrm>
                      <a:prstGeom prst="line">
                        <a:avLst/>
                      </a:prstGeom>
                      <a:noFill/>
                      <a:ln w="12700">
                        <a:solidFill>
                          <a:srgbClr val="CC0000"/>
                        </a:solidFill>
                        <a:round/>
                        <a:headEnd/>
                        <a:tailEnd/>
                      </a:ln>
                    </p:spPr>
                    <p:txBody>
                      <a:bodyPr/>
                      <a:lstStyle/>
                      <a:p>
                        <a:endParaRPr lang="en-US"/>
                      </a:p>
                    </p:txBody>
                  </p:sp>
                  <p:sp>
                    <p:nvSpPr>
                      <p:cNvPr id="132" name="Line 180"/>
                      <p:cNvSpPr>
                        <a:spLocks noChangeShapeType="1"/>
                      </p:cNvSpPr>
                      <p:nvPr/>
                    </p:nvSpPr>
                    <p:spPr bwMode="auto">
                      <a:xfrm>
                        <a:off x="2975" y="2638"/>
                        <a:ext cx="81" cy="108"/>
                      </a:xfrm>
                      <a:prstGeom prst="line">
                        <a:avLst/>
                      </a:prstGeom>
                      <a:noFill/>
                      <a:ln w="12700">
                        <a:solidFill>
                          <a:srgbClr val="CC0000"/>
                        </a:solidFill>
                        <a:round/>
                        <a:headEnd/>
                        <a:tailEnd/>
                      </a:ln>
                    </p:spPr>
                    <p:txBody>
                      <a:bodyPr/>
                      <a:lstStyle/>
                      <a:p>
                        <a:endParaRPr lang="en-US"/>
                      </a:p>
                    </p:txBody>
                  </p:sp>
                  <p:sp>
                    <p:nvSpPr>
                      <p:cNvPr id="133" name="Line 181"/>
                      <p:cNvSpPr>
                        <a:spLocks noChangeShapeType="1"/>
                      </p:cNvSpPr>
                      <p:nvPr/>
                    </p:nvSpPr>
                    <p:spPr bwMode="auto">
                      <a:xfrm flipH="1">
                        <a:off x="3148" y="2638"/>
                        <a:ext cx="73" cy="108"/>
                      </a:xfrm>
                      <a:prstGeom prst="line">
                        <a:avLst/>
                      </a:prstGeom>
                      <a:noFill/>
                      <a:ln w="12700">
                        <a:solidFill>
                          <a:srgbClr val="CC0000"/>
                        </a:solidFill>
                        <a:round/>
                        <a:headEnd/>
                        <a:tailEnd/>
                      </a:ln>
                    </p:spPr>
                    <p:txBody>
                      <a:bodyPr/>
                      <a:lstStyle/>
                      <a:p>
                        <a:endParaRPr lang="en-US"/>
                      </a:p>
                    </p:txBody>
                  </p:sp>
                  <p:sp>
                    <p:nvSpPr>
                      <p:cNvPr id="134" name="Line 182"/>
                      <p:cNvSpPr>
                        <a:spLocks noChangeShapeType="1"/>
                      </p:cNvSpPr>
                      <p:nvPr/>
                    </p:nvSpPr>
                    <p:spPr bwMode="auto">
                      <a:xfrm>
                        <a:off x="3437" y="2654"/>
                        <a:ext cx="75" cy="92"/>
                      </a:xfrm>
                      <a:prstGeom prst="line">
                        <a:avLst/>
                      </a:prstGeom>
                      <a:noFill/>
                      <a:ln w="12700">
                        <a:solidFill>
                          <a:srgbClr val="CC0000"/>
                        </a:solidFill>
                        <a:round/>
                        <a:headEnd/>
                        <a:tailEnd/>
                      </a:ln>
                    </p:spPr>
                    <p:txBody>
                      <a:bodyPr/>
                      <a:lstStyle/>
                      <a:p>
                        <a:endParaRPr lang="en-US"/>
                      </a:p>
                    </p:txBody>
                  </p:sp>
                  <p:sp>
                    <p:nvSpPr>
                      <p:cNvPr id="135" name="Line 183"/>
                      <p:cNvSpPr>
                        <a:spLocks noChangeShapeType="1"/>
                      </p:cNvSpPr>
                      <p:nvPr/>
                    </p:nvSpPr>
                    <p:spPr bwMode="auto">
                      <a:xfrm flipH="1">
                        <a:off x="3700" y="2638"/>
                        <a:ext cx="81" cy="108"/>
                      </a:xfrm>
                      <a:prstGeom prst="line">
                        <a:avLst/>
                      </a:prstGeom>
                      <a:noFill/>
                      <a:ln w="12700">
                        <a:solidFill>
                          <a:srgbClr val="CC0000"/>
                        </a:solidFill>
                        <a:round/>
                        <a:headEnd/>
                        <a:tailEnd/>
                      </a:ln>
                    </p:spPr>
                    <p:txBody>
                      <a:bodyPr/>
                      <a:lstStyle/>
                      <a:p>
                        <a:endParaRPr lang="en-US"/>
                      </a:p>
                    </p:txBody>
                  </p:sp>
                  <p:sp>
                    <p:nvSpPr>
                      <p:cNvPr id="136" name="Line 184"/>
                      <p:cNvSpPr>
                        <a:spLocks noChangeShapeType="1"/>
                      </p:cNvSpPr>
                      <p:nvPr/>
                    </p:nvSpPr>
                    <p:spPr bwMode="auto">
                      <a:xfrm>
                        <a:off x="2412" y="2638"/>
                        <a:ext cx="94" cy="108"/>
                      </a:xfrm>
                      <a:prstGeom prst="line">
                        <a:avLst/>
                      </a:prstGeom>
                      <a:noFill/>
                      <a:ln w="12700">
                        <a:solidFill>
                          <a:srgbClr val="CC0000"/>
                        </a:solidFill>
                        <a:round/>
                        <a:headEnd/>
                        <a:tailEnd/>
                      </a:ln>
                    </p:spPr>
                    <p:txBody>
                      <a:bodyPr/>
                      <a:lstStyle/>
                      <a:p>
                        <a:endParaRPr lang="en-US"/>
                      </a:p>
                    </p:txBody>
                  </p:sp>
                  <p:sp>
                    <p:nvSpPr>
                      <p:cNvPr id="137" name="Line 185"/>
                      <p:cNvSpPr>
                        <a:spLocks noChangeShapeType="1"/>
                      </p:cNvSpPr>
                      <p:nvPr/>
                    </p:nvSpPr>
                    <p:spPr bwMode="auto">
                      <a:xfrm flipH="1">
                        <a:off x="2648" y="2638"/>
                        <a:ext cx="63" cy="108"/>
                      </a:xfrm>
                      <a:prstGeom prst="line">
                        <a:avLst/>
                      </a:prstGeom>
                      <a:noFill/>
                      <a:ln w="12700">
                        <a:solidFill>
                          <a:srgbClr val="CC0000"/>
                        </a:solidFill>
                        <a:round/>
                        <a:headEnd/>
                        <a:tailEnd/>
                      </a:ln>
                    </p:spPr>
                    <p:txBody>
                      <a:bodyPr/>
                      <a:lstStyle/>
                      <a:p>
                        <a:endParaRPr lang="en-US"/>
                      </a:p>
                    </p:txBody>
                  </p:sp>
                  <p:sp>
                    <p:nvSpPr>
                      <p:cNvPr id="138" name="Line 186"/>
                      <p:cNvSpPr>
                        <a:spLocks noChangeShapeType="1"/>
                      </p:cNvSpPr>
                      <p:nvPr/>
                    </p:nvSpPr>
                    <p:spPr bwMode="auto">
                      <a:xfrm>
                        <a:off x="2307" y="2654"/>
                        <a:ext cx="0" cy="415"/>
                      </a:xfrm>
                      <a:prstGeom prst="line">
                        <a:avLst/>
                      </a:prstGeom>
                      <a:noFill/>
                      <a:ln w="12700">
                        <a:solidFill>
                          <a:srgbClr val="CC0000"/>
                        </a:solidFill>
                        <a:round/>
                        <a:headEnd/>
                        <a:tailEnd/>
                      </a:ln>
                    </p:spPr>
                    <p:txBody>
                      <a:bodyPr/>
                      <a:lstStyle/>
                      <a:p>
                        <a:endParaRPr lang="en-US"/>
                      </a:p>
                    </p:txBody>
                  </p:sp>
                  <p:sp>
                    <p:nvSpPr>
                      <p:cNvPr id="139" name="Line 187"/>
                      <p:cNvSpPr>
                        <a:spLocks noChangeShapeType="1"/>
                      </p:cNvSpPr>
                      <p:nvPr/>
                    </p:nvSpPr>
                    <p:spPr bwMode="auto">
                      <a:xfrm>
                        <a:off x="3781" y="2958"/>
                        <a:ext cx="69" cy="129"/>
                      </a:xfrm>
                      <a:prstGeom prst="line">
                        <a:avLst/>
                      </a:prstGeom>
                      <a:noFill/>
                      <a:ln w="12700">
                        <a:solidFill>
                          <a:srgbClr val="CC0000"/>
                        </a:solidFill>
                        <a:round/>
                        <a:headEnd/>
                        <a:tailEnd/>
                      </a:ln>
                    </p:spPr>
                    <p:txBody>
                      <a:bodyPr/>
                      <a:lstStyle/>
                      <a:p>
                        <a:endParaRPr lang="en-US"/>
                      </a:p>
                    </p:txBody>
                  </p:sp>
                  <p:sp>
                    <p:nvSpPr>
                      <p:cNvPr id="140" name="Line 188"/>
                      <p:cNvSpPr>
                        <a:spLocks noChangeShapeType="1"/>
                      </p:cNvSpPr>
                      <p:nvPr/>
                    </p:nvSpPr>
                    <p:spPr bwMode="auto">
                      <a:xfrm>
                        <a:off x="1325" y="2605"/>
                        <a:ext cx="86" cy="166"/>
                      </a:xfrm>
                      <a:prstGeom prst="line">
                        <a:avLst/>
                      </a:prstGeom>
                      <a:noFill/>
                      <a:ln w="12700">
                        <a:solidFill>
                          <a:srgbClr val="CC0000"/>
                        </a:solidFill>
                        <a:round/>
                        <a:headEnd/>
                        <a:tailEnd/>
                      </a:ln>
                    </p:spPr>
                    <p:txBody>
                      <a:bodyPr/>
                      <a:lstStyle/>
                      <a:p>
                        <a:endParaRPr lang="en-US"/>
                      </a:p>
                    </p:txBody>
                  </p:sp>
                  <p:sp>
                    <p:nvSpPr>
                      <p:cNvPr id="141" name="Line 189"/>
                      <p:cNvSpPr>
                        <a:spLocks noChangeShapeType="1"/>
                      </p:cNvSpPr>
                      <p:nvPr/>
                    </p:nvSpPr>
                    <p:spPr bwMode="auto">
                      <a:xfrm flipH="1">
                        <a:off x="1369" y="2987"/>
                        <a:ext cx="42" cy="119"/>
                      </a:xfrm>
                      <a:prstGeom prst="line">
                        <a:avLst/>
                      </a:prstGeom>
                      <a:noFill/>
                      <a:ln w="12700">
                        <a:solidFill>
                          <a:srgbClr val="CC0000"/>
                        </a:solidFill>
                        <a:round/>
                        <a:headEnd/>
                        <a:tailEnd/>
                      </a:ln>
                    </p:spPr>
                    <p:txBody>
                      <a:bodyPr/>
                      <a:lstStyle/>
                      <a:p>
                        <a:endParaRPr lang="en-US"/>
                      </a:p>
                    </p:txBody>
                  </p:sp>
                  <p:sp>
                    <p:nvSpPr>
                      <p:cNvPr id="142" name="Line 190"/>
                      <p:cNvSpPr>
                        <a:spLocks noChangeShapeType="1"/>
                      </p:cNvSpPr>
                      <p:nvPr/>
                    </p:nvSpPr>
                    <p:spPr bwMode="auto">
                      <a:xfrm>
                        <a:off x="1675" y="2977"/>
                        <a:ext cx="43" cy="103"/>
                      </a:xfrm>
                      <a:prstGeom prst="line">
                        <a:avLst/>
                      </a:prstGeom>
                      <a:noFill/>
                      <a:ln w="12700">
                        <a:solidFill>
                          <a:srgbClr val="CC0000"/>
                        </a:solidFill>
                        <a:round/>
                        <a:headEnd/>
                        <a:tailEnd/>
                      </a:ln>
                    </p:spPr>
                    <p:txBody>
                      <a:bodyPr/>
                      <a:lstStyle/>
                      <a:p>
                        <a:endParaRPr lang="en-US"/>
                      </a:p>
                    </p:txBody>
                  </p:sp>
                  <p:sp>
                    <p:nvSpPr>
                      <p:cNvPr id="143" name="Line 191"/>
                      <p:cNvSpPr>
                        <a:spLocks noChangeShapeType="1"/>
                      </p:cNvSpPr>
                      <p:nvPr/>
                    </p:nvSpPr>
                    <p:spPr bwMode="auto">
                      <a:xfrm>
                        <a:off x="2177" y="2977"/>
                        <a:ext cx="59" cy="103"/>
                      </a:xfrm>
                      <a:prstGeom prst="line">
                        <a:avLst/>
                      </a:prstGeom>
                      <a:noFill/>
                      <a:ln w="12700">
                        <a:solidFill>
                          <a:srgbClr val="CC0000"/>
                        </a:solidFill>
                        <a:round/>
                        <a:headEnd/>
                        <a:tailEnd/>
                      </a:ln>
                    </p:spPr>
                    <p:txBody>
                      <a:bodyPr/>
                      <a:lstStyle/>
                      <a:p>
                        <a:endParaRPr lang="en-US"/>
                      </a:p>
                    </p:txBody>
                  </p:sp>
                  <p:sp>
                    <p:nvSpPr>
                      <p:cNvPr id="144" name="Line 192"/>
                      <p:cNvSpPr>
                        <a:spLocks noChangeShapeType="1"/>
                      </p:cNvSpPr>
                      <p:nvPr/>
                    </p:nvSpPr>
                    <p:spPr bwMode="auto">
                      <a:xfrm>
                        <a:off x="3980" y="2654"/>
                        <a:ext cx="40" cy="117"/>
                      </a:xfrm>
                      <a:prstGeom prst="line">
                        <a:avLst/>
                      </a:prstGeom>
                      <a:noFill/>
                      <a:ln w="12700">
                        <a:solidFill>
                          <a:srgbClr val="CC0000"/>
                        </a:solidFill>
                        <a:round/>
                        <a:headEnd/>
                        <a:tailEnd/>
                      </a:ln>
                    </p:spPr>
                    <p:txBody>
                      <a:bodyPr/>
                      <a:lstStyle/>
                      <a:p>
                        <a:endParaRPr lang="en-US"/>
                      </a:p>
                    </p:txBody>
                  </p:sp>
                  <p:sp>
                    <p:nvSpPr>
                      <p:cNvPr id="145" name="Line 193"/>
                      <p:cNvSpPr>
                        <a:spLocks noChangeShapeType="1"/>
                      </p:cNvSpPr>
                      <p:nvPr/>
                    </p:nvSpPr>
                    <p:spPr bwMode="auto">
                      <a:xfrm flipH="1">
                        <a:off x="4309" y="2654"/>
                        <a:ext cx="99" cy="136"/>
                      </a:xfrm>
                      <a:prstGeom prst="line">
                        <a:avLst/>
                      </a:prstGeom>
                      <a:noFill/>
                      <a:ln w="12700">
                        <a:solidFill>
                          <a:srgbClr val="CC0000"/>
                        </a:solidFill>
                        <a:round/>
                        <a:headEnd/>
                        <a:tailEnd/>
                      </a:ln>
                    </p:spPr>
                    <p:txBody>
                      <a:bodyPr/>
                      <a:lstStyle/>
                      <a:p>
                        <a:endParaRPr lang="en-US"/>
                      </a:p>
                    </p:txBody>
                  </p:sp>
                  <p:sp>
                    <p:nvSpPr>
                      <p:cNvPr id="146" name="Line 194"/>
                      <p:cNvSpPr>
                        <a:spLocks noChangeShapeType="1"/>
                      </p:cNvSpPr>
                      <p:nvPr/>
                    </p:nvSpPr>
                    <p:spPr bwMode="auto">
                      <a:xfrm>
                        <a:off x="4309" y="2958"/>
                        <a:ext cx="99" cy="129"/>
                      </a:xfrm>
                      <a:prstGeom prst="line">
                        <a:avLst/>
                      </a:prstGeom>
                      <a:noFill/>
                      <a:ln w="12700">
                        <a:solidFill>
                          <a:srgbClr val="CC0000"/>
                        </a:solidFill>
                        <a:round/>
                        <a:headEnd/>
                        <a:tailEnd/>
                      </a:ln>
                    </p:spPr>
                    <p:txBody>
                      <a:bodyPr/>
                      <a:lstStyle/>
                      <a:p>
                        <a:endParaRPr lang="en-US"/>
                      </a:p>
                    </p:txBody>
                  </p:sp>
                </p:grpSp>
                <p:sp>
                  <p:nvSpPr>
                    <p:cNvPr id="105" name="Line 195"/>
                    <p:cNvSpPr>
                      <a:spLocks noChangeShapeType="1"/>
                    </p:cNvSpPr>
                    <p:nvPr/>
                  </p:nvSpPr>
                  <p:spPr bwMode="auto">
                    <a:xfrm flipH="1">
                      <a:off x="4065" y="3001"/>
                      <a:ext cx="59" cy="82"/>
                    </a:xfrm>
                    <a:prstGeom prst="line">
                      <a:avLst/>
                    </a:prstGeom>
                    <a:noFill/>
                    <a:ln w="12700">
                      <a:solidFill>
                        <a:srgbClr val="CC0000"/>
                      </a:solidFill>
                      <a:round/>
                      <a:headEnd/>
                      <a:tailEnd/>
                    </a:ln>
                  </p:spPr>
                  <p:txBody>
                    <a:bodyPr/>
                    <a:lstStyle/>
                    <a:p>
                      <a:endParaRPr lang="en-US"/>
                    </a:p>
                  </p:txBody>
                </p:sp>
              </p:grpSp>
              <p:sp>
                <p:nvSpPr>
                  <p:cNvPr id="99" name="Line 196"/>
                  <p:cNvSpPr>
                    <a:spLocks noChangeShapeType="1"/>
                  </p:cNvSpPr>
                  <p:nvPr/>
                </p:nvSpPr>
                <p:spPr bwMode="auto">
                  <a:xfrm>
                    <a:off x="2174380" y="4149313"/>
                    <a:ext cx="138855" cy="5591"/>
                  </a:xfrm>
                  <a:prstGeom prst="line">
                    <a:avLst/>
                  </a:prstGeom>
                  <a:noFill/>
                  <a:ln w="12700">
                    <a:solidFill>
                      <a:srgbClr val="C00000"/>
                    </a:solidFill>
                    <a:round/>
                    <a:headEnd/>
                    <a:tailEnd/>
                  </a:ln>
                </p:spPr>
                <p:txBody>
                  <a:bodyPr/>
                  <a:lstStyle/>
                  <a:p>
                    <a:endParaRPr lang="en-US"/>
                  </a:p>
                </p:txBody>
              </p:sp>
              <p:sp>
                <p:nvSpPr>
                  <p:cNvPr id="100" name="Line 198"/>
                  <p:cNvSpPr>
                    <a:spLocks noChangeShapeType="1"/>
                  </p:cNvSpPr>
                  <p:nvPr/>
                </p:nvSpPr>
                <p:spPr bwMode="auto">
                  <a:xfrm>
                    <a:off x="1763320" y="4579166"/>
                    <a:ext cx="118314" cy="13917"/>
                  </a:xfrm>
                  <a:prstGeom prst="line">
                    <a:avLst/>
                  </a:prstGeom>
                  <a:noFill/>
                  <a:ln w="12700">
                    <a:solidFill>
                      <a:srgbClr val="C00000"/>
                    </a:solidFill>
                    <a:round/>
                    <a:headEnd/>
                    <a:tailEnd/>
                  </a:ln>
                </p:spPr>
                <p:txBody>
                  <a:bodyPr/>
                  <a:lstStyle/>
                  <a:p>
                    <a:endParaRPr lang="en-US"/>
                  </a:p>
                </p:txBody>
              </p:sp>
              <p:sp>
                <p:nvSpPr>
                  <p:cNvPr id="101" name="Line 149"/>
                  <p:cNvSpPr>
                    <a:spLocks noChangeShapeType="1"/>
                  </p:cNvSpPr>
                  <p:nvPr/>
                </p:nvSpPr>
                <p:spPr bwMode="auto">
                  <a:xfrm>
                    <a:off x="6952031" y="4176218"/>
                    <a:ext cx="138855" cy="5591"/>
                  </a:xfrm>
                  <a:prstGeom prst="line">
                    <a:avLst/>
                  </a:prstGeom>
                  <a:noFill/>
                  <a:ln w="12700">
                    <a:solidFill>
                      <a:srgbClr val="C00000"/>
                    </a:solidFill>
                    <a:round/>
                    <a:headEnd/>
                    <a:tailEnd/>
                  </a:ln>
                </p:spPr>
                <p:txBody>
                  <a:bodyPr/>
                  <a:lstStyle/>
                  <a:p>
                    <a:endParaRPr lang="en-US"/>
                  </a:p>
                </p:txBody>
              </p:sp>
              <p:sp>
                <p:nvSpPr>
                  <p:cNvPr id="102" name="Line 149"/>
                  <p:cNvSpPr>
                    <a:spLocks noChangeShapeType="1"/>
                  </p:cNvSpPr>
                  <p:nvPr/>
                </p:nvSpPr>
                <p:spPr bwMode="auto">
                  <a:xfrm>
                    <a:off x="6728194" y="4647705"/>
                    <a:ext cx="138855" cy="5591"/>
                  </a:xfrm>
                  <a:prstGeom prst="line">
                    <a:avLst/>
                  </a:prstGeom>
                  <a:noFill/>
                  <a:ln w="12700">
                    <a:solidFill>
                      <a:srgbClr val="C00000"/>
                    </a:solidFill>
                    <a:round/>
                    <a:headEnd/>
                    <a:tailEnd/>
                  </a:ln>
                </p:spPr>
                <p:txBody>
                  <a:bodyPr/>
                  <a:lstStyle/>
                  <a:p>
                    <a:endParaRPr lang="en-US"/>
                  </a:p>
                </p:txBody>
              </p:sp>
            </p:grpSp>
            <p:grpSp>
              <p:nvGrpSpPr>
                <p:cNvPr id="79" name="Group 693"/>
                <p:cNvGrpSpPr>
                  <a:grpSpLocks/>
                </p:cNvGrpSpPr>
                <p:nvPr/>
              </p:nvGrpSpPr>
              <p:grpSpPr bwMode="auto">
                <a:xfrm>
                  <a:off x="5970954" y="4123841"/>
                  <a:ext cx="1849523" cy="496117"/>
                  <a:chOff x="5970954" y="4123841"/>
                  <a:chExt cx="1849523" cy="496117"/>
                </a:xfrm>
              </p:grpSpPr>
              <p:sp>
                <p:nvSpPr>
                  <p:cNvPr id="80" name="Line 149"/>
                  <p:cNvSpPr>
                    <a:spLocks noChangeShapeType="1"/>
                  </p:cNvSpPr>
                  <p:nvPr/>
                </p:nvSpPr>
                <p:spPr bwMode="auto">
                  <a:xfrm>
                    <a:off x="5970954" y="4614367"/>
                    <a:ext cx="138855" cy="5591"/>
                  </a:xfrm>
                  <a:prstGeom prst="line">
                    <a:avLst/>
                  </a:prstGeom>
                  <a:noFill/>
                  <a:ln w="12700">
                    <a:solidFill>
                      <a:srgbClr val="C00000"/>
                    </a:solidFill>
                    <a:round/>
                    <a:headEnd/>
                    <a:tailEnd/>
                  </a:ln>
                </p:spPr>
                <p:txBody>
                  <a:bodyPr/>
                  <a:lstStyle/>
                  <a:p>
                    <a:endParaRPr lang="en-US"/>
                  </a:p>
                </p:txBody>
              </p:sp>
              <p:sp>
                <p:nvSpPr>
                  <p:cNvPr id="81" name="Line 149"/>
                  <p:cNvSpPr>
                    <a:spLocks noChangeShapeType="1"/>
                  </p:cNvSpPr>
                  <p:nvPr/>
                </p:nvSpPr>
                <p:spPr bwMode="auto">
                  <a:xfrm>
                    <a:off x="6223308" y="4123841"/>
                    <a:ext cx="138855" cy="5591"/>
                  </a:xfrm>
                  <a:prstGeom prst="line">
                    <a:avLst/>
                  </a:prstGeom>
                  <a:noFill/>
                  <a:ln w="12700">
                    <a:solidFill>
                      <a:srgbClr val="C00000"/>
                    </a:solidFill>
                    <a:round/>
                    <a:headEnd/>
                    <a:tailEnd/>
                  </a:ln>
                </p:spPr>
                <p:txBody>
                  <a:bodyPr/>
                  <a:lstStyle/>
                  <a:p>
                    <a:endParaRPr lang="en-US"/>
                  </a:p>
                </p:txBody>
              </p:sp>
              <p:sp>
                <p:nvSpPr>
                  <p:cNvPr id="82" name="Line 199"/>
                  <p:cNvSpPr>
                    <a:spLocks noChangeShapeType="1"/>
                  </p:cNvSpPr>
                  <p:nvPr/>
                </p:nvSpPr>
                <p:spPr bwMode="auto">
                  <a:xfrm>
                    <a:off x="7693434" y="4273441"/>
                    <a:ext cx="127043" cy="91042"/>
                  </a:xfrm>
                  <a:prstGeom prst="line">
                    <a:avLst/>
                  </a:prstGeom>
                  <a:noFill/>
                  <a:ln w="12700">
                    <a:solidFill>
                      <a:srgbClr val="C00000"/>
                    </a:solidFill>
                    <a:round/>
                    <a:headEnd/>
                    <a:tailEnd/>
                  </a:ln>
                </p:spPr>
                <p:txBody>
                  <a:bodyPr/>
                  <a:lstStyle/>
                  <a:p>
                    <a:endParaRPr lang="en-US"/>
                  </a:p>
                </p:txBody>
              </p:sp>
            </p:grpSp>
          </p:grpSp>
          <p:sp>
            <p:nvSpPr>
              <p:cNvPr id="77" name="Line 200"/>
              <p:cNvSpPr>
                <a:spLocks noChangeShapeType="1"/>
              </p:cNvSpPr>
              <p:nvPr/>
            </p:nvSpPr>
            <p:spPr bwMode="auto">
              <a:xfrm flipV="1">
                <a:off x="6848475" y="3857624"/>
                <a:ext cx="152400" cy="161925"/>
              </a:xfrm>
              <a:prstGeom prst="line">
                <a:avLst/>
              </a:prstGeom>
              <a:noFill/>
              <a:ln w="12700">
                <a:solidFill>
                  <a:srgbClr val="C00000"/>
                </a:solidFill>
                <a:round/>
                <a:headEnd/>
                <a:tailEnd/>
              </a:ln>
            </p:spPr>
            <p:txBody>
              <a:bodyPr/>
              <a:lstStyle/>
              <a:p>
                <a:endParaRPr lang="en-US"/>
              </a:p>
            </p:txBody>
          </p:sp>
        </p:grpSp>
        <p:sp>
          <p:nvSpPr>
            <p:cNvPr id="24" name="Line 85"/>
            <p:cNvSpPr>
              <a:spLocks noChangeShapeType="1"/>
            </p:cNvSpPr>
            <p:nvPr/>
          </p:nvSpPr>
          <p:spPr bwMode="auto">
            <a:xfrm>
              <a:off x="1886177" y="3286125"/>
              <a:ext cx="0" cy="0"/>
            </a:xfrm>
            <a:prstGeom prst="line">
              <a:avLst/>
            </a:prstGeom>
            <a:noFill/>
            <a:ln w="12700">
              <a:solidFill>
                <a:schemeClr val="tx1"/>
              </a:solidFill>
              <a:round/>
              <a:headEnd/>
              <a:tailEnd/>
            </a:ln>
          </p:spPr>
          <p:txBody>
            <a:bodyPr/>
            <a:lstStyle/>
            <a:p>
              <a:endParaRPr lang="en-US"/>
            </a:p>
          </p:txBody>
        </p:sp>
        <p:sp>
          <p:nvSpPr>
            <p:cNvPr id="25" name="Line 87"/>
            <p:cNvSpPr>
              <a:spLocks noChangeShapeType="1"/>
            </p:cNvSpPr>
            <p:nvPr/>
          </p:nvSpPr>
          <p:spPr bwMode="auto">
            <a:xfrm>
              <a:off x="3724502" y="3760788"/>
              <a:ext cx="0" cy="0"/>
            </a:xfrm>
            <a:prstGeom prst="line">
              <a:avLst/>
            </a:prstGeom>
            <a:noFill/>
            <a:ln w="12700">
              <a:solidFill>
                <a:schemeClr val="tx1"/>
              </a:solidFill>
              <a:round/>
              <a:headEnd/>
              <a:tailEnd/>
            </a:ln>
          </p:spPr>
          <p:txBody>
            <a:bodyPr/>
            <a:lstStyle/>
            <a:p>
              <a:endParaRPr lang="en-US"/>
            </a:p>
          </p:txBody>
        </p:sp>
        <p:sp>
          <p:nvSpPr>
            <p:cNvPr id="26" name="Line 89"/>
            <p:cNvSpPr>
              <a:spLocks noChangeShapeType="1"/>
            </p:cNvSpPr>
            <p:nvPr/>
          </p:nvSpPr>
          <p:spPr bwMode="auto">
            <a:xfrm>
              <a:off x="3057752" y="3760788"/>
              <a:ext cx="0" cy="0"/>
            </a:xfrm>
            <a:prstGeom prst="line">
              <a:avLst/>
            </a:prstGeom>
            <a:noFill/>
            <a:ln w="12700">
              <a:solidFill>
                <a:schemeClr val="tx1"/>
              </a:solidFill>
              <a:round/>
              <a:headEnd/>
              <a:tailEnd/>
            </a:ln>
          </p:spPr>
          <p:txBody>
            <a:bodyPr/>
            <a:lstStyle/>
            <a:p>
              <a:endParaRPr lang="en-US"/>
            </a:p>
          </p:txBody>
        </p:sp>
        <p:sp>
          <p:nvSpPr>
            <p:cNvPr id="27" name="Line 91"/>
            <p:cNvSpPr>
              <a:spLocks noChangeShapeType="1"/>
            </p:cNvSpPr>
            <p:nvPr/>
          </p:nvSpPr>
          <p:spPr bwMode="auto">
            <a:xfrm>
              <a:off x="2630714" y="3286125"/>
              <a:ext cx="0" cy="0"/>
            </a:xfrm>
            <a:prstGeom prst="line">
              <a:avLst/>
            </a:prstGeom>
            <a:noFill/>
            <a:ln w="12700">
              <a:solidFill>
                <a:schemeClr val="tx1"/>
              </a:solidFill>
              <a:round/>
              <a:headEnd/>
              <a:tailEnd/>
            </a:ln>
          </p:spPr>
          <p:txBody>
            <a:bodyPr/>
            <a:lstStyle/>
            <a:p>
              <a:endParaRPr lang="en-US"/>
            </a:p>
          </p:txBody>
        </p:sp>
        <p:sp>
          <p:nvSpPr>
            <p:cNvPr id="28" name="Line 93"/>
            <p:cNvSpPr>
              <a:spLocks noChangeShapeType="1"/>
            </p:cNvSpPr>
            <p:nvPr/>
          </p:nvSpPr>
          <p:spPr bwMode="auto">
            <a:xfrm>
              <a:off x="2392589" y="3760788"/>
              <a:ext cx="0" cy="0"/>
            </a:xfrm>
            <a:prstGeom prst="line">
              <a:avLst/>
            </a:prstGeom>
            <a:noFill/>
            <a:ln w="12700">
              <a:solidFill>
                <a:schemeClr val="tx1"/>
              </a:solidFill>
              <a:round/>
              <a:headEnd/>
              <a:tailEnd/>
            </a:ln>
          </p:spPr>
          <p:txBody>
            <a:bodyPr/>
            <a:lstStyle/>
            <a:p>
              <a:endParaRPr lang="en-US"/>
            </a:p>
          </p:txBody>
        </p:sp>
        <p:sp>
          <p:nvSpPr>
            <p:cNvPr id="29" name="Line 95"/>
            <p:cNvSpPr>
              <a:spLocks noChangeShapeType="1"/>
            </p:cNvSpPr>
            <p:nvPr/>
          </p:nvSpPr>
          <p:spPr bwMode="auto">
            <a:xfrm>
              <a:off x="3349852" y="3286125"/>
              <a:ext cx="0" cy="0"/>
            </a:xfrm>
            <a:prstGeom prst="line">
              <a:avLst/>
            </a:prstGeom>
            <a:noFill/>
            <a:ln w="12700">
              <a:solidFill>
                <a:schemeClr val="tx1"/>
              </a:solidFill>
              <a:round/>
              <a:headEnd/>
              <a:tailEnd/>
            </a:ln>
          </p:spPr>
          <p:txBody>
            <a:bodyPr/>
            <a:lstStyle/>
            <a:p>
              <a:endParaRPr lang="en-US"/>
            </a:p>
          </p:txBody>
        </p:sp>
        <p:sp>
          <p:nvSpPr>
            <p:cNvPr id="30" name="Line 97"/>
            <p:cNvSpPr>
              <a:spLocks noChangeShapeType="1"/>
            </p:cNvSpPr>
            <p:nvPr/>
          </p:nvSpPr>
          <p:spPr bwMode="auto">
            <a:xfrm>
              <a:off x="4070577" y="3286125"/>
              <a:ext cx="0" cy="0"/>
            </a:xfrm>
            <a:prstGeom prst="line">
              <a:avLst/>
            </a:prstGeom>
            <a:noFill/>
            <a:ln w="12700">
              <a:solidFill>
                <a:schemeClr val="tx1"/>
              </a:solidFill>
              <a:round/>
              <a:headEnd/>
              <a:tailEnd/>
            </a:ln>
          </p:spPr>
          <p:txBody>
            <a:bodyPr/>
            <a:lstStyle/>
            <a:p>
              <a:endParaRPr lang="en-US"/>
            </a:p>
          </p:txBody>
        </p:sp>
        <p:sp>
          <p:nvSpPr>
            <p:cNvPr id="31" name="Line 99"/>
            <p:cNvSpPr>
              <a:spLocks noChangeShapeType="1"/>
            </p:cNvSpPr>
            <p:nvPr/>
          </p:nvSpPr>
          <p:spPr bwMode="auto">
            <a:xfrm>
              <a:off x="4789714" y="3286125"/>
              <a:ext cx="0" cy="0"/>
            </a:xfrm>
            <a:prstGeom prst="line">
              <a:avLst/>
            </a:prstGeom>
            <a:noFill/>
            <a:ln w="12700">
              <a:solidFill>
                <a:schemeClr val="tx1"/>
              </a:solidFill>
              <a:round/>
              <a:headEnd/>
              <a:tailEnd/>
            </a:ln>
          </p:spPr>
          <p:txBody>
            <a:bodyPr/>
            <a:lstStyle/>
            <a:p>
              <a:endParaRPr lang="en-US"/>
            </a:p>
          </p:txBody>
        </p:sp>
        <p:sp>
          <p:nvSpPr>
            <p:cNvPr id="32" name="Line 101"/>
            <p:cNvSpPr>
              <a:spLocks noChangeShapeType="1"/>
            </p:cNvSpPr>
            <p:nvPr/>
          </p:nvSpPr>
          <p:spPr bwMode="auto">
            <a:xfrm>
              <a:off x="5510439" y="3286125"/>
              <a:ext cx="0" cy="0"/>
            </a:xfrm>
            <a:prstGeom prst="line">
              <a:avLst/>
            </a:prstGeom>
            <a:noFill/>
            <a:ln w="12700">
              <a:solidFill>
                <a:schemeClr val="tx1"/>
              </a:solidFill>
              <a:round/>
              <a:headEnd/>
              <a:tailEnd/>
            </a:ln>
          </p:spPr>
          <p:txBody>
            <a:bodyPr/>
            <a:lstStyle/>
            <a:p>
              <a:endParaRPr lang="en-US"/>
            </a:p>
          </p:txBody>
        </p:sp>
        <p:sp>
          <p:nvSpPr>
            <p:cNvPr id="33" name="Line 103"/>
            <p:cNvSpPr>
              <a:spLocks noChangeShapeType="1"/>
            </p:cNvSpPr>
            <p:nvPr/>
          </p:nvSpPr>
          <p:spPr bwMode="auto">
            <a:xfrm>
              <a:off x="6229577" y="3286125"/>
              <a:ext cx="0" cy="0"/>
            </a:xfrm>
            <a:prstGeom prst="line">
              <a:avLst/>
            </a:prstGeom>
            <a:noFill/>
            <a:ln w="12700">
              <a:solidFill>
                <a:schemeClr val="tx1"/>
              </a:solidFill>
              <a:round/>
              <a:headEnd/>
              <a:tailEnd/>
            </a:ln>
          </p:spPr>
          <p:txBody>
            <a:bodyPr/>
            <a:lstStyle/>
            <a:p>
              <a:endParaRPr lang="en-US"/>
            </a:p>
          </p:txBody>
        </p:sp>
        <p:sp>
          <p:nvSpPr>
            <p:cNvPr id="34" name="Line 105"/>
            <p:cNvSpPr>
              <a:spLocks noChangeShapeType="1"/>
            </p:cNvSpPr>
            <p:nvPr/>
          </p:nvSpPr>
          <p:spPr bwMode="auto">
            <a:xfrm>
              <a:off x="4389664" y="3760788"/>
              <a:ext cx="0" cy="0"/>
            </a:xfrm>
            <a:prstGeom prst="line">
              <a:avLst/>
            </a:prstGeom>
            <a:noFill/>
            <a:ln w="12700">
              <a:solidFill>
                <a:schemeClr val="tx1"/>
              </a:solidFill>
              <a:round/>
              <a:headEnd/>
              <a:tailEnd/>
            </a:ln>
          </p:spPr>
          <p:txBody>
            <a:bodyPr/>
            <a:lstStyle/>
            <a:p>
              <a:endParaRPr lang="en-US"/>
            </a:p>
          </p:txBody>
        </p:sp>
        <p:sp>
          <p:nvSpPr>
            <p:cNvPr id="35" name="Line 107"/>
            <p:cNvSpPr>
              <a:spLocks noChangeShapeType="1"/>
            </p:cNvSpPr>
            <p:nvPr/>
          </p:nvSpPr>
          <p:spPr bwMode="auto">
            <a:xfrm>
              <a:off x="5056414" y="3760788"/>
              <a:ext cx="0" cy="0"/>
            </a:xfrm>
            <a:prstGeom prst="line">
              <a:avLst/>
            </a:prstGeom>
            <a:noFill/>
            <a:ln w="12700">
              <a:solidFill>
                <a:schemeClr val="tx1"/>
              </a:solidFill>
              <a:round/>
              <a:headEnd/>
              <a:tailEnd/>
            </a:ln>
          </p:spPr>
          <p:txBody>
            <a:bodyPr/>
            <a:lstStyle/>
            <a:p>
              <a:endParaRPr lang="en-US"/>
            </a:p>
          </p:txBody>
        </p:sp>
        <p:sp>
          <p:nvSpPr>
            <p:cNvPr id="36" name="Line 109"/>
            <p:cNvSpPr>
              <a:spLocks noChangeShapeType="1"/>
            </p:cNvSpPr>
            <p:nvPr/>
          </p:nvSpPr>
          <p:spPr bwMode="auto">
            <a:xfrm>
              <a:off x="5723164" y="3760788"/>
              <a:ext cx="0" cy="0"/>
            </a:xfrm>
            <a:prstGeom prst="line">
              <a:avLst/>
            </a:prstGeom>
            <a:noFill/>
            <a:ln w="12700">
              <a:solidFill>
                <a:schemeClr val="tx1"/>
              </a:solidFill>
              <a:round/>
              <a:headEnd/>
              <a:tailEnd/>
            </a:ln>
          </p:spPr>
          <p:txBody>
            <a:bodyPr/>
            <a:lstStyle/>
            <a:p>
              <a:endParaRPr lang="en-US"/>
            </a:p>
          </p:txBody>
        </p:sp>
        <p:sp>
          <p:nvSpPr>
            <p:cNvPr id="37" name="Line 111"/>
            <p:cNvSpPr>
              <a:spLocks noChangeShapeType="1"/>
            </p:cNvSpPr>
            <p:nvPr/>
          </p:nvSpPr>
          <p:spPr bwMode="auto">
            <a:xfrm>
              <a:off x="3151414" y="4227513"/>
              <a:ext cx="0" cy="0"/>
            </a:xfrm>
            <a:prstGeom prst="line">
              <a:avLst/>
            </a:prstGeom>
            <a:noFill/>
            <a:ln w="12700">
              <a:solidFill>
                <a:schemeClr val="tx1"/>
              </a:solidFill>
              <a:round/>
              <a:headEnd/>
              <a:tailEnd/>
            </a:ln>
          </p:spPr>
          <p:txBody>
            <a:bodyPr/>
            <a:lstStyle/>
            <a:p>
              <a:endParaRPr lang="en-US"/>
            </a:p>
          </p:txBody>
        </p:sp>
        <p:sp>
          <p:nvSpPr>
            <p:cNvPr id="38" name="Line 113"/>
            <p:cNvSpPr>
              <a:spLocks noChangeShapeType="1"/>
            </p:cNvSpPr>
            <p:nvPr/>
          </p:nvSpPr>
          <p:spPr bwMode="auto">
            <a:xfrm>
              <a:off x="3856264" y="4227513"/>
              <a:ext cx="0" cy="0"/>
            </a:xfrm>
            <a:prstGeom prst="line">
              <a:avLst/>
            </a:prstGeom>
            <a:noFill/>
            <a:ln w="12700">
              <a:solidFill>
                <a:schemeClr val="tx1"/>
              </a:solidFill>
              <a:round/>
              <a:headEnd/>
              <a:tailEnd/>
            </a:ln>
          </p:spPr>
          <p:txBody>
            <a:bodyPr/>
            <a:lstStyle/>
            <a:p>
              <a:endParaRPr lang="en-US"/>
            </a:p>
          </p:txBody>
        </p:sp>
        <p:sp>
          <p:nvSpPr>
            <p:cNvPr id="39" name="Line 115"/>
            <p:cNvSpPr>
              <a:spLocks noChangeShapeType="1"/>
            </p:cNvSpPr>
            <p:nvPr/>
          </p:nvSpPr>
          <p:spPr bwMode="auto">
            <a:xfrm>
              <a:off x="4559527" y="4227513"/>
              <a:ext cx="0" cy="0"/>
            </a:xfrm>
            <a:prstGeom prst="line">
              <a:avLst/>
            </a:prstGeom>
            <a:noFill/>
            <a:ln w="12700">
              <a:solidFill>
                <a:schemeClr val="tx1"/>
              </a:solidFill>
              <a:round/>
              <a:headEnd/>
              <a:tailEnd/>
            </a:ln>
          </p:spPr>
          <p:txBody>
            <a:bodyPr/>
            <a:lstStyle/>
            <a:p>
              <a:endParaRPr lang="en-US"/>
            </a:p>
          </p:txBody>
        </p:sp>
        <p:sp>
          <p:nvSpPr>
            <p:cNvPr id="40" name="Line 117"/>
            <p:cNvSpPr>
              <a:spLocks noChangeShapeType="1"/>
            </p:cNvSpPr>
            <p:nvPr/>
          </p:nvSpPr>
          <p:spPr bwMode="auto">
            <a:xfrm>
              <a:off x="5264377" y="4227513"/>
              <a:ext cx="0" cy="0"/>
            </a:xfrm>
            <a:prstGeom prst="line">
              <a:avLst/>
            </a:prstGeom>
            <a:noFill/>
            <a:ln w="12700">
              <a:solidFill>
                <a:schemeClr val="tx1"/>
              </a:solidFill>
              <a:round/>
              <a:headEnd/>
              <a:tailEnd/>
            </a:ln>
          </p:spPr>
          <p:txBody>
            <a:bodyPr/>
            <a:lstStyle/>
            <a:p>
              <a:endParaRPr lang="en-US"/>
            </a:p>
          </p:txBody>
        </p:sp>
        <p:sp>
          <p:nvSpPr>
            <p:cNvPr id="41" name="Line 119"/>
            <p:cNvSpPr>
              <a:spLocks noChangeShapeType="1"/>
            </p:cNvSpPr>
            <p:nvPr/>
          </p:nvSpPr>
          <p:spPr bwMode="auto">
            <a:xfrm>
              <a:off x="5969227" y="4227513"/>
              <a:ext cx="0" cy="0"/>
            </a:xfrm>
            <a:prstGeom prst="line">
              <a:avLst/>
            </a:prstGeom>
            <a:noFill/>
            <a:ln w="12700">
              <a:solidFill>
                <a:schemeClr val="tx1"/>
              </a:solidFill>
              <a:round/>
              <a:headEnd/>
              <a:tailEnd/>
            </a:ln>
          </p:spPr>
          <p:txBody>
            <a:bodyPr/>
            <a:lstStyle/>
            <a:p>
              <a:endParaRPr lang="en-US"/>
            </a:p>
          </p:txBody>
        </p:sp>
        <p:sp>
          <p:nvSpPr>
            <p:cNvPr id="42" name="Line 121"/>
            <p:cNvSpPr>
              <a:spLocks noChangeShapeType="1"/>
            </p:cNvSpPr>
            <p:nvPr/>
          </p:nvSpPr>
          <p:spPr bwMode="auto">
            <a:xfrm>
              <a:off x="2446564" y="4227513"/>
              <a:ext cx="0" cy="0"/>
            </a:xfrm>
            <a:prstGeom prst="line">
              <a:avLst/>
            </a:prstGeom>
            <a:noFill/>
            <a:ln w="12700">
              <a:solidFill>
                <a:schemeClr val="tx1"/>
              </a:solidFill>
              <a:round/>
              <a:headEnd/>
              <a:tailEnd/>
            </a:ln>
          </p:spPr>
          <p:txBody>
            <a:bodyPr/>
            <a:lstStyle/>
            <a:p>
              <a:endParaRPr lang="en-US"/>
            </a:p>
          </p:txBody>
        </p:sp>
        <p:sp>
          <p:nvSpPr>
            <p:cNvPr id="43" name="Line 123"/>
            <p:cNvSpPr>
              <a:spLocks noChangeShapeType="1"/>
            </p:cNvSpPr>
            <p:nvPr/>
          </p:nvSpPr>
          <p:spPr bwMode="auto">
            <a:xfrm>
              <a:off x="6672489" y="4227513"/>
              <a:ext cx="0" cy="0"/>
            </a:xfrm>
            <a:prstGeom prst="line">
              <a:avLst/>
            </a:prstGeom>
            <a:noFill/>
            <a:ln w="12700">
              <a:solidFill>
                <a:schemeClr val="tx1"/>
              </a:solidFill>
              <a:round/>
              <a:headEnd/>
              <a:tailEnd/>
            </a:ln>
          </p:spPr>
          <p:txBody>
            <a:bodyPr/>
            <a:lstStyle/>
            <a:p>
              <a:endParaRPr lang="en-US"/>
            </a:p>
          </p:txBody>
        </p:sp>
        <p:sp>
          <p:nvSpPr>
            <p:cNvPr id="44" name="Line 145"/>
            <p:cNvSpPr>
              <a:spLocks noChangeShapeType="1"/>
            </p:cNvSpPr>
            <p:nvPr/>
          </p:nvSpPr>
          <p:spPr bwMode="auto">
            <a:xfrm>
              <a:off x="3497489" y="3743325"/>
              <a:ext cx="0" cy="0"/>
            </a:xfrm>
            <a:prstGeom prst="line">
              <a:avLst/>
            </a:prstGeom>
            <a:noFill/>
            <a:ln w="12700">
              <a:solidFill>
                <a:schemeClr val="tx1"/>
              </a:solidFill>
              <a:round/>
              <a:headEnd/>
              <a:tailEnd/>
            </a:ln>
          </p:spPr>
          <p:txBody>
            <a:bodyPr/>
            <a:lstStyle/>
            <a:p>
              <a:endParaRPr lang="en-US"/>
            </a:p>
          </p:txBody>
        </p:sp>
        <p:sp>
          <p:nvSpPr>
            <p:cNvPr id="45" name="Line 146"/>
            <p:cNvSpPr>
              <a:spLocks noChangeShapeType="1"/>
            </p:cNvSpPr>
            <p:nvPr/>
          </p:nvSpPr>
          <p:spPr bwMode="auto">
            <a:xfrm>
              <a:off x="4189639" y="3278188"/>
              <a:ext cx="0" cy="7937"/>
            </a:xfrm>
            <a:prstGeom prst="line">
              <a:avLst/>
            </a:prstGeom>
            <a:noFill/>
            <a:ln w="12700">
              <a:solidFill>
                <a:schemeClr val="tx1"/>
              </a:solidFill>
              <a:round/>
              <a:headEnd/>
              <a:tailEnd/>
            </a:ln>
          </p:spPr>
          <p:txBody>
            <a:bodyPr/>
            <a:lstStyle/>
            <a:p>
              <a:endParaRPr lang="en-US"/>
            </a:p>
          </p:txBody>
        </p:sp>
        <p:grpSp>
          <p:nvGrpSpPr>
            <p:cNvPr id="46" name="Group 179"/>
            <p:cNvGrpSpPr>
              <a:grpSpLocks/>
            </p:cNvGrpSpPr>
            <p:nvPr/>
          </p:nvGrpSpPr>
          <p:grpSpPr bwMode="auto">
            <a:xfrm>
              <a:off x="1077913" y="2917825"/>
              <a:ext cx="7118350" cy="1358900"/>
              <a:chOff x="1077693" y="3485054"/>
              <a:chExt cx="7118426" cy="1358005"/>
            </a:xfrm>
          </p:grpSpPr>
          <p:sp>
            <p:nvSpPr>
              <p:cNvPr id="47" name="Oval 84"/>
              <p:cNvSpPr>
                <a:spLocks noChangeArrowheads="1"/>
              </p:cNvSpPr>
              <p:nvPr/>
            </p:nvSpPr>
            <p:spPr bwMode="auto">
              <a:xfrm>
                <a:off x="1786100" y="349934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48" name="Oval 86"/>
              <p:cNvSpPr>
                <a:spLocks noChangeArrowheads="1"/>
              </p:cNvSpPr>
              <p:nvPr/>
            </p:nvSpPr>
            <p:spPr bwMode="auto">
              <a:xfrm>
                <a:off x="3634168"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49" name="Oval 88"/>
              <p:cNvSpPr>
                <a:spLocks noChangeArrowheads="1"/>
              </p:cNvSpPr>
              <p:nvPr/>
            </p:nvSpPr>
            <p:spPr bwMode="auto">
              <a:xfrm>
                <a:off x="2968179"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0" name="Oval 90"/>
              <p:cNvSpPr>
                <a:spLocks noChangeArrowheads="1"/>
              </p:cNvSpPr>
              <p:nvPr/>
            </p:nvSpPr>
            <p:spPr bwMode="auto">
              <a:xfrm>
                <a:off x="2540087" y="3485054"/>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1" name="Oval 92"/>
              <p:cNvSpPr>
                <a:spLocks noChangeArrowheads="1"/>
              </p:cNvSpPr>
              <p:nvPr/>
            </p:nvSpPr>
            <p:spPr bwMode="auto">
              <a:xfrm>
                <a:off x="2302189" y="395890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2" name="Oval 94"/>
              <p:cNvSpPr>
                <a:spLocks noChangeArrowheads="1"/>
              </p:cNvSpPr>
              <p:nvPr/>
            </p:nvSpPr>
            <p:spPr bwMode="auto">
              <a:xfrm>
                <a:off x="3260076" y="3485054"/>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3" name="Oval 96"/>
              <p:cNvSpPr>
                <a:spLocks noChangeArrowheads="1"/>
              </p:cNvSpPr>
              <p:nvPr/>
            </p:nvSpPr>
            <p:spPr bwMode="auto">
              <a:xfrm>
                <a:off x="3980064" y="349458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4" name="Oval 98"/>
              <p:cNvSpPr>
                <a:spLocks noChangeArrowheads="1"/>
              </p:cNvSpPr>
              <p:nvPr/>
            </p:nvSpPr>
            <p:spPr bwMode="auto">
              <a:xfrm>
                <a:off x="4700053" y="349458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5" name="Oval 100"/>
              <p:cNvSpPr>
                <a:spLocks noChangeArrowheads="1"/>
              </p:cNvSpPr>
              <p:nvPr/>
            </p:nvSpPr>
            <p:spPr bwMode="auto">
              <a:xfrm>
                <a:off x="5420042" y="349458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6" name="Oval 102"/>
              <p:cNvSpPr>
                <a:spLocks noChangeArrowheads="1"/>
              </p:cNvSpPr>
              <p:nvPr/>
            </p:nvSpPr>
            <p:spPr bwMode="auto">
              <a:xfrm>
                <a:off x="6130504" y="349934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7" name="Oval 104"/>
              <p:cNvSpPr>
                <a:spLocks noChangeArrowheads="1"/>
              </p:cNvSpPr>
              <p:nvPr/>
            </p:nvSpPr>
            <p:spPr bwMode="auto">
              <a:xfrm>
                <a:off x="4300158"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8" name="Oval 106"/>
              <p:cNvSpPr>
                <a:spLocks noChangeArrowheads="1"/>
              </p:cNvSpPr>
              <p:nvPr/>
            </p:nvSpPr>
            <p:spPr bwMode="auto">
              <a:xfrm>
                <a:off x="4966148"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59" name="Oval 108"/>
              <p:cNvSpPr>
                <a:spLocks noChangeArrowheads="1"/>
              </p:cNvSpPr>
              <p:nvPr/>
            </p:nvSpPr>
            <p:spPr bwMode="auto">
              <a:xfrm>
                <a:off x="5633423" y="396842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0" name="Oval 110"/>
              <p:cNvSpPr>
                <a:spLocks noChangeArrowheads="1"/>
              </p:cNvSpPr>
              <p:nvPr/>
            </p:nvSpPr>
            <p:spPr bwMode="auto">
              <a:xfrm>
                <a:off x="2610756" y="4435289"/>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1" name="Oval 112"/>
              <p:cNvSpPr>
                <a:spLocks noChangeArrowheads="1"/>
              </p:cNvSpPr>
              <p:nvPr/>
            </p:nvSpPr>
            <p:spPr bwMode="auto">
              <a:xfrm>
                <a:off x="3315316" y="443528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2" name="Oval 114"/>
              <p:cNvSpPr>
                <a:spLocks noChangeArrowheads="1"/>
              </p:cNvSpPr>
              <p:nvPr/>
            </p:nvSpPr>
            <p:spPr bwMode="auto">
              <a:xfrm>
                <a:off x="4018591" y="4435289"/>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3" name="Oval 116"/>
              <p:cNvSpPr>
                <a:spLocks noChangeArrowheads="1"/>
              </p:cNvSpPr>
              <p:nvPr/>
            </p:nvSpPr>
            <p:spPr bwMode="auto">
              <a:xfrm>
                <a:off x="4723151" y="4435289"/>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4" name="Oval 118"/>
              <p:cNvSpPr>
                <a:spLocks noChangeArrowheads="1"/>
              </p:cNvSpPr>
              <p:nvPr/>
            </p:nvSpPr>
            <p:spPr bwMode="auto">
              <a:xfrm>
                <a:off x="5427712" y="4435289"/>
                <a:ext cx="600419"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5" name="Oval 120"/>
              <p:cNvSpPr>
                <a:spLocks noChangeArrowheads="1"/>
              </p:cNvSpPr>
              <p:nvPr/>
            </p:nvSpPr>
            <p:spPr bwMode="auto">
              <a:xfrm>
                <a:off x="1906196" y="442576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6" name="Oval 122"/>
              <p:cNvSpPr>
                <a:spLocks noChangeArrowheads="1"/>
              </p:cNvSpPr>
              <p:nvPr/>
            </p:nvSpPr>
            <p:spPr bwMode="auto">
              <a:xfrm>
                <a:off x="6121460" y="4440052"/>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67" name="Oval 147"/>
              <p:cNvSpPr>
                <a:spLocks noChangeArrowheads="1"/>
              </p:cNvSpPr>
              <p:nvPr/>
            </p:nvSpPr>
            <p:spPr bwMode="auto">
              <a:xfrm>
                <a:off x="6358028" y="3959214"/>
                <a:ext cx="601705" cy="353639"/>
              </a:xfrm>
              <a:prstGeom prst="ellipse">
                <a:avLst/>
              </a:prstGeom>
              <a:solidFill>
                <a:srgbClr val="CC9900"/>
              </a:solidFill>
              <a:ln w="12700">
                <a:solidFill>
                  <a:schemeClr val="tx1"/>
                </a:solidFill>
                <a:round/>
                <a:headEnd/>
                <a:tailEnd/>
              </a:ln>
            </p:spPr>
            <p:txBody>
              <a:bodyPr wrap="none" anchor="ctr"/>
              <a:lstStyle/>
              <a:p>
                <a:pPr algn="ctr" eaLnBrk="0" hangingPunct="0"/>
                <a:endParaRPr lang="en-US" sz="1400" b="1" dirty="0">
                  <a:solidFill>
                    <a:srgbClr val="000099"/>
                  </a:solidFill>
                  <a:latin typeface="Times New Roman" pitchFamily="18" charset="0"/>
                </a:endParaRPr>
              </a:p>
            </p:txBody>
          </p:sp>
          <p:sp>
            <p:nvSpPr>
              <p:cNvPr id="68" name="Oval 148"/>
              <p:cNvSpPr>
                <a:spLocks noChangeArrowheads="1"/>
              </p:cNvSpPr>
              <p:nvPr/>
            </p:nvSpPr>
            <p:spPr bwMode="auto">
              <a:xfrm>
                <a:off x="1575246" y="3970396"/>
                <a:ext cx="601705" cy="353639"/>
              </a:xfrm>
              <a:prstGeom prst="ellipse">
                <a:avLst/>
              </a:prstGeom>
              <a:solidFill>
                <a:srgbClr val="CC9900"/>
              </a:solidFill>
              <a:ln w="12700">
                <a:solidFill>
                  <a:schemeClr val="tx1"/>
                </a:solidFill>
                <a:round/>
                <a:headEnd/>
                <a:tailEnd/>
              </a:ln>
            </p:spPr>
            <p:txBody>
              <a:bodyPr wrap="none" anchor="ctr"/>
              <a:lstStyle/>
              <a:p>
                <a:pPr algn="ctr" eaLnBrk="0" hangingPunct="0"/>
                <a:endParaRPr lang="en-US" sz="1400" b="1" dirty="0">
                  <a:solidFill>
                    <a:srgbClr val="000099"/>
                  </a:solidFill>
                  <a:latin typeface="Times New Roman" pitchFamily="18" charset="0"/>
                </a:endParaRPr>
              </a:p>
            </p:txBody>
          </p:sp>
          <p:sp>
            <p:nvSpPr>
              <p:cNvPr id="69" name="Oval 147"/>
              <p:cNvSpPr>
                <a:spLocks noChangeArrowheads="1"/>
              </p:cNvSpPr>
              <p:nvPr/>
            </p:nvSpPr>
            <p:spPr bwMode="auto">
              <a:xfrm>
                <a:off x="7089983" y="4018107"/>
                <a:ext cx="601705" cy="353639"/>
              </a:xfrm>
              <a:prstGeom prst="ellipse">
                <a:avLst/>
              </a:prstGeom>
              <a:solidFill>
                <a:srgbClr val="CC9900"/>
              </a:solidFill>
              <a:ln w="12700">
                <a:solidFill>
                  <a:schemeClr val="tx1"/>
                </a:solidFill>
                <a:round/>
                <a:headEnd/>
                <a:tailEnd/>
              </a:ln>
            </p:spPr>
            <p:txBody>
              <a:bodyPr wrap="none" anchor="ctr"/>
              <a:lstStyle/>
              <a:p>
                <a:pPr algn="ctr" eaLnBrk="0" hangingPunct="0"/>
                <a:endParaRPr lang="en-US" sz="1400" b="1" dirty="0">
                  <a:solidFill>
                    <a:srgbClr val="000099"/>
                  </a:solidFill>
                  <a:latin typeface="Times New Roman" pitchFamily="18" charset="0"/>
                </a:endParaRPr>
              </a:p>
            </p:txBody>
          </p:sp>
          <p:sp>
            <p:nvSpPr>
              <p:cNvPr id="70" name="Oval 102"/>
              <p:cNvSpPr>
                <a:spLocks noChangeArrowheads="1"/>
              </p:cNvSpPr>
              <p:nvPr/>
            </p:nvSpPr>
            <p:spPr bwMode="auto">
              <a:xfrm>
                <a:off x="6836701" y="3548711"/>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1" name="Oval 122"/>
              <p:cNvSpPr>
                <a:spLocks noChangeArrowheads="1"/>
              </p:cNvSpPr>
              <p:nvPr/>
            </p:nvSpPr>
            <p:spPr bwMode="auto">
              <a:xfrm>
                <a:off x="6853415" y="448942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2" name="Oval 102"/>
              <p:cNvSpPr>
                <a:spLocks noChangeArrowheads="1"/>
              </p:cNvSpPr>
              <p:nvPr/>
            </p:nvSpPr>
            <p:spPr bwMode="auto">
              <a:xfrm>
                <a:off x="7594414" y="3662474"/>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3" name="Oval 102"/>
              <p:cNvSpPr>
                <a:spLocks noChangeArrowheads="1"/>
              </p:cNvSpPr>
              <p:nvPr/>
            </p:nvSpPr>
            <p:spPr bwMode="auto">
              <a:xfrm>
                <a:off x="7593004" y="4357940"/>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4" name="Oval 102"/>
              <p:cNvSpPr>
                <a:spLocks noChangeArrowheads="1"/>
              </p:cNvSpPr>
              <p:nvPr/>
            </p:nvSpPr>
            <p:spPr bwMode="auto">
              <a:xfrm>
                <a:off x="1077693" y="3636716"/>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sp>
            <p:nvSpPr>
              <p:cNvPr id="75" name="Oval 102"/>
              <p:cNvSpPr>
                <a:spLocks noChangeArrowheads="1"/>
              </p:cNvSpPr>
              <p:nvPr/>
            </p:nvSpPr>
            <p:spPr bwMode="auto">
              <a:xfrm>
                <a:off x="1165698" y="4342913"/>
                <a:ext cx="601705" cy="353639"/>
              </a:xfrm>
              <a:prstGeom prst="ellipse">
                <a:avLst/>
              </a:prstGeom>
              <a:solidFill>
                <a:srgbClr val="CC9900"/>
              </a:solidFill>
              <a:ln w="12700">
                <a:solidFill>
                  <a:schemeClr val="tx1"/>
                </a:solidFill>
                <a:round/>
                <a:headEnd/>
                <a:tailEnd/>
              </a:ln>
            </p:spPr>
            <p:txBody>
              <a:bodyPr wrap="none" anchor="ctr"/>
              <a:lstStyle/>
              <a:p>
                <a:endParaRPr lang="en-US" sz="1200" b="1">
                  <a:solidFill>
                    <a:srgbClr val="000099"/>
                  </a:solidFill>
                </a:endParaRPr>
              </a:p>
            </p:txBody>
          </p:sp>
        </p:grpSp>
      </p:grpSp>
    </p:spTree>
    <p:extLst>
      <p:ext uri="{BB962C8B-B14F-4D97-AF65-F5344CB8AC3E}">
        <p14:creationId xmlns:p14="http://schemas.microsoft.com/office/powerpoint/2010/main" val="141483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Rectangle 3"/>
          <p:cNvSpPr>
            <a:spLocks noGrp="1" noChangeArrowheads="1"/>
          </p:cNvSpPr>
          <p:nvPr>
            <p:ph type="body" idx="1"/>
          </p:nvPr>
        </p:nvSpPr>
        <p:spPr>
          <a:xfrm>
            <a:off x="317500" y="1248230"/>
            <a:ext cx="8366125" cy="5065713"/>
          </a:xfrm>
        </p:spPr>
        <p:txBody>
          <a:bodyPr/>
          <a:lstStyle/>
          <a:p>
            <a:pPr eaLnBrk="1" hangingPunct="1">
              <a:buFont typeface="Wingdings" pitchFamily="2" charset="2"/>
              <a:buChar char="§"/>
            </a:pPr>
            <a:r>
              <a:rPr lang="en-US" u="sng" dirty="0" smtClean="0">
                <a:solidFill>
                  <a:srgbClr val="C00000"/>
                </a:solidFill>
              </a:rPr>
              <a:t>Energize</a:t>
            </a:r>
            <a:r>
              <a:rPr lang="en-US" dirty="0" smtClean="0"/>
              <a:t> cues the investment of energy to the level needed to achieve the desired results</a:t>
            </a:r>
          </a:p>
          <a:p>
            <a:pPr marL="0" indent="0" eaLnBrk="1" hangingPunct="1">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“This will require a lot of effort.”  “You’ll need to focus all of your energy on task if you want to finish.”</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2578" name="Rectangle 2"/>
          <p:cNvSpPr>
            <a:spLocks noGrp="1" noChangeArrowheads="1"/>
          </p:cNvSpPr>
          <p:nvPr>
            <p:ph type="title"/>
          </p:nvPr>
        </p:nvSpPr>
        <p:spPr>
          <a:xfrm>
            <a:off x="578356" y="201562"/>
            <a:ext cx="5210175" cy="768350"/>
          </a:xfrm>
        </p:spPr>
        <p:txBody>
          <a:bodyPr/>
          <a:lstStyle/>
          <a:p>
            <a:pPr algn="l" eaLnBrk="1" hangingPunct="1"/>
            <a:r>
              <a:rPr lang="en-US" sz="4400" dirty="0" smtClean="0"/>
              <a:t>Energize</a:t>
            </a:r>
          </a:p>
        </p:txBody>
      </p:sp>
      <p:pic>
        <p:nvPicPr>
          <p:cNvPr id="6"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6880" y="5034321"/>
            <a:ext cx="2082796" cy="14531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547827"/>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type="body" idx="1"/>
          </p:nvPr>
        </p:nvSpPr>
        <p:spPr>
          <a:xfrm>
            <a:off x="404813" y="1233488"/>
            <a:ext cx="8366125" cy="5065712"/>
          </a:xfrm>
        </p:spPr>
        <p:txBody>
          <a:bodyPr/>
          <a:lstStyle/>
          <a:p>
            <a:pPr eaLnBrk="1" hangingPunct="1">
              <a:buFont typeface="Wingdings" pitchFamily="2" charset="2"/>
              <a:buChar char="§"/>
            </a:pPr>
            <a:r>
              <a:rPr lang="en-US" sz="3600" u="sng" dirty="0" smtClean="0">
                <a:solidFill>
                  <a:srgbClr val="C00000"/>
                </a:solidFill>
              </a:rPr>
              <a:t>Initiate</a:t>
            </a:r>
            <a:r>
              <a:rPr lang="en-US" sz="3600" dirty="0" smtClean="0"/>
              <a:t> cues the initial engagement of perceiving, feeling, thinking, or acting.</a:t>
            </a:r>
          </a:p>
          <a:p>
            <a:pPr marL="0" indent="0" eaLnBrk="1" hangingPunct="1">
              <a:buNone/>
            </a:pPr>
            <a:endParaRPr lang="en-US" sz="3600" dirty="0" smtClean="0"/>
          </a:p>
          <a:p>
            <a:pPr eaLnBrk="1" hangingPunct="1">
              <a:buFont typeface="Wingdings" pitchFamily="2" charset="2"/>
              <a:buChar char="§"/>
            </a:pPr>
            <a:r>
              <a:rPr lang="en-US" sz="3600" u="sng" dirty="0" smtClean="0">
                <a:solidFill>
                  <a:srgbClr val="C00000"/>
                </a:solidFill>
              </a:rPr>
              <a:t>Prompt example</a:t>
            </a:r>
            <a:r>
              <a:rPr lang="en-US" sz="3600" dirty="0" smtClean="0"/>
              <a:t>:  “Start walking now.”  “Begin work on the count of five.”</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3602" name="Rectangle 2"/>
          <p:cNvSpPr>
            <a:spLocks noGrp="1" noChangeArrowheads="1"/>
          </p:cNvSpPr>
          <p:nvPr>
            <p:ph type="title"/>
          </p:nvPr>
        </p:nvSpPr>
        <p:spPr>
          <a:xfrm>
            <a:off x="768460" y="210909"/>
            <a:ext cx="2657475" cy="762000"/>
          </a:xfrm>
        </p:spPr>
        <p:txBody>
          <a:bodyPr/>
          <a:lstStyle/>
          <a:p>
            <a:pPr eaLnBrk="1" hangingPunct="1"/>
            <a:r>
              <a:rPr lang="en-US" sz="4400" dirty="0" smtClean="0"/>
              <a:t>Initiate</a:t>
            </a:r>
          </a:p>
        </p:txBody>
      </p:sp>
      <p:pic>
        <p:nvPicPr>
          <p:cNvPr id="6"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9683" y="4643120"/>
            <a:ext cx="2601255" cy="1814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402517"/>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Rectangle 3"/>
          <p:cNvSpPr>
            <a:spLocks noGrp="1" noChangeArrowheads="1"/>
          </p:cNvSpPr>
          <p:nvPr>
            <p:ph type="body" idx="1"/>
          </p:nvPr>
        </p:nvSpPr>
        <p:spPr>
          <a:xfrm>
            <a:off x="261260" y="1099005"/>
            <a:ext cx="8548911" cy="5142138"/>
          </a:xfrm>
        </p:spPr>
        <p:txBody>
          <a:bodyPr/>
          <a:lstStyle/>
          <a:p>
            <a:pPr eaLnBrk="1" hangingPunct="1">
              <a:lnSpc>
                <a:spcPct val="90000"/>
              </a:lnSpc>
              <a:buFont typeface="Wingdings" pitchFamily="2" charset="2"/>
              <a:buChar char="§"/>
            </a:pPr>
            <a:r>
              <a:rPr lang="en-US" u="sng" dirty="0" smtClean="0">
                <a:solidFill>
                  <a:srgbClr val="C00000"/>
                </a:solidFill>
              </a:rPr>
              <a:t>Inhibit</a:t>
            </a:r>
            <a:r>
              <a:rPr lang="en-US" dirty="0" smtClean="0"/>
              <a:t> cues resistance to, or suppression of, urges to perceive, feel, think, or act on first impulse.</a:t>
            </a:r>
          </a:p>
          <a:p>
            <a:pPr eaLnBrk="1" hangingPunct="1">
              <a:lnSpc>
                <a:spcPct val="90000"/>
              </a:lnSpc>
              <a:buFont typeface="Wingdings" pitchFamily="2" charset="2"/>
              <a:buChar char="§"/>
            </a:pPr>
            <a:r>
              <a:rPr lang="en-US" u="sng" dirty="0" smtClean="0">
                <a:solidFill>
                  <a:srgbClr val="C00000"/>
                </a:solidFill>
              </a:rPr>
              <a:t>Inhibit</a:t>
            </a:r>
            <a:r>
              <a:rPr lang="en-US" dirty="0" smtClean="0"/>
              <a:t> prompts direct capacities to an alternate source rather than drawing attention to the perception, emotion, thought, or action that should be inhibited.</a:t>
            </a:r>
          </a:p>
          <a:p>
            <a:pPr marL="0" indent="0" eaLnBrk="1" hangingPunct="1">
              <a:lnSpc>
                <a:spcPct val="90000"/>
              </a:lnSpc>
              <a:buNone/>
            </a:pPr>
            <a:endParaRPr lang="en-US" dirty="0" smtClean="0"/>
          </a:p>
          <a:p>
            <a:pPr eaLnBrk="1" hangingPunct="1">
              <a:lnSpc>
                <a:spcPct val="90000"/>
              </a:lnSpc>
              <a:buFont typeface="Wingdings" pitchFamily="2" charset="2"/>
              <a:buChar char="§"/>
            </a:pPr>
            <a:r>
              <a:rPr lang="en-US" u="sng" dirty="0" smtClean="0">
                <a:solidFill>
                  <a:srgbClr val="C00000"/>
                </a:solidFill>
              </a:rPr>
              <a:t>Prompt example</a:t>
            </a:r>
            <a:r>
              <a:rPr lang="en-US" dirty="0" smtClean="0"/>
              <a:t>:  “Don’t start until I tell you to go.”</a:t>
            </a:r>
          </a:p>
        </p:txBody>
      </p:sp>
      <p:sp>
        <p:nvSpPr>
          <p:cNvPr id="9" name="Rectangle 8"/>
          <p:cNvSpPr/>
          <p:nvPr/>
        </p:nvSpPr>
        <p:spPr>
          <a:xfrm>
            <a:off x="426037" y="2109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553712" y="98765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4626" name="Rectangle 2"/>
          <p:cNvSpPr>
            <a:spLocks noGrp="1" noChangeArrowheads="1"/>
          </p:cNvSpPr>
          <p:nvPr>
            <p:ph type="title"/>
          </p:nvPr>
        </p:nvSpPr>
        <p:spPr>
          <a:xfrm>
            <a:off x="860791" y="137204"/>
            <a:ext cx="2581275" cy="787400"/>
          </a:xfrm>
        </p:spPr>
        <p:txBody>
          <a:bodyPr/>
          <a:lstStyle/>
          <a:p>
            <a:pPr eaLnBrk="1" hangingPunct="1"/>
            <a:r>
              <a:rPr lang="en-US" sz="4400" dirty="0" smtClean="0"/>
              <a:t>Inhibit</a:t>
            </a:r>
          </a:p>
        </p:txBody>
      </p:sp>
      <p:pic>
        <p:nvPicPr>
          <p:cNvPr id="6"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3616" y="5462900"/>
            <a:ext cx="1638300" cy="1143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048656"/>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3"/>
          <p:cNvSpPr>
            <a:spLocks noGrp="1" noChangeArrowheads="1"/>
          </p:cNvSpPr>
          <p:nvPr>
            <p:ph type="body" idx="1"/>
          </p:nvPr>
        </p:nvSpPr>
        <p:spPr>
          <a:xfrm>
            <a:off x="324758" y="1418772"/>
            <a:ext cx="8483600" cy="5181600"/>
          </a:xfrm>
        </p:spPr>
        <p:txBody>
          <a:bodyPr/>
          <a:lstStyle/>
          <a:p>
            <a:pPr eaLnBrk="1" hangingPunct="1">
              <a:lnSpc>
                <a:spcPct val="80000"/>
              </a:lnSpc>
              <a:buFont typeface="Wingdings" pitchFamily="2" charset="2"/>
              <a:buChar char="§"/>
            </a:pPr>
            <a:r>
              <a:rPr lang="en-US" u="sng" dirty="0" smtClean="0">
                <a:solidFill>
                  <a:srgbClr val="C00000"/>
                </a:solidFill>
              </a:rPr>
              <a:t>Stop</a:t>
            </a:r>
            <a:r>
              <a:rPr lang="en-US" dirty="0" smtClean="0"/>
              <a:t> cues the sudden, immediate discontinuation of perceiving, feeling, thinking, or acting.</a:t>
            </a:r>
          </a:p>
          <a:p>
            <a:pPr eaLnBrk="1" hangingPunct="1">
              <a:lnSpc>
                <a:spcPct val="80000"/>
              </a:lnSpc>
              <a:buFont typeface="Wingdings" pitchFamily="2" charset="2"/>
              <a:buChar char="§"/>
            </a:pPr>
            <a:r>
              <a:rPr lang="en-US" dirty="0" smtClean="0"/>
              <a:t>The </a:t>
            </a:r>
            <a:r>
              <a:rPr lang="en-US" u="sng" dirty="0" smtClean="0">
                <a:solidFill>
                  <a:srgbClr val="C00000"/>
                </a:solidFill>
              </a:rPr>
              <a:t>Stop</a:t>
            </a:r>
            <a:r>
              <a:rPr lang="en-US" dirty="0" smtClean="0"/>
              <a:t> cue always precedes the Shift cue when altering problem-solving based on changing conditions, and switching or alternating attention.</a:t>
            </a:r>
          </a:p>
          <a:p>
            <a:pPr marL="0" indent="0" eaLnBrk="1" hangingPunct="1">
              <a:lnSpc>
                <a:spcPct val="80000"/>
              </a:lnSpc>
              <a:buNone/>
            </a:pPr>
            <a:endParaRPr lang="en-US" dirty="0" smtClean="0"/>
          </a:p>
          <a:p>
            <a:pPr eaLnBrk="1" hangingPunct="1">
              <a:lnSpc>
                <a:spcPct val="80000"/>
              </a:lnSpc>
              <a:buFont typeface="Wingdings" pitchFamily="2" charset="2"/>
              <a:buChar char="§"/>
            </a:pPr>
            <a:r>
              <a:rPr lang="en-US" u="sng" dirty="0" smtClean="0">
                <a:solidFill>
                  <a:srgbClr val="C00000"/>
                </a:solidFill>
              </a:rPr>
              <a:t>Prompt example</a:t>
            </a:r>
            <a:r>
              <a:rPr lang="en-US" dirty="0" smtClean="0"/>
              <a:t>:  “Stop writing now.”</a:t>
            </a:r>
          </a:p>
          <a:p>
            <a:pPr eaLnBrk="1" hangingPunct="1">
              <a:lnSpc>
                <a:spcPct val="80000"/>
              </a:lnSpc>
              <a:buFont typeface="Wingdings" pitchFamily="2" charset="2"/>
              <a:buChar char="§"/>
            </a:pPr>
            <a:endParaRPr lang="en-US" dirty="0" smtClean="0"/>
          </a:p>
        </p:txBody>
      </p:sp>
      <p:sp>
        <p:nvSpPr>
          <p:cNvPr id="9" name="Rectangle 8"/>
          <p:cNvSpPr/>
          <p:nvPr/>
        </p:nvSpPr>
        <p:spPr>
          <a:xfrm>
            <a:off x="405717" y="20074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5650" name="Rectangle 2"/>
          <p:cNvSpPr>
            <a:spLocks noGrp="1" noChangeArrowheads="1"/>
          </p:cNvSpPr>
          <p:nvPr>
            <p:ph type="title"/>
          </p:nvPr>
        </p:nvSpPr>
        <p:spPr>
          <a:xfrm>
            <a:off x="605930" y="143599"/>
            <a:ext cx="4994275" cy="825500"/>
          </a:xfrm>
        </p:spPr>
        <p:txBody>
          <a:bodyPr/>
          <a:lstStyle/>
          <a:p>
            <a:pPr algn="l" eaLnBrk="1" hangingPunct="1"/>
            <a:r>
              <a:rPr lang="en-US" sz="4400" dirty="0" smtClean="0"/>
              <a:t>Stop</a:t>
            </a:r>
          </a:p>
        </p:txBody>
      </p:sp>
      <p:pic>
        <p:nvPicPr>
          <p:cNvPr id="6"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5296" y="5337922"/>
            <a:ext cx="1963062" cy="1369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129254"/>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3"/>
          <p:cNvSpPr>
            <a:spLocks noGrp="1" noChangeArrowheads="1"/>
          </p:cNvSpPr>
          <p:nvPr>
            <p:ph type="body" idx="1"/>
          </p:nvPr>
        </p:nvSpPr>
        <p:spPr>
          <a:xfrm>
            <a:off x="281215" y="1360716"/>
            <a:ext cx="8587013" cy="5170713"/>
          </a:xfrm>
        </p:spPr>
        <p:txBody>
          <a:bodyPr/>
          <a:lstStyle/>
          <a:p>
            <a:pPr eaLnBrk="1" hangingPunct="1">
              <a:lnSpc>
                <a:spcPct val="80000"/>
              </a:lnSpc>
              <a:buFont typeface="Wingdings" pitchFamily="2" charset="2"/>
              <a:buChar char="§"/>
            </a:pPr>
            <a:r>
              <a:rPr lang="en-US" u="sng" dirty="0" smtClean="0">
                <a:solidFill>
                  <a:srgbClr val="C00000"/>
                </a:solidFill>
              </a:rPr>
              <a:t>Pause</a:t>
            </a:r>
            <a:r>
              <a:rPr lang="en-US" dirty="0" smtClean="0"/>
              <a:t> cues the brief cessation of, and the return to perceiving, feeling, thinking or acting.</a:t>
            </a:r>
          </a:p>
          <a:p>
            <a:pPr eaLnBrk="1" hangingPunct="1">
              <a:lnSpc>
                <a:spcPct val="80000"/>
              </a:lnSpc>
              <a:buFont typeface="Wingdings" pitchFamily="2" charset="2"/>
              <a:buChar char="§"/>
            </a:pPr>
            <a:r>
              <a:rPr lang="en-US" dirty="0" smtClean="0"/>
              <a:t>Efficient use of the </a:t>
            </a:r>
            <a:r>
              <a:rPr lang="en-US" u="sng" dirty="0">
                <a:solidFill>
                  <a:srgbClr val="C00000"/>
                </a:solidFill>
              </a:rPr>
              <a:t>P</a:t>
            </a:r>
            <a:r>
              <a:rPr lang="en-US" u="sng" dirty="0" smtClean="0">
                <a:solidFill>
                  <a:srgbClr val="C00000"/>
                </a:solidFill>
              </a:rPr>
              <a:t>ause</a:t>
            </a:r>
            <a:r>
              <a:rPr lang="en-US" dirty="0" smtClean="0"/>
              <a:t> cue enables a quicker return to a previous mental state or activity.</a:t>
            </a:r>
          </a:p>
          <a:p>
            <a:pPr marL="0" indent="0" eaLnBrk="1" hangingPunct="1">
              <a:lnSpc>
                <a:spcPct val="80000"/>
              </a:lnSpc>
              <a:buNone/>
            </a:pPr>
            <a:endParaRPr lang="en-US" dirty="0" smtClean="0"/>
          </a:p>
          <a:p>
            <a:pPr eaLnBrk="1" hangingPunct="1">
              <a:lnSpc>
                <a:spcPct val="80000"/>
              </a:lnSpc>
              <a:buFont typeface="Wingdings" pitchFamily="2" charset="2"/>
              <a:buChar char="§"/>
            </a:pPr>
            <a:r>
              <a:rPr lang="en-US" u="sng" dirty="0" smtClean="0">
                <a:solidFill>
                  <a:srgbClr val="C00000"/>
                </a:solidFill>
              </a:rPr>
              <a:t>Prompt example</a:t>
            </a:r>
            <a:r>
              <a:rPr lang="en-US" dirty="0" smtClean="0"/>
              <a:t>:  “Pause for a moment and listen, then I want you to go back to what you were doing.”</a:t>
            </a:r>
          </a:p>
          <a:p>
            <a:pPr eaLnBrk="1" hangingPunct="1">
              <a:lnSpc>
                <a:spcPct val="80000"/>
              </a:lnSpc>
              <a:buFont typeface="Wingdings" pitchFamily="2" charset="2"/>
              <a:buChar char="§"/>
            </a:pPr>
            <a:endParaRPr lang="en-US" dirty="0" smtClean="0"/>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6674" name="Rectangle 2"/>
          <p:cNvSpPr>
            <a:spLocks noGrp="1" noChangeArrowheads="1"/>
          </p:cNvSpPr>
          <p:nvPr>
            <p:ph type="title"/>
          </p:nvPr>
        </p:nvSpPr>
        <p:spPr>
          <a:xfrm>
            <a:off x="585580" y="167729"/>
            <a:ext cx="4994275" cy="825500"/>
          </a:xfrm>
        </p:spPr>
        <p:txBody>
          <a:bodyPr/>
          <a:lstStyle/>
          <a:p>
            <a:pPr algn="l" eaLnBrk="1" hangingPunct="1"/>
            <a:r>
              <a:rPr lang="en-US" sz="4400" dirty="0" smtClean="0"/>
              <a:t>Pause</a:t>
            </a:r>
            <a:endParaRPr lang="en-US" sz="5400" dirty="0" smtClean="0"/>
          </a:p>
        </p:txBody>
      </p:sp>
      <p:pic>
        <p:nvPicPr>
          <p:cNvPr id="6"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8480" y="5326280"/>
            <a:ext cx="1979748" cy="1381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2872261"/>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3"/>
          <p:cNvSpPr>
            <a:spLocks noGrp="1" noChangeArrowheads="1"/>
          </p:cNvSpPr>
          <p:nvPr>
            <p:ph type="body" idx="1"/>
          </p:nvPr>
        </p:nvSpPr>
        <p:spPr>
          <a:xfrm>
            <a:off x="292100" y="1270000"/>
            <a:ext cx="8369300" cy="5016500"/>
          </a:xfrm>
        </p:spPr>
        <p:txBody>
          <a:bodyPr/>
          <a:lstStyle/>
          <a:p>
            <a:pPr eaLnBrk="1" hangingPunct="1">
              <a:lnSpc>
                <a:spcPct val="90000"/>
              </a:lnSpc>
              <a:buFont typeface="Wingdings" pitchFamily="2" charset="2"/>
              <a:buChar char="§"/>
            </a:pPr>
            <a:r>
              <a:rPr lang="en-US" u="sng" dirty="0" smtClean="0">
                <a:solidFill>
                  <a:srgbClr val="C00000"/>
                </a:solidFill>
              </a:rPr>
              <a:t>Flexible</a:t>
            </a:r>
            <a:r>
              <a:rPr lang="en-US" dirty="0" smtClean="0"/>
              <a:t> cues a willingness to alter the frame of reference for the direction and engagement of perceptions, emotions, thoughts or actions in reaction to what is occurring in the internal or external environments.</a:t>
            </a:r>
          </a:p>
          <a:p>
            <a:pPr marL="0" indent="0" eaLnBrk="1" hangingPunct="1">
              <a:lnSpc>
                <a:spcPct val="90000"/>
              </a:lnSpc>
              <a:buNone/>
            </a:pPr>
            <a:endParaRPr lang="en-US" dirty="0" smtClean="0"/>
          </a:p>
          <a:p>
            <a:pPr eaLnBrk="1" hangingPunct="1">
              <a:lnSpc>
                <a:spcPct val="90000"/>
              </a:lnSpc>
              <a:buFont typeface="Wingdings" pitchFamily="2" charset="2"/>
              <a:buChar char="§"/>
            </a:pPr>
            <a:r>
              <a:rPr lang="en-US" u="sng" dirty="0" smtClean="0">
                <a:solidFill>
                  <a:srgbClr val="C00000"/>
                </a:solidFill>
              </a:rPr>
              <a:t>Prompt example</a:t>
            </a:r>
            <a:r>
              <a:rPr lang="en-US" dirty="0" smtClean="0"/>
              <a:t>:  “It doesn’t need to be done exactly the same way each time.”</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7698" name="Rectangle 2"/>
          <p:cNvSpPr>
            <a:spLocks noGrp="1" noChangeArrowheads="1"/>
          </p:cNvSpPr>
          <p:nvPr>
            <p:ph type="title"/>
          </p:nvPr>
        </p:nvSpPr>
        <p:spPr>
          <a:xfrm>
            <a:off x="677960" y="165278"/>
            <a:ext cx="4638675" cy="825500"/>
          </a:xfrm>
        </p:spPr>
        <p:txBody>
          <a:bodyPr/>
          <a:lstStyle/>
          <a:p>
            <a:pPr algn="l" eaLnBrk="1" hangingPunct="1"/>
            <a:r>
              <a:rPr lang="en-US" sz="4400" dirty="0" smtClean="0"/>
              <a:t>Flexible</a:t>
            </a:r>
          </a:p>
        </p:txBody>
      </p:sp>
      <p:pic>
        <p:nvPicPr>
          <p:cNvPr id="6"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2496" y="5523860"/>
            <a:ext cx="1638300" cy="1143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7472790"/>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noChangeArrowheads="1"/>
          </p:cNvSpPr>
          <p:nvPr>
            <p:ph type="body" idx="1"/>
          </p:nvPr>
        </p:nvSpPr>
        <p:spPr>
          <a:xfrm>
            <a:off x="292100" y="1270000"/>
            <a:ext cx="8369300" cy="5016500"/>
          </a:xfrm>
        </p:spPr>
        <p:txBody>
          <a:bodyPr/>
          <a:lstStyle/>
          <a:p>
            <a:pPr eaLnBrk="1" hangingPunct="1">
              <a:lnSpc>
                <a:spcPct val="90000"/>
              </a:lnSpc>
              <a:buFont typeface="Wingdings" pitchFamily="2" charset="2"/>
              <a:buChar char="§"/>
            </a:pPr>
            <a:r>
              <a:rPr lang="en-US" u="sng" dirty="0" smtClean="0">
                <a:solidFill>
                  <a:srgbClr val="C00000"/>
                </a:solidFill>
              </a:rPr>
              <a:t>Shift</a:t>
            </a:r>
            <a:r>
              <a:rPr lang="en-US" dirty="0" smtClean="0"/>
              <a:t> cues a relatively quick change in the direction and engagement of perceptions, emotions, thoughts or actions in reaction to what is occurring in the internal or external environments.</a:t>
            </a:r>
          </a:p>
          <a:p>
            <a:pPr marL="0" indent="0" eaLnBrk="1" hangingPunct="1">
              <a:lnSpc>
                <a:spcPct val="90000"/>
              </a:lnSpc>
              <a:buNone/>
            </a:pPr>
            <a:endParaRPr lang="en-US" dirty="0" smtClean="0"/>
          </a:p>
          <a:p>
            <a:pPr eaLnBrk="1" hangingPunct="1">
              <a:lnSpc>
                <a:spcPct val="90000"/>
              </a:lnSpc>
              <a:buFont typeface="Wingdings" pitchFamily="2" charset="2"/>
              <a:buChar char="§"/>
            </a:pPr>
            <a:r>
              <a:rPr lang="en-US" u="sng" dirty="0" smtClean="0">
                <a:solidFill>
                  <a:srgbClr val="C00000"/>
                </a:solidFill>
              </a:rPr>
              <a:t>Prompt example</a:t>
            </a:r>
            <a:r>
              <a:rPr lang="en-US" dirty="0" smtClean="0"/>
              <a:t>:  “The museum is closed for emergency repairs, so we won’t be able to go on the field trip.”</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8722" name="Rectangle 2"/>
          <p:cNvSpPr>
            <a:spLocks noGrp="1" noChangeArrowheads="1"/>
          </p:cNvSpPr>
          <p:nvPr>
            <p:ph type="title"/>
          </p:nvPr>
        </p:nvSpPr>
        <p:spPr>
          <a:xfrm>
            <a:off x="564519" y="151605"/>
            <a:ext cx="4638675" cy="825500"/>
          </a:xfrm>
        </p:spPr>
        <p:txBody>
          <a:bodyPr/>
          <a:lstStyle/>
          <a:p>
            <a:pPr algn="l" eaLnBrk="1" hangingPunct="1"/>
            <a:r>
              <a:rPr lang="en-US" sz="4400" dirty="0" smtClean="0"/>
              <a:t>Shift</a:t>
            </a:r>
          </a:p>
        </p:txBody>
      </p:sp>
      <p:pic>
        <p:nvPicPr>
          <p:cNvPr id="6"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8640" y="5230996"/>
            <a:ext cx="2072636" cy="1446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956601"/>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7" name="Rectangle 3"/>
          <p:cNvSpPr>
            <a:spLocks noGrp="1" noChangeArrowheads="1"/>
          </p:cNvSpPr>
          <p:nvPr>
            <p:ph type="body" idx="1"/>
          </p:nvPr>
        </p:nvSpPr>
        <p:spPr>
          <a:xfrm>
            <a:off x="180975" y="1176338"/>
            <a:ext cx="8963025" cy="5516562"/>
          </a:xfrm>
        </p:spPr>
        <p:txBody>
          <a:bodyPr/>
          <a:lstStyle/>
          <a:p>
            <a:pPr eaLnBrk="1" hangingPunct="1">
              <a:buFont typeface="Wingdings" pitchFamily="2" charset="2"/>
              <a:buChar char="§"/>
            </a:pPr>
            <a:r>
              <a:rPr lang="en-US" sz="3600" u="sng" dirty="0" smtClean="0">
                <a:solidFill>
                  <a:srgbClr val="C00000"/>
                </a:solidFill>
              </a:rPr>
              <a:t>Monitor</a:t>
            </a:r>
            <a:r>
              <a:rPr lang="en-US" sz="3600" dirty="0" smtClean="0"/>
              <a:t> cues the activation of appropriate routines for checking the accuracy of perceptions, emotions, thoughts or actions.</a:t>
            </a:r>
          </a:p>
          <a:p>
            <a:pPr marL="0" indent="0" eaLnBrk="1" hangingPunct="1">
              <a:buNone/>
            </a:pPr>
            <a:endParaRPr lang="en-US" sz="3600" dirty="0" smtClean="0"/>
          </a:p>
          <a:p>
            <a:pPr eaLnBrk="1" hangingPunct="1">
              <a:buFont typeface="Wingdings" pitchFamily="2" charset="2"/>
              <a:buChar char="§"/>
            </a:pPr>
            <a:r>
              <a:rPr lang="en-US" sz="3600" u="sng" dirty="0" smtClean="0">
                <a:solidFill>
                  <a:srgbClr val="C00000"/>
                </a:solidFill>
              </a:rPr>
              <a:t>Prompt example</a:t>
            </a:r>
            <a:r>
              <a:rPr lang="en-US" sz="3600" dirty="0" smtClean="0"/>
              <a:t>:  “Periodically check the task directions to see if you are following all of them.”</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59746" name="Rectangle 2"/>
          <p:cNvSpPr>
            <a:spLocks noGrp="1" noChangeArrowheads="1"/>
          </p:cNvSpPr>
          <p:nvPr>
            <p:ph type="title"/>
          </p:nvPr>
        </p:nvSpPr>
        <p:spPr>
          <a:xfrm>
            <a:off x="501701" y="210909"/>
            <a:ext cx="3267075" cy="762000"/>
          </a:xfrm>
        </p:spPr>
        <p:txBody>
          <a:bodyPr/>
          <a:lstStyle/>
          <a:p>
            <a:pPr algn="l" eaLnBrk="1" hangingPunct="1"/>
            <a:r>
              <a:rPr lang="en-US" sz="4400" dirty="0" smtClean="0"/>
              <a:t>Monitor</a:t>
            </a:r>
          </a:p>
        </p:txBody>
      </p:sp>
      <p:pic>
        <p:nvPicPr>
          <p:cNvPr id="6" name="Picture 6" descr="Target symb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6481" y="5250182"/>
            <a:ext cx="1544320" cy="1544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7849711"/>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3"/>
          <p:cNvSpPr>
            <a:spLocks noGrp="1" noChangeArrowheads="1"/>
          </p:cNvSpPr>
          <p:nvPr>
            <p:ph type="body" idx="1"/>
          </p:nvPr>
        </p:nvSpPr>
        <p:spPr>
          <a:xfrm>
            <a:off x="373380" y="1479868"/>
            <a:ext cx="8459788" cy="5126037"/>
          </a:xfrm>
        </p:spPr>
        <p:txBody>
          <a:bodyPr/>
          <a:lstStyle/>
          <a:p>
            <a:pPr eaLnBrk="1" hangingPunct="1">
              <a:buFont typeface="Wingdings" pitchFamily="2" charset="2"/>
              <a:buChar char="§"/>
            </a:pPr>
            <a:r>
              <a:rPr lang="en-US" u="sng" dirty="0" smtClean="0">
                <a:solidFill>
                  <a:srgbClr val="C00000"/>
                </a:solidFill>
              </a:rPr>
              <a:t>Modulate</a:t>
            </a:r>
            <a:r>
              <a:rPr lang="en-US" dirty="0" smtClean="0"/>
              <a:t> cues the regulation of the amount and intensity of mental energy invested in perceiving, feeling, thinking, and acting.</a:t>
            </a:r>
          </a:p>
          <a:p>
            <a:pPr marL="0" indent="0" eaLnBrk="1" hangingPunct="1">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“Let’s all use our indoor voices now.”</a:t>
            </a:r>
          </a:p>
          <a:p>
            <a:pPr>
              <a:buNone/>
            </a:pPr>
            <a:r>
              <a:rPr lang="en-US" dirty="0" smtClean="0"/>
              <a:t>   “Please tone it down a bit.”</a:t>
            </a:r>
          </a:p>
        </p:txBody>
      </p:sp>
      <p:sp>
        <p:nvSpPr>
          <p:cNvPr id="9" name="Rectangle 8"/>
          <p:cNvSpPr/>
          <p:nvPr/>
        </p:nvSpPr>
        <p:spPr>
          <a:xfrm>
            <a:off x="347661"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60770" name="Rectangle 2"/>
          <p:cNvSpPr>
            <a:spLocks noGrp="1" noChangeArrowheads="1"/>
          </p:cNvSpPr>
          <p:nvPr>
            <p:ph type="title"/>
          </p:nvPr>
        </p:nvSpPr>
        <p:spPr>
          <a:xfrm>
            <a:off x="528597" y="120876"/>
            <a:ext cx="6499225" cy="779463"/>
          </a:xfrm>
        </p:spPr>
        <p:txBody>
          <a:bodyPr/>
          <a:lstStyle/>
          <a:p>
            <a:pPr algn="l" eaLnBrk="1" hangingPunct="1"/>
            <a:r>
              <a:rPr lang="en-US" sz="4400" dirty="0" smtClean="0"/>
              <a:t>Modulate/Adjust</a:t>
            </a:r>
          </a:p>
        </p:txBody>
      </p:sp>
      <p:pic>
        <p:nvPicPr>
          <p:cNvPr id="6" name="Picture 6" descr="Target symb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1" y="4859789"/>
            <a:ext cx="1808480" cy="1808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491796"/>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Rectangle 3"/>
          <p:cNvSpPr>
            <a:spLocks noGrp="1" noChangeArrowheads="1"/>
          </p:cNvSpPr>
          <p:nvPr>
            <p:ph type="body" idx="1"/>
          </p:nvPr>
        </p:nvSpPr>
        <p:spPr>
          <a:xfrm>
            <a:off x="350158" y="1226456"/>
            <a:ext cx="8438242" cy="4648200"/>
          </a:xfrm>
        </p:spPr>
        <p:txBody>
          <a:bodyPr/>
          <a:lstStyle/>
          <a:p>
            <a:pPr eaLnBrk="1" hangingPunct="1">
              <a:lnSpc>
                <a:spcPct val="90000"/>
              </a:lnSpc>
              <a:buFont typeface="Wingdings" pitchFamily="2" charset="2"/>
              <a:buChar char="§"/>
            </a:pPr>
            <a:r>
              <a:rPr lang="en-US" u="sng" dirty="0" smtClean="0">
                <a:solidFill>
                  <a:srgbClr val="C00000"/>
                </a:solidFill>
              </a:rPr>
              <a:t>Balance</a:t>
            </a:r>
            <a:r>
              <a:rPr lang="en-US" dirty="0" smtClean="0">
                <a:solidFill>
                  <a:srgbClr val="C00000"/>
                </a:solidFill>
              </a:rPr>
              <a:t> </a:t>
            </a:r>
            <a:r>
              <a:rPr lang="en-US" dirty="0" smtClean="0"/>
              <a:t>cues the regulation of the trade-off between opposing processes or states (e.g., pattern vs detail; speed vs accuracy; humor vs seriousness) to enhance or improve experiencing, learning, or performing.</a:t>
            </a:r>
          </a:p>
          <a:p>
            <a:pPr marL="0" indent="0" eaLnBrk="1" hangingPunct="1">
              <a:lnSpc>
                <a:spcPct val="90000"/>
              </a:lnSpc>
              <a:buNone/>
            </a:pPr>
            <a:endParaRPr lang="en-US" dirty="0" smtClean="0"/>
          </a:p>
          <a:p>
            <a:pPr eaLnBrk="1" hangingPunct="1">
              <a:lnSpc>
                <a:spcPct val="90000"/>
              </a:lnSpc>
              <a:buFont typeface="Wingdings" pitchFamily="2" charset="2"/>
              <a:buChar char="§"/>
            </a:pPr>
            <a:r>
              <a:rPr lang="en-US" u="sng" dirty="0" smtClean="0">
                <a:solidFill>
                  <a:srgbClr val="C00000"/>
                </a:solidFill>
              </a:rPr>
              <a:t>Prompt example</a:t>
            </a:r>
            <a:r>
              <a:rPr lang="en-US" dirty="0" smtClean="0"/>
              <a:t>:  “Work as quickly as you can, but be careful not to make any mistakes.”</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61794" name="Rectangle 2"/>
          <p:cNvSpPr>
            <a:spLocks noGrp="1" noChangeArrowheads="1"/>
          </p:cNvSpPr>
          <p:nvPr>
            <p:ph type="title"/>
          </p:nvPr>
        </p:nvSpPr>
        <p:spPr>
          <a:xfrm>
            <a:off x="534903" y="173717"/>
            <a:ext cx="3101975" cy="749300"/>
          </a:xfrm>
        </p:spPr>
        <p:txBody>
          <a:bodyPr/>
          <a:lstStyle/>
          <a:p>
            <a:pPr eaLnBrk="1" hangingPunct="1"/>
            <a:r>
              <a:rPr lang="en-US" sz="4400" dirty="0" smtClean="0"/>
              <a:t>Balance</a:t>
            </a:r>
          </a:p>
        </p:txBody>
      </p:sp>
      <p:pic>
        <p:nvPicPr>
          <p:cNvPr id="6" name="Picture 6" descr="Target symbo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6641" y="5120092"/>
            <a:ext cx="1595120" cy="1595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6896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7CA82E0-A80C-4CBF-B6C8-F5DE4DD941F5}" type="slidenum">
              <a:rPr lang="en-US" smtClean="0"/>
              <a:pPr>
                <a:defRPr/>
              </a:pPr>
              <a:t>2</a:t>
            </a:fld>
            <a:endParaRPr lang="en-US"/>
          </a:p>
        </p:txBody>
      </p:sp>
      <p:pic>
        <p:nvPicPr>
          <p:cNvPr id="1026" name="Picture 2" descr="http://ecx.images-amazon.com/images/I/51BF%2B7Ln2GL._BO2,204,203,200_PIsitb-sticker-arrow-click,TopRight,35,-76_AA300_SH20_OU02_.jpg"/>
          <p:cNvPicPr>
            <a:picLocks noChangeAspect="1" noChangeArrowheads="1"/>
          </p:cNvPicPr>
          <p:nvPr/>
        </p:nvPicPr>
        <p:blipFill rotWithShape="1">
          <a:blip r:embed="rId2">
            <a:extLst>
              <a:ext uri="{28A0092B-C50C-407E-A947-70E740481C1C}">
                <a14:useLocalDpi xmlns:a14="http://schemas.microsoft.com/office/drawing/2010/main" val="0"/>
              </a:ext>
            </a:extLst>
          </a:blip>
          <a:srcRect l="18471" t="13979" r="25950" b="800"/>
          <a:stretch/>
        </p:blipFill>
        <p:spPr bwMode="auto">
          <a:xfrm>
            <a:off x="365761" y="246233"/>
            <a:ext cx="3984858" cy="611011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img2.imagesbn.com/p/9780470422021_p0_v1_s260x4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2731" y="297971"/>
            <a:ext cx="3994385" cy="6160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5130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p>
            <a:fld id="{5E484CF6-5497-4A98-8341-9BB7E1F2091F}" type="slidenum">
              <a:rPr lang="en-US" smtClean="0"/>
              <a:pPr/>
              <a:t>20</a:t>
            </a:fld>
            <a:endParaRPr lang="en-US" smtClean="0"/>
          </a:p>
        </p:txBody>
      </p:sp>
      <p:sp>
        <p:nvSpPr>
          <p:cNvPr id="24580" name="Rectangle 3"/>
          <p:cNvSpPr>
            <a:spLocks noGrp="1" noChangeArrowheads="1"/>
          </p:cNvSpPr>
          <p:nvPr>
            <p:ph type="body" idx="1"/>
          </p:nvPr>
        </p:nvSpPr>
        <p:spPr>
          <a:xfrm>
            <a:off x="-116113" y="1321704"/>
            <a:ext cx="8897257" cy="4774293"/>
          </a:xfrm>
        </p:spPr>
        <p:txBody>
          <a:bodyPr/>
          <a:lstStyle/>
          <a:p>
            <a:pPr marL="457200" lvl="1" indent="0" eaLnBrk="1" hangingPunct="1">
              <a:lnSpc>
                <a:spcPct val="90000"/>
              </a:lnSpc>
              <a:buNone/>
            </a:pPr>
            <a:r>
              <a:rPr lang="en-US" sz="4000" dirty="0" smtClean="0"/>
              <a:t>Executive Skills involve the use of neural networks routed throughout the brain to perform specific tasks (e.g., attending, inhibiting, modulating, planning, </a:t>
            </a:r>
            <a:r>
              <a:rPr lang="en-US" sz="4000" dirty="0" smtClean="0"/>
              <a:t>organizing</a:t>
            </a:r>
            <a:r>
              <a:rPr lang="en-US" sz="4000" dirty="0" smtClean="0"/>
              <a:t>,                     associating).</a:t>
            </a:r>
          </a:p>
        </p:txBody>
      </p:sp>
      <p:sp>
        <p:nvSpPr>
          <p:cNvPr id="10" name="Rectangle 9"/>
          <p:cNvSpPr/>
          <p:nvPr/>
        </p:nvSpPr>
        <p:spPr>
          <a:xfrm>
            <a:off x="442001" y="1455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1" name="Straight Connector 10"/>
          <p:cNvCxnSpPr/>
          <p:nvPr/>
        </p:nvCxnSpPr>
        <p:spPr>
          <a:xfrm>
            <a:off x="1626282" y="102974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4579" name="Rectangle 2"/>
          <p:cNvSpPr>
            <a:spLocks noGrp="1" noChangeArrowheads="1"/>
          </p:cNvSpPr>
          <p:nvPr>
            <p:ph type="title"/>
          </p:nvPr>
        </p:nvSpPr>
        <p:spPr>
          <a:xfrm>
            <a:off x="570774" y="75747"/>
            <a:ext cx="8207465" cy="781050"/>
          </a:xfrm>
        </p:spPr>
        <p:txBody>
          <a:bodyPr/>
          <a:lstStyle/>
          <a:p>
            <a:pPr eaLnBrk="1" hangingPunct="1"/>
            <a:r>
              <a:rPr lang="en-US" dirty="0" smtClean="0"/>
              <a:t>Self Regulation Executive Skills</a:t>
            </a:r>
          </a:p>
        </p:txBody>
      </p:sp>
    </p:spTree>
    <p:extLst>
      <p:ext uri="{BB962C8B-B14F-4D97-AF65-F5344CB8AC3E}">
        <p14:creationId xmlns:p14="http://schemas.microsoft.com/office/powerpoint/2010/main" val="3696099102"/>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3"/>
          <p:cNvSpPr>
            <a:spLocks noGrp="1" noChangeArrowheads="1"/>
          </p:cNvSpPr>
          <p:nvPr>
            <p:ph type="body" idx="1"/>
          </p:nvPr>
        </p:nvSpPr>
        <p:spPr>
          <a:xfrm>
            <a:off x="405717" y="1343025"/>
            <a:ext cx="8634413" cy="5297488"/>
          </a:xfrm>
        </p:spPr>
        <p:txBody>
          <a:bodyPr/>
          <a:lstStyle/>
          <a:p>
            <a:pPr eaLnBrk="1" hangingPunct="1">
              <a:buFont typeface="Wingdings" pitchFamily="2" charset="2"/>
              <a:buChar char="§"/>
            </a:pPr>
            <a:r>
              <a:rPr lang="en-US" u="sng" dirty="0" smtClean="0">
                <a:solidFill>
                  <a:srgbClr val="C00000"/>
                </a:solidFill>
              </a:rPr>
              <a:t>Correct</a:t>
            </a:r>
            <a:r>
              <a:rPr lang="en-US" dirty="0" smtClean="0"/>
              <a:t> cues the use of appropriate routines for correcting errors of perception, emotion, thought, or action based on feedback from internal or external sources.</a:t>
            </a:r>
          </a:p>
          <a:p>
            <a:pPr marL="0" indent="0" eaLnBrk="1" hangingPunct="1">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“Correct any errors you find.”</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62818" name="Rectangle 2"/>
          <p:cNvSpPr>
            <a:spLocks noGrp="1" noChangeArrowheads="1"/>
          </p:cNvSpPr>
          <p:nvPr>
            <p:ph type="title"/>
          </p:nvPr>
        </p:nvSpPr>
        <p:spPr>
          <a:xfrm>
            <a:off x="620717" y="145821"/>
            <a:ext cx="2949575" cy="787400"/>
          </a:xfrm>
        </p:spPr>
        <p:txBody>
          <a:bodyPr/>
          <a:lstStyle/>
          <a:p>
            <a:pPr algn="l" eaLnBrk="1" hangingPunct="1"/>
            <a:r>
              <a:rPr lang="en-US" sz="4400" dirty="0" smtClean="0"/>
              <a:t>Correct</a:t>
            </a:r>
            <a:endParaRPr lang="en-US" sz="5400" dirty="0" smtClean="0"/>
          </a:p>
        </p:txBody>
      </p:sp>
      <p:pic>
        <p:nvPicPr>
          <p:cNvPr id="6" name="Picture 6" descr="Target symb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0240" y="4834023"/>
            <a:ext cx="1935845" cy="1935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9579856"/>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3" name="Rectangle 3"/>
          <p:cNvSpPr>
            <a:spLocks noGrp="1" noChangeArrowheads="1"/>
          </p:cNvSpPr>
          <p:nvPr>
            <p:ph type="body" idx="1"/>
          </p:nvPr>
        </p:nvSpPr>
        <p:spPr>
          <a:xfrm>
            <a:off x="304800" y="1183233"/>
            <a:ext cx="8585200" cy="5000079"/>
          </a:xfrm>
        </p:spPr>
        <p:txBody>
          <a:bodyPr/>
          <a:lstStyle/>
          <a:p>
            <a:pPr eaLnBrk="1" hangingPunct="1">
              <a:buFont typeface="Wingdings" pitchFamily="2" charset="2"/>
              <a:buChar char="§"/>
            </a:pPr>
            <a:r>
              <a:rPr lang="en-US" u="sng" dirty="0" smtClean="0">
                <a:solidFill>
                  <a:srgbClr val="C00000"/>
                </a:solidFill>
              </a:rPr>
              <a:t>Sense Time </a:t>
            </a:r>
            <a:r>
              <a:rPr lang="en-US" dirty="0" smtClean="0"/>
              <a:t>cues the monitoring of the passage of time (e.g., cueing the engagement of the mental functions that enable a person to have an internal sense of how long they have been perceiving, feeling, thinking or acting).</a:t>
            </a:r>
          </a:p>
          <a:p>
            <a:pPr marL="0" indent="0" eaLnBrk="1" hangingPunct="1">
              <a:buNone/>
            </a:pPr>
            <a:endParaRPr lang="en-US" u="sng" dirty="0" smtClean="0">
              <a:solidFill>
                <a:srgbClr val="C00000"/>
              </a:solidFill>
            </a:endParaRPr>
          </a:p>
          <a:p>
            <a:pPr eaLnBrk="1" hangingPunct="1">
              <a:buFont typeface="Wingdings" pitchFamily="2" charset="2"/>
              <a:buChar char="§"/>
            </a:pPr>
            <a:r>
              <a:rPr lang="en-US" u="sng" dirty="0" smtClean="0">
                <a:solidFill>
                  <a:srgbClr val="C00000"/>
                </a:solidFill>
              </a:rPr>
              <a:t>Prompt example</a:t>
            </a:r>
            <a:r>
              <a:rPr lang="en-US" dirty="0" smtClean="0"/>
              <a:t>:  “How long have you been working on that?”</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63842" name="Rectangle 2"/>
          <p:cNvSpPr>
            <a:spLocks noGrp="1" noChangeArrowheads="1"/>
          </p:cNvSpPr>
          <p:nvPr>
            <p:ph type="title"/>
          </p:nvPr>
        </p:nvSpPr>
        <p:spPr>
          <a:xfrm>
            <a:off x="620141" y="237576"/>
            <a:ext cx="4097338" cy="728663"/>
          </a:xfrm>
        </p:spPr>
        <p:txBody>
          <a:bodyPr/>
          <a:lstStyle/>
          <a:p>
            <a:pPr eaLnBrk="1" hangingPunct="1"/>
            <a:r>
              <a:rPr lang="en-US" sz="4400" dirty="0" smtClean="0"/>
              <a:t>Sense Time</a:t>
            </a:r>
          </a:p>
        </p:txBody>
      </p:sp>
      <p:pic>
        <p:nvPicPr>
          <p:cNvPr id="6" name="Picture 6" descr="Web icons set. Time, stopwatch, clock"/>
          <p:cNvPicPr>
            <a:picLocks noChangeAspect="1" noChangeArrowheads="1"/>
          </p:cNvPicPr>
          <p:nvPr/>
        </p:nvPicPr>
        <p:blipFill rotWithShape="1">
          <a:blip r:embed="rId2">
            <a:extLst>
              <a:ext uri="{28A0092B-C50C-407E-A947-70E740481C1C}">
                <a14:useLocalDpi xmlns:a14="http://schemas.microsoft.com/office/drawing/2010/main" val="0"/>
              </a:ext>
            </a:extLst>
          </a:blip>
          <a:srcRect l="9707" t="7343" r="57226" b="65723"/>
          <a:stretch/>
        </p:blipFill>
        <p:spPr bwMode="auto">
          <a:xfrm>
            <a:off x="7233920" y="5308837"/>
            <a:ext cx="1736947" cy="1414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6887404"/>
      </p:ext>
    </p:extLst>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Rectangle 3"/>
          <p:cNvSpPr>
            <a:spLocks noGrp="1" noChangeArrowheads="1"/>
          </p:cNvSpPr>
          <p:nvPr>
            <p:ph type="body" idx="1"/>
          </p:nvPr>
        </p:nvSpPr>
        <p:spPr>
          <a:xfrm>
            <a:off x="375558" y="1193574"/>
            <a:ext cx="8307388" cy="5129212"/>
          </a:xfrm>
        </p:spPr>
        <p:txBody>
          <a:bodyPr/>
          <a:lstStyle/>
          <a:p>
            <a:pPr eaLnBrk="1" hangingPunct="1">
              <a:buFont typeface="Wingdings" pitchFamily="2" charset="2"/>
              <a:buChar char="§"/>
            </a:pPr>
            <a:r>
              <a:rPr lang="en-US" u="sng" dirty="0" smtClean="0">
                <a:solidFill>
                  <a:srgbClr val="C00000"/>
                </a:solidFill>
              </a:rPr>
              <a:t>Pace</a:t>
            </a:r>
            <a:r>
              <a:rPr lang="en-US" dirty="0" smtClean="0"/>
              <a:t> cues the awareness of, and the regulation of, the rate at which perceptions, emotions, cognitions, and actions are experienced or performed.</a:t>
            </a:r>
          </a:p>
          <a:p>
            <a:pPr marL="0" indent="0" eaLnBrk="1" hangingPunct="1">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“You will need to work quickly as there is not much time left.”</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 name="Picture 6" descr="Web icons set. Time, stopwatch, clock"/>
          <p:cNvPicPr>
            <a:picLocks noChangeAspect="1" noChangeArrowheads="1"/>
          </p:cNvPicPr>
          <p:nvPr/>
        </p:nvPicPr>
        <p:blipFill rotWithShape="1">
          <a:blip r:embed="rId2">
            <a:extLst>
              <a:ext uri="{28A0092B-C50C-407E-A947-70E740481C1C}">
                <a14:useLocalDpi xmlns:a14="http://schemas.microsoft.com/office/drawing/2010/main" val="0"/>
              </a:ext>
            </a:extLst>
          </a:blip>
          <a:srcRect l="9707" t="7343" r="57226" b="65723"/>
          <a:stretch/>
        </p:blipFill>
        <p:spPr bwMode="auto">
          <a:xfrm>
            <a:off x="7013322" y="5110480"/>
            <a:ext cx="2018505" cy="1644107"/>
          </a:xfrm>
          <a:prstGeom prst="rect">
            <a:avLst/>
          </a:prstGeom>
          <a:noFill/>
          <a:extLst>
            <a:ext uri="{909E8E84-426E-40DD-AFC4-6F175D3DCCD1}">
              <a14:hiddenFill xmlns:a14="http://schemas.microsoft.com/office/drawing/2010/main">
                <a:solidFill>
                  <a:srgbClr val="FFFFFF"/>
                </a:solidFill>
              </a14:hiddenFill>
            </a:ext>
          </a:extLst>
        </p:spPr>
      </p:pic>
      <p:sp>
        <p:nvSpPr>
          <p:cNvPr id="164866" name="Rectangle 2"/>
          <p:cNvSpPr>
            <a:spLocks noGrp="1" noChangeArrowheads="1"/>
          </p:cNvSpPr>
          <p:nvPr>
            <p:ph type="title"/>
          </p:nvPr>
        </p:nvSpPr>
        <p:spPr>
          <a:xfrm>
            <a:off x="674692" y="261709"/>
            <a:ext cx="2124075" cy="609600"/>
          </a:xfrm>
        </p:spPr>
        <p:txBody>
          <a:bodyPr/>
          <a:lstStyle/>
          <a:p>
            <a:pPr algn="l" eaLnBrk="1" hangingPunct="1"/>
            <a:r>
              <a:rPr lang="en-US" sz="4400" dirty="0" smtClean="0"/>
              <a:t>Pace</a:t>
            </a:r>
          </a:p>
        </p:txBody>
      </p:sp>
    </p:spTree>
    <p:extLst>
      <p:ext uri="{BB962C8B-B14F-4D97-AF65-F5344CB8AC3E}">
        <p14:creationId xmlns:p14="http://schemas.microsoft.com/office/powerpoint/2010/main" val="1953366326"/>
      </p:ext>
    </p:extLst>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Grp="1" noChangeArrowheads="1"/>
          </p:cNvSpPr>
          <p:nvPr>
            <p:ph type="body" idx="1"/>
          </p:nvPr>
        </p:nvSpPr>
        <p:spPr>
          <a:xfrm>
            <a:off x="163288" y="1114429"/>
            <a:ext cx="8850082" cy="5366202"/>
          </a:xfrm>
        </p:spPr>
        <p:txBody>
          <a:bodyPr/>
          <a:lstStyle/>
          <a:p>
            <a:pPr eaLnBrk="1" hangingPunct="1">
              <a:buFont typeface="Wingdings" pitchFamily="2" charset="2"/>
              <a:buChar char="§"/>
            </a:pPr>
            <a:r>
              <a:rPr lang="en-US" u="sng" dirty="0" smtClean="0">
                <a:solidFill>
                  <a:srgbClr val="C00000"/>
                </a:solidFill>
              </a:rPr>
              <a:t>Sequence</a:t>
            </a:r>
            <a:r>
              <a:rPr lang="en-US" dirty="0" smtClean="0"/>
              <a:t> cues the orchestrating of the proper syntax of a series of perceptions, feelings, thoughts, and/or actions, especially in cases where automated routines are being accessed or are initially being developed.</a:t>
            </a:r>
          </a:p>
          <a:p>
            <a:pPr eaLnBrk="1" hangingPunct="1">
              <a:buFont typeface="Wingdings" pitchFamily="2" charset="2"/>
              <a:buChar char="§"/>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“Remember the order of the steps needed for completion.”</a:t>
            </a:r>
            <a:endParaRPr lang="en-US" sz="3600" dirty="0" smtClean="0"/>
          </a:p>
        </p:txBody>
      </p:sp>
      <p:sp>
        <p:nvSpPr>
          <p:cNvPr id="9" name="Rectangle 8"/>
          <p:cNvSpPr/>
          <p:nvPr/>
        </p:nvSpPr>
        <p:spPr>
          <a:xfrm>
            <a:off x="347661" y="1455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698852"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 name="Picture 6" descr="Web icons set. Time, stopwatch, clock"/>
          <p:cNvPicPr>
            <a:picLocks noChangeAspect="1" noChangeArrowheads="1"/>
          </p:cNvPicPr>
          <p:nvPr/>
        </p:nvPicPr>
        <p:blipFill rotWithShape="1">
          <a:blip r:embed="rId2">
            <a:extLst>
              <a:ext uri="{28A0092B-C50C-407E-A947-70E740481C1C}">
                <a14:useLocalDpi xmlns:a14="http://schemas.microsoft.com/office/drawing/2010/main" val="0"/>
              </a:ext>
            </a:extLst>
          </a:blip>
          <a:srcRect l="9707" t="7343" r="57226" b="65723"/>
          <a:stretch/>
        </p:blipFill>
        <p:spPr bwMode="auto">
          <a:xfrm>
            <a:off x="7293451" y="5293360"/>
            <a:ext cx="1719920" cy="1400904"/>
          </a:xfrm>
          <a:prstGeom prst="rect">
            <a:avLst/>
          </a:prstGeom>
          <a:noFill/>
          <a:extLst>
            <a:ext uri="{909E8E84-426E-40DD-AFC4-6F175D3DCCD1}">
              <a14:hiddenFill xmlns:a14="http://schemas.microsoft.com/office/drawing/2010/main">
                <a:solidFill>
                  <a:srgbClr val="FFFFFF"/>
                </a:solidFill>
              </a14:hiddenFill>
            </a:ext>
          </a:extLst>
        </p:spPr>
      </p:pic>
      <p:sp>
        <p:nvSpPr>
          <p:cNvPr id="165890" name="Rectangle 2"/>
          <p:cNvSpPr>
            <a:spLocks noGrp="1" noChangeArrowheads="1"/>
          </p:cNvSpPr>
          <p:nvPr>
            <p:ph type="title"/>
          </p:nvPr>
        </p:nvSpPr>
        <p:spPr>
          <a:xfrm>
            <a:off x="598039" y="131993"/>
            <a:ext cx="6389687" cy="711200"/>
          </a:xfrm>
        </p:spPr>
        <p:txBody>
          <a:bodyPr/>
          <a:lstStyle/>
          <a:p>
            <a:pPr algn="l" eaLnBrk="1" hangingPunct="1"/>
            <a:r>
              <a:rPr lang="en-US" sz="4400" dirty="0" smtClean="0"/>
              <a:t>Sequence</a:t>
            </a:r>
          </a:p>
        </p:txBody>
      </p:sp>
    </p:spTree>
    <p:extLst>
      <p:ext uri="{BB962C8B-B14F-4D97-AF65-F5344CB8AC3E}">
        <p14:creationId xmlns:p14="http://schemas.microsoft.com/office/powerpoint/2010/main" val="1486673433"/>
      </p:ext>
    </p:extLst>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3"/>
          <p:cNvSpPr>
            <a:spLocks noGrp="1" noChangeArrowheads="1"/>
          </p:cNvSpPr>
          <p:nvPr>
            <p:ph type="body" idx="1"/>
          </p:nvPr>
        </p:nvSpPr>
        <p:spPr>
          <a:xfrm>
            <a:off x="235858" y="1193800"/>
            <a:ext cx="8499475" cy="5143500"/>
          </a:xfrm>
        </p:spPr>
        <p:txBody>
          <a:bodyPr/>
          <a:lstStyle/>
          <a:p>
            <a:pPr eaLnBrk="1" hangingPunct="1">
              <a:buFont typeface="Wingdings" pitchFamily="2" charset="2"/>
              <a:buChar char="§"/>
            </a:pPr>
            <a:r>
              <a:rPr lang="en-US" u="sng" dirty="0" smtClean="0">
                <a:solidFill>
                  <a:srgbClr val="C00000"/>
                </a:solidFill>
              </a:rPr>
              <a:t>Execute</a:t>
            </a:r>
            <a:r>
              <a:rPr lang="en-US" dirty="0" smtClean="0"/>
              <a:t> cues the engagement of a well-known series of perceptions, feelings, thoughts, and/or actions, especially in cases where automated routines have been practiced and used frequently.</a:t>
            </a:r>
          </a:p>
          <a:p>
            <a:pPr marL="0" indent="0" eaLnBrk="1" hangingPunct="1">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“Use the routine you learned to do these.”</a:t>
            </a:r>
            <a:endParaRPr lang="en-US" sz="3600" dirty="0" smtClean="0"/>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66914" name="Rectangle 2"/>
          <p:cNvSpPr>
            <a:spLocks noGrp="1" noChangeArrowheads="1"/>
          </p:cNvSpPr>
          <p:nvPr>
            <p:ph type="title"/>
          </p:nvPr>
        </p:nvSpPr>
        <p:spPr>
          <a:xfrm>
            <a:off x="642262" y="253091"/>
            <a:ext cx="6389688" cy="711200"/>
          </a:xfrm>
        </p:spPr>
        <p:txBody>
          <a:bodyPr/>
          <a:lstStyle/>
          <a:p>
            <a:pPr algn="l" eaLnBrk="1" hangingPunct="1"/>
            <a:r>
              <a:rPr lang="en-US" sz="4400" dirty="0" smtClean="0"/>
              <a:t>Execute</a:t>
            </a:r>
          </a:p>
        </p:txBody>
      </p:sp>
      <p:pic>
        <p:nvPicPr>
          <p:cNvPr id="6" name="Picture 6" descr="Web icons set. Time, stopwatch, clock"/>
          <p:cNvPicPr>
            <a:picLocks noChangeAspect="1" noChangeArrowheads="1"/>
          </p:cNvPicPr>
          <p:nvPr/>
        </p:nvPicPr>
        <p:blipFill rotWithShape="1">
          <a:blip r:embed="rId2">
            <a:extLst>
              <a:ext uri="{28A0092B-C50C-407E-A947-70E740481C1C}">
                <a14:useLocalDpi xmlns:a14="http://schemas.microsoft.com/office/drawing/2010/main" val="0"/>
              </a:ext>
            </a:extLst>
          </a:blip>
          <a:srcRect l="9707" t="7343" r="57226" b="65723"/>
          <a:stretch/>
        </p:blipFill>
        <p:spPr bwMode="auto">
          <a:xfrm>
            <a:off x="7202022" y="5303520"/>
            <a:ext cx="1799326" cy="14655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454101"/>
      </p:ext>
    </p:extLst>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0" descr="http://us.123rf.com/450wm/olganikitina/olganikitina1207/olganikitina120700046/14464698-memory-loss-man-presented-in-the-form-of-secondary-particles-of-the-brain.jpg"/>
          <p:cNvPicPr>
            <a:picLocks noChangeAspect="1" noChangeArrowheads="1"/>
          </p:cNvPicPr>
          <p:nvPr/>
        </p:nvPicPr>
        <p:blipFill rotWithShape="1">
          <a:blip r:embed="rId2">
            <a:extLst>
              <a:ext uri="{28A0092B-C50C-407E-A947-70E740481C1C}">
                <a14:useLocalDpi xmlns:a14="http://schemas.microsoft.com/office/drawing/2010/main" val="0"/>
              </a:ext>
            </a:extLst>
          </a:blip>
          <a:srcRect l="9407" t="32119" r="24222" b="2460"/>
          <a:stretch/>
        </p:blipFill>
        <p:spPr bwMode="auto">
          <a:xfrm>
            <a:off x="7532910" y="5237549"/>
            <a:ext cx="1448989" cy="1428289"/>
          </a:xfrm>
          <a:prstGeom prst="rect">
            <a:avLst/>
          </a:prstGeom>
          <a:noFill/>
          <a:extLst>
            <a:ext uri="{909E8E84-426E-40DD-AFC4-6F175D3DCCD1}">
              <a14:hiddenFill xmlns:a14="http://schemas.microsoft.com/office/drawing/2010/main">
                <a:solidFill>
                  <a:srgbClr val="FFFFFF"/>
                </a:solidFill>
              </a14:hiddenFill>
            </a:ext>
          </a:extLst>
        </p:spPr>
      </p:pic>
      <p:sp>
        <p:nvSpPr>
          <p:cNvPr id="167939" name="Rectangle 3"/>
          <p:cNvSpPr>
            <a:spLocks noGrp="1" noChangeArrowheads="1"/>
          </p:cNvSpPr>
          <p:nvPr>
            <p:ph type="body" idx="1"/>
          </p:nvPr>
        </p:nvSpPr>
        <p:spPr>
          <a:xfrm>
            <a:off x="393700" y="1155700"/>
            <a:ext cx="8153400" cy="4572000"/>
          </a:xfrm>
        </p:spPr>
        <p:txBody>
          <a:bodyPr/>
          <a:lstStyle/>
          <a:p>
            <a:pPr eaLnBrk="1" hangingPunct="1">
              <a:lnSpc>
                <a:spcPct val="90000"/>
              </a:lnSpc>
              <a:buFont typeface="Wingdings" pitchFamily="2" charset="2"/>
              <a:buChar char="§"/>
            </a:pPr>
            <a:r>
              <a:rPr lang="en-US" u="sng" dirty="0" smtClean="0">
                <a:solidFill>
                  <a:srgbClr val="C00000"/>
                </a:solidFill>
              </a:rPr>
              <a:t>Hold</a:t>
            </a:r>
            <a:r>
              <a:rPr lang="en-US" dirty="0" smtClean="0"/>
              <a:t> cues activation of the necessary cognitive processes required to maintain information in working memory and continues cueing these processes until the information is manipulated, stored, or acted on as desired.</a:t>
            </a:r>
          </a:p>
          <a:p>
            <a:pPr marL="0" indent="0" eaLnBrk="1" hangingPunct="1">
              <a:lnSpc>
                <a:spcPct val="90000"/>
              </a:lnSpc>
              <a:buNone/>
            </a:pPr>
            <a:endParaRPr lang="en-US" dirty="0" smtClean="0"/>
          </a:p>
          <a:p>
            <a:pPr eaLnBrk="1" hangingPunct="1">
              <a:lnSpc>
                <a:spcPct val="90000"/>
              </a:lnSpc>
              <a:buFont typeface="Wingdings" pitchFamily="2" charset="2"/>
              <a:buChar char="§"/>
            </a:pPr>
            <a:r>
              <a:rPr lang="en-US" u="sng" dirty="0" smtClean="0">
                <a:solidFill>
                  <a:srgbClr val="C00000"/>
                </a:solidFill>
              </a:rPr>
              <a:t>Prompt example</a:t>
            </a:r>
            <a:r>
              <a:rPr lang="en-US" dirty="0" smtClean="0"/>
              <a:t>:  “Hold that thought while we hear a reaction from the other group.”</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67938" name="Rectangle 2"/>
          <p:cNvSpPr>
            <a:spLocks noGrp="1" noChangeArrowheads="1"/>
          </p:cNvSpPr>
          <p:nvPr>
            <p:ph type="title"/>
          </p:nvPr>
        </p:nvSpPr>
        <p:spPr>
          <a:xfrm>
            <a:off x="630460" y="280759"/>
            <a:ext cx="2543175" cy="673100"/>
          </a:xfrm>
        </p:spPr>
        <p:txBody>
          <a:bodyPr/>
          <a:lstStyle/>
          <a:p>
            <a:pPr algn="l" eaLnBrk="1" hangingPunct="1"/>
            <a:r>
              <a:rPr lang="en-US" sz="4400" dirty="0" smtClean="0"/>
              <a:t>Hold</a:t>
            </a:r>
          </a:p>
        </p:txBody>
      </p:sp>
    </p:spTree>
    <p:extLst>
      <p:ext uri="{BB962C8B-B14F-4D97-AF65-F5344CB8AC3E}">
        <p14:creationId xmlns:p14="http://schemas.microsoft.com/office/powerpoint/2010/main" val="2263084855"/>
      </p:ext>
    </p:extLst>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Rectangle 3"/>
          <p:cNvSpPr>
            <a:spLocks noGrp="1" noChangeArrowheads="1"/>
          </p:cNvSpPr>
          <p:nvPr>
            <p:ph type="body" idx="1"/>
          </p:nvPr>
        </p:nvSpPr>
        <p:spPr>
          <a:xfrm>
            <a:off x="266700" y="1120775"/>
            <a:ext cx="8445500" cy="5130800"/>
          </a:xfrm>
        </p:spPr>
        <p:txBody>
          <a:bodyPr/>
          <a:lstStyle/>
          <a:p>
            <a:pPr eaLnBrk="1" hangingPunct="1">
              <a:buFont typeface="Wingdings" pitchFamily="2" charset="2"/>
              <a:buChar char="§"/>
            </a:pPr>
            <a:r>
              <a:rPr lang="en-US" u="sng" dirty="0" smtClean="0">
                <a:solidFill>
                  <a:srgbClr val="C00000"/>
                </a:solidFill>
              </a:rPr>
              <a:t>Manipulate</a:t>
            </a:r>
            <a:r>
              <a:rPr lang="en-US" dirty="0" smtClean="0"/>
              <a:t> cues the use of working memory and other cognitive processes for the manipulation of perceptions, feelings, thoughts or actions as they are being held in mind or being accessed in the environment.</a:t>
            </a:r>
          </a:p>
          <a:p>
            <a:pPr marL="0" indent="0" eaLnBrk="1" hangingPunct="1">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“Visualize what it would look like if you turned it upside down.”</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56908" y="101668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 name="Picture 10" descr="http://us.123rf.com/450wm/olganikitina/olganikitina1207/olganikitina120700046/14464698-memory-loss-man-presented-in-the-form-of-secondary-particles-of-the-brain.jpg"/>
          <p:cNvPicPr>
            <a:picLocks noChangeAspect="1" noChangeArrowheads="1"/>
          </p:cNvPicPr>
          <p:nvPr/>
        </p:nvPicPr>
        <p:blipFill rotWithShape="1">
          <a:blip r:embed="rId2">
            <a:extLst>
              <a:ext uri="{28A0092B-C50C-407E-A947-70E740481C1C}">
                <a14:useLocalDpi xmlns:a14="http://schemas.microsoft.com/office/drawing/2010/main" val="0"/>
              </a:ext>
            </a:extLst>
          </a:blip>
          <a:srcRect l="9407" t="32119" r="24222" b="2460"/>
          <a:stretch/>
        </p:blipFill>
        <p:spPr bwMode="auto">
          <a:xfrm>
            <a:off x="7559040" y="5240531"/>
            <a:ext cx="1460496" cy="1439631"/>
          </a:xfrm>
          <a:prstGeom prst="rect">
            <a:avLst/>
          </a:prstGeom>
          <a:noFill/>
          <a:extLst>
            <a:ext uri="{909E8E84-426E-40DD-AFC4-6F175D3DCCD1}">
              <a14:hiddenFill xmlns:a14="http://schemas.microsoft.com/office/drawing/2010/main">
                <a:solidFill>
                  <a:srgbClr val="FFFFFF"/>
                </a:solidFill>
              </a14:hiddenFill>
            </a:ext>
          </a:extLst>
        </p:spPr>
      </p:pic>
      <p:sp>
        <p:nvSpPr>
          <p:cNvPr id="168962" name="Rectangle 2"/>
          <p:cNvSpPr>
            <a:spLocks noGrp="1" noChangeArrowheads="1"/>
          </p:cNvSpPr>
          <p:nvPr>
            <p:ph type="title"/>
          </p:nvPr>
        </p:nvSpPr>
        <p:spPr>
          <a:xfrm>
            <a:off x="609604" y="253981"/>
            <a:ext cx="4484915" cy="651329"/>
          </a:xfrm>
        </p:spPr>
        <p:txBody>
          <a:bodyPr/>
          <a:lstStyle/>
          <a:p>
            <a:pPr eaLnBrk="1" hangingPunct="1"/>
            <a:r>
              <a:rPr lang="en-US" sz="4400" dirty="0" smtClean="0"/>
              <a:t>Manipulate</a:t>
            </a:r>
          </a:p>
        </p:txBody>
      </p:sp>
    </p:spTree>
    <p:extLst>
      <p:ext uri="{BB962C8B-B14F-4D97-AF65-F5344CB8AC3E}">
        <p14:creationId xmlns:p14="http://schemas.microsoft.com/office/powerpoint/2010/main" val="2953852350"/>
      </p:ext>
    </p:extLst>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3"/>
          <p:cNvSpPr>
            <a:spLocks noGrp="1" noChangeArrowheads="1"/>
          </p:cNvSpPr>
          <p:nvPr>
            <p:ph type="body" idx="1"/>
          </p:nvPr>
        </p:nvSpPr>
        <p:spPr>
          <a:xfrm>
            <a:off x="325438" y="1312863"/>
            <a:ext cx="8194675" cy="4972050"/>
          </a:xfrm>
        </p:spPr>
        <p:txBody>
          <a:bodyPr/>
          <a:lstStyle/>
          <a:p>
            <a:pPr eaLnBrk="1" hangingPunct="1">
              <a:lnSpc>
                <a:spcPct val="90000"/>
              </a:lnSpc>
              <a:buFont typeface="Wingdings" pitchFamily="2" charset="2"/>
              <a:buChar char="§"/>
            </a:pPr>
            <a:r>
              <a:rPr lang="en-US" u="sng" dirty="0" smtClean="0">
                <a:solidFill>
                  <a:srgbClr val="C00000"/>
                </a:solidFill>
              </a:rPr>
              <a:t>Store</a:t>
            </a:r>
            <a:r>
              <a:rPr lang="en-US" dirty="0" smtClean="0"/>
              <a:t> cues the movement of information about perceptions, feelings, thoughts and actions from the mental processing environment of the present moment into “storage” for possible retrieval at a later time.</a:t>
            </a:r>
          </a:p>
          <a:p>
            <a:pPr marL="0" indent="0" eaLnBrk="1" hangingPunct="1">
              <a:lnSpc>
                <a:spcPct val="90000"/>
              </a:lnSpc>
              <a:buNone/>
            </a:pPr>
            <a:endParaRPr lang="en-US" dirty="0" smtClean="0"/>
          </a:p>
          <a:p>
            <a:pPr eaLnBrk="1" hangingPunct="1">
              <a:lnSpc>
                <a:spcPct val="90000"/>
              </a:lnSpc>
              <a:buFont typeface="Wingdings" pitchFamily="2" charset="2"/>
              <a:buChar char="§"/>
            </a:pPr>
            <a:r>
              <a:rPr lang="en-US" u="sng" dirty="0" smtClean="0">
                <a:solidFill>
                  <a:srgbClr val="C00000"/>
                </a:solidFill>
              </a:rPr>
              <a:t>Prompt example</a:t>
            </a:r>
            <a:r>
              <a:rPr lang="en-US" dirty="0" smtClean="0"/>
              <a:t>:  “This is important; it will be on Friday’s quiz.”</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553712" y="1016679"/>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 name="Picture 10" descr="http://us.123rf.com/450wm/olganikitina/olganikitina1207/olganikitina120700046/14464698-memory-loss-man-presented-in-the-form-of-secondary-particles-of-the-brain.jpg"/>
          <p:cNvPicPr>
            <a:picLocks noChangeAspect="1" noChangeArrowheads="1"/>
          </p:cNvPicPr>
          <p:nvPr/>
        </p:nvPicPr>
        <p:blipFill rotWithShape="1">
          <a:blip r:embed="rId2">
            <a:extLst>
              <a:ext uri="{28A0092B-C50C-407E-A947-70E740481C1C}">
                <a14:useLocalDpi xmlns:a14="http://schemas.microsoft.com/office/drawing/2010/main" val="0"/>
              </a:ext>
            </a:extLst>
          </a:blip>
          <a:srcRect l="9407" t="32119" r="24222" b="2460"/>
          <a:stretch/>
        </p:blipFill>
        <p:spPr bwMode="auto">
          <a:xfrm>
            <a:off x="7325360" y="5107229"/>
            <a:ext cx="1629552" cy="1606272"/>
          </a:xfrm>
          <a:prstGeom prst="rect">
            <a:avLst/>
          </a:prstGeom>
          <a:noFill/>
          <a:extLst>
            <a:ext uri="{909E8E84-426E-40DD-AFC4-6F175D3DCCD1}">
              <a14:hiddenFill xmlns:a14="http://schemas.microsoft.com/office/drawing/2010/main">
                <a:solidFill>
                  <a:srgbClr val="FFFFFF"/>
                </a:solidFill>
              </a14:hiddenFill>
            </a:ext>
          </a:extLst>
        </p:spPr>
      </p:pic>
      <p:sp>
        <p:nvSpPr>
          <p:cNvPr id="169986" name="Rectangle 2"/>
          <p:cNvSpPr>
            <a:spLocks noGrp="1" noChangeArrowheads="1"/>
          </p:cNvSpPr>
          <p:nvPr>
            <p:ph type="title"/>
          </p:nvPr>
        </p:nvSpPr>
        <p:spPr>
          <a:xfrm>
            <a:off x="661450" y="198476"/>
            <a:ext cx="2428875" cy="685800"/>
          </a:xfrm>
        </p:spPr>
        <p:txBody>
          <a:bodyPr/>
          <a:lstStyle/>
          <a:p>
            <a:pPr algn="l" eaLnBrk="1" hangingPunct="1"/>
            <a:r>
              <a:rPr lang="en-US" sz="4400" dirty="0" smtClean="0"/>
              <a:t>Store</a:t>
            </a:r>
          </a:p>
        </p:txBody>
      </p:sp>
    </p:spTree>
    <p:extLst>
      <p:ext uri="{BB962C8B-B14F-4D97-AF65-F5344CB8AC3E}">
        <p14:creationId xmlns:p14="http://schemas.microsoft.com/office/powerpoint/2010/main" val="1769495038"/>
      </p:ext>
    </p:extLst>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body" idx="1"/>
          </p:nvPr>
        </p:nvSpPr>
        <p:spPr>
          <a:xfrm>
            <a:off x="304800" y="1206500"/>
            <a:ext cx="8521700" cy="4991100"/>
          </a:xfrm>
        </p:spPr>
        <p:txBody>
          <a:bodyPr/>
          <a:lstStyle/>
          <a:p>
            <a:pPr eaLnBrk="1" hangingPunct="1">
              <a:lnSpc>
                <a:spcPct val="80000"/>
              </a:lnSpc>
              <a:buFont typeface="Wingdings" pitchFamily="2" charset="2"/>
              <a:buChar char="§"/>
            </a:pPr>
            <a:r>
              <a:rPr lang="en-US" sz="2800" u="sng" dirty="0" smtClean="0">
                <a:solidFill>
                  <a:srgbClr val="C00000"/>
                </a:solidFill>
              </a:rPr>
              <a:t>Retrieve</a:t>
            </a:r>
            <a:r>
              <a:rPr lang="en-US" sz="2800" dirty="0" smtClean="0"/>
              <a:t> cues the activation of cognitive processes responsible for finding and retrieving previously stored information about perceptions, feelings, thoughts and actions.</a:t>
            </a:r>
          </a:p>
          <a:p>
            <a:pPr eaLnBrk="1" hangingPunct="1">
              <a:lnSpc>
                <a:spcPct val="80000"/>
              </a:lnSpc>
              <a:buFont typeface="Wingdings" pitchFamily="2" charset="2"/>
              <a:buChar char="§"/>
            </a:pPr>
            <a:r>
              <a:rPr lang="en-US" sz="2800" dirty="0" smtClean="0"/>
              <a:t>The more specific the demands or constraints placed on the retrieval task, the greater the requirements for precision of </a:t>
            </a:r>
            <a:r>
              <a:rPr lang="en-US" sz="2800" u="sng" dirty="0" smtClean="0">
                <a:solidFill>
                  <a:srgbClr val="C00000"/>
                </a:solidFill>
              </a:rPr>
              <a:t>retrieval</a:t>
            </a:r>
            <a:r>
              <a:rPr lang="en-US" sz="2800" dirty="0" smtClean="0"/>
              <a:t> cues.</a:t>
            </a:r>
          </a:p>
          <a:p>
            <a:pPr marL="0" indent="0" eaLnBrk="1" hangingPunct="1">
              <a:lnSpc>
                <a:spcPct val="80000"/>
              </a:lnSpc>
              <a:buNone/>
            </a:pPr>
            <a:endParaRPr lang="en-US" sz="2800" dirty="0" smtClean="0"/>
          </a:p>
          <a:p>
            <a:pPr eaLnBrk="1" hangingPunct="1">
              <a:lnSpc>
                <a:spcPct val="80000"/>
              </a:lnSpc>
              <a:buFont typeface="Wingdings" pitchFamily="2" charset="2"/>
              <a:buChar char="§"/>
            </a:pPr>
            <a:r>
              <a:rPr lang="en-US" sz="2800" u="sng" dirty="0" smtClean="0">
                <a:solidFill>
                  <a:srgbClr val="C00000"/>
                </a:solidFill>
              </a:rPr>
              <a:t>Prompt example</a:t>
            </a:r>
            <a:r>
              <a:rPr lang="en-US" sz="2800" dirty="0" smtClean="0"/>
              <a:t>:  “To answer the question correctly, you will probably need to recall all that we learned about photosynthesis.”</a:t>
            </a:r>
          </a:p>
        </p:txBody>
      </p:sp>
      <p:sp>
        <p:nvSpPr>
          <p:cNvPr id="9" name="Rectangle 8"/>
          <p:cNvSpPr/>
          <p:nvPr/>
        </p:nvSpPr>
        <p:spPr>
          <a:xfrm>
            <a:off x="391204"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56908" y="103119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 name="Picture 10" descr="http://us.123rf.com/450wm/olganikitina/olganikitina1207/olganikitina120700046/14464698-memory-loss-man-presented-in-the-form-of-secondary-particles-of-the-brain.jpg"/>
          <p:cNvPicPr>
            <a:picLocks noChangeAspect="1" noChangeArrowheads="1"/>
          </p:cNvPicPr>
          <p:nvPr/>
        </p:nvPicPr>
        <p:blipFill rotWithShape="1">
          <a:blip r:embed="rId2">
            <a:extLst>
              <a:ext uri="{28A0092B-C50C-407E-A947-70E740481C1C}">
                <a14:useLocalDpi xmlns:a14="http://schemas.microsoft.com/office/drawing/2010/main" val="0"/>
              </a:ext>
            </a:extLst>
          </a:blip>
          <a:srcRect l="9407" t="32119" r="24222" b="2460"/>
          <a:stretch/>
        </p:blipFill>
        <p:spPr bwMode="auto">
          <a:xfrm>
            <a:off x="7254240" y="4960912"/>
            <a:ext cx="1765296" cy="1740077"/>
          </a:xfrm>
          <a:prstGeom prst="rect">
            <a:avLst/>
          </a:prstGeom>
          <a:noFill/>
          <a:extLst>
            <a:ext uri="{909E8E84-426E-40DD-AFC4-6F175D3DCCD1}">
              <a14:hiddenFill xmlns:a14="http://schemas.microsoft.com/office/drawing/2010/main">
                <a:solidFill>
                  <a:srgbClr val="FFFFFF"/>
                </a:solidFill>
              </a14:hiddenFill>
            </a:ext>
          </a:extLst>
        </p:spPr>
      </p:pic>
      <p:sp>
        <p:nvSpPr>
          <p:cNvPr id="171010" name="Rectangle 2"/>
          <p:cNvSpPr>
            <a:spLocks noGrp="1" noChangeArrowheads="1"/>
          </p:cNvSpPr>
          <p:nvPr>
            <p:ph type="title"/>
          </p:nvPr>
        </p:nvSpPr>
        <p:spPr>
          <a:xfrm>
            <a:off x="634689" y="144689"/>
            <a:ext cx="3279775" cy="711200"/>
          </a:xfrm>
        </p:spPr>
        <p:txBody>
          <a:bodyPr/>
          <a:lstStyle/>
          <a:p>
            <a:pPr algn="l" eaLnBrk="1" hangingPunct="1"/>
            <a:r>
              <a:rPr lang="en-US" sz="4400" dirty="0" smtClean="0"/>
              <a:t>Retrieve</a:t>
            </a:r>
          </a:p>
        </p:txBody>
      </p:sp>
    </p:spTree>
    <p:extLst>
      <p:ext uri="{BB962C8B-B14F-4D97-AF65-F5344CB8AC3E}">
        <p14:creationId xmlns:p14="http://schemas.microsoft.com/office/powerpoint/2010/main" val="4032050554"/>
      </p:ext>
    </p:extLst>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3"/>
          <p:cNvSpPr>
            <a:spLocks noGrp="1" noChangeArrowheads="1"/>
          </p:cNvSpPr>
          <p:nvPr>
            <p:ph type="body" idx="1"/>
          </p:nvPr>
        </p:nvSpPr>
        <p:spPr>
          <a:xfrm>
            <a:off x="381002" y="1260926"/>
            <a:ext cx="8369300" cy="5016500"/>
          </a:xfrm>
        </p:spPr>
        <p:txBody>
          <a:bodyPr/>
          <a:lstStyle/>
          <a:p>
            <a:pPr eaLnBrk="1" hangingPunct="1">
              <a:lnSpc>
                <a:spcPct val="80000"/>
              </a:lnSpc>
              <a:buFont typeface="Wingdings" pitchFamily="2" charset="2"/>
              <a:buChar char="§"/>
            </a:pPr>
            <a:r>
              <a:rPr lang="en-US" u="sng" dirty="0" smtClean="0">
                <a:solidFill>
                  <a:srgbClr val="C00000"/>
                </a:solidFill>
              </a:rPr>
              <a:t>Gauge</a:t>
            </a:r>
            <a:r>
              <a:rPr lang="en-US" dirty="0" smtClean="0"/>
              <a:t> cues one to identify the demands (perceptual, emotional, mental, physical) of a task or situation and cues the activation of the resources needed to effectively engage the task or situation. </a:t>
            </a:r>
          </a:p>
          <a:p>
            <a:pPr marL="0" indent="0" eaLnBrk="1" hangingPunct="1">
              <a:lnSpc>
                <a:spcPct val="80000"/>
              </a:lnSpc>
              <a:buNone/>
            </a:pPr>
            <a:endParaRPr lang="en-US" dirty="0" smtClean="0"/>
          </a:p>
          <a:p>
            <a:pPr eaLnBrk="1" hangingPunct="1">
              <a:lnSpc>
                <a:spcPct val="80000"/>
              </a:lnSpc>
              <a:buFont typeface="Wingdings" pitchFamily="2" charset="2"/>
              <a:buChar char="§"/>
            </a:pPr>
            <a:r>
              <a:rPr lang="en-US" u="sng" dirty="0" smtClean="0">
                <a:solidFill>
                  <a:srgbClr val="C00000"/>
                </a:solidFill>
              </a:rPr>
              <a:t>Prompt example</a:t>
            </a:r>
            <a:r>
              <a:rPr lang="en-US" dirty="0" smtClean="0"/>
              <a:t>:  “Consider what it’s going to take to get this job done right.”</a:t>
            </a:r>
          </a:p>
        </p:txBody>
      </p:sp>
      <p:sp>
        <p:nvSpPr>
          <p:cNvPr id="9" name="Rectangle 8"/>
          <p:cNvSpPr/>
          <p:nvPr/>
        </p:nvSpPr>
        <p:spPr>
          <a:xfrm>
            <a:off x="376689" y="17462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13366" y="103119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14" descr="http://thumb9.shutterstock.com/display_pic_with_logo/474871/108476822/stock-vector-question-mark-man-head-symbol-vector-10847682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843" t="5195" r="18847" b="9941"/>
          <a:stretch/>
        </p:blipFill>
        <p:spPr bwMode="auto">
          <a:xfrm>
            <a:off x="7181899" y="4456763"/>
            <a:ext cx="1568403" cy="2195764"/>
          </a:xfrm>
          <a:prstGeom prst="rect">
            <a:avLst/>
          </a:prstGeom>
          <a:noFill/>
          <a:extLst>
            <a:ext uri="{909E8E84-426E-40DD-AFC4-6F175D3DCCD1}">
              <a14:hiddenFill xmlns:a14="http://schemas.microsoft.com/office/drawing/2010/main">
                <a:solidFill>
                  <a:srgbClr val="FFFFFF"/>
                </a:solidFill>
              </a14:hiddenFill>
            </a:ext>
          </a:extLst>
        </p:spPr>
      </p:pic>
      <p:sp>
        <p:nvSpPr>
          <p:cNvPr id="172034" name="Rectangle 2"/>
          <p:cNvSpPr>
            <a:spLocks noGrp="1" noChangeArrowheads="1"/>
          </p:cNvSpPr>
          <p:nvPr>
            <p:ph type="title"/>
          </p:nvPr>
        </p:nvSpPr>
        <p:spPr>
          <a:xfrm>
            <a:off x="605208" y="149225"/>
            <a:ext cx="2886075" cy="736600"/>
          </a:xfrm>
        </p:spPr>
        <p:txBody>
          <a:bodyPr/>
          <a:lstStyle/>
          <a:p>
            <a:pPr algn="l" eaLnBrk="1" hangingPunct="1"/>
            <a:r>
              <a:rPr lang="en-US" sz="4400" dirty="0" smtClean="0"/>
              <a:t>Gauge</a:t>
            </a:r>
          </a:p>
        </p:txBody>
      </p:sp>
    </p:spTree>
    <p:extLst>
      <p:ext uri="{BB962C8B-B14F-4D97-AF65-F5344CB8AC3E}">
        <p14:creationId xmlns:p14="http://schemas.microsoft.com/office/powerpoint/2010/main" val="36101458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3"/>
          <p:cNvSpPr>
            <a:spLocks noGrp="1" noChangeArrowheads="1"/>
          </p:cNvSpPr>
          <p:nvPr>
            <p:ph type="body" idx="1"/>
          </p:nvPr>
        </p:nvSpPr>
        <p:spPr>
          <a:xfrm>
            <a:off x="104322" y="1292686"/>
            <a:ext cx="8458200" cy="4114800"/>
          </a:xfrm>
        </p:spPr>
        <p:txBody>
          <a:bodyPr/>
          <a:lstStyle/>
          <a:p>
            <a:pPr marL="60325" lvl="1" indent="0" eaLnBrk="1" hangingPunct="1">
              <a:lnSpc>
                <a:spcPct val="90000"/>
              </a:lnSpc>
              <a:buNone/>
            </a:pPr>
            <a:r>
              <a:rPr lang="en-US" sz="3600" dirty="0" smtClean="0"/>
              <a:t>Executive Functions involve the part of the executive network that is routed through the frontal lobes and that is used to cue, direct, and coordinate the use of executive skills and other mental capacities. </a:t>
            </a:r>
          </a:p>
        </p:txBody>
      </p:sp>
      <p:sp>
        <p:nvSpPr>
          <p:cNvPr id="10" name="Rectangle 9"/>
          <p:cNvSpPr/>
          <p:nvPr/>
        </p:nvSpPr>
        <p:spPr>
          <a:xfrm>
            <a:off x="492801" y="1455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1" name="Straight Connector 10"/>
          <p:cNvCxnSpPr/>
          <p:nvPr/>
        </p:nvCxnSpPr>
        <p:spPr>
          <a:xfrm>
            <a:off x="1626282"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4579" name="Rectangle 2"/>
          <p:cNvSpPr>
            <a:spLocks noGrp="1" noChangeArrowheads="1"/>
          </p:cNvSpPr>
          <p:nvPr>
            <p:ph type="title"/>
          </p:nvPr>
        </p:nvSpPr>
        <p:spPr>
          <a:xfrm>
            <a:off x="492801" y="130131"/>
            <a:ext cx="8508959" cy="726666"/>
          </a:xfrm>
        </p:spPr>
        <p:txBody>
          <a:bodyPr/>
          <a:lstStyle/>
          <a:p>
            <a:pPr eaLnBrk="1" hangingPunct="1"/>
            <a:r>
              <a:rPr lang="en-US" sz="3600" dirty="0" smtClean="0"/>
              <a:t>Self Regulation Executive Functions</a:t>
            </a:r>
          </a:p>
        </p:txBody>
      </p:sp>
    </p:spTree>
    <p:extLst>
      <p:ext uri="{BB962C8B-B14F-4D97-AF65-F5344CB8AC3E}">
        <p14:creationId xmlns:p14="http://schemas.microsoft.com/office/powerpoint/2010/main" val="2631527185"/>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noChangeArrowheads="1"/>
          </p:cNvSpPr>
          <p:nvPr>
            <p:ph type="body" idx="1"/>
          </p:nvPr>
        </p:nvSpPr>
        <p:spPr>
          <a:xfrm>
            <a:off x="324758" y="1271586"/>
            <a:ext cx="8310563" cy="5041900"/>
          </a:xfrm>
        </p:spPr>
        <p:txBody>
          <a:bodyPr/>
          <a:lstStyle/>
          <a:p>
            <a:pPr eaLnBrk="1" hangingPunct="1">
              <a:lnSpc>
                <a:spcPct val="80000"/>
              </a:lnSpc>
              <a:buFont typeface="Wingdings" pitchFamily="2" charset="2"/>
              <a:buChar char="§"/>
            </a:pPr>
            <a:r>
              <a:rPr lang="en-US" u="sng" dirty="0" smtClean="0">
                <a:solidFill>
                  <a:srgbClr val="C00000"/>
                </a:solidFill>
              </a:rPr>
              <a:t>Foresee/Plan</a:t>
            </a:r>
            <a:r>
              <a:rPr lang="en-US" dirty="0" smtClean="0"/>
              <a:t> cues the anticipation of conditions or events in the very near future, such as the consequences of one’s own perceptions, feelings, thoughts and/or actions. </a:t>
            </a:r>
          </a:p>
          <a:p>
            <a:pPr marL="0" indent="0" eaLnBrk="1" hangingPunct="1">
              <a:lnSpc>
                <a:spcPct val="80000"/>
              </a:lnSpc>
              <a:buNone/>
            </a:pPr>
            <a:endParaRPr lang="en-US" dirty="0" smtClean="0"/>
          </a:p>
          <a:p>
            <a:pPr eaLnBrk="1" hangingPunct="1">
              <a:lnSpc>
                <a:spcPct val="80000"/>
              </a:lnSpc>
              <a:buFont typeface="Wingdings" pitchFamily="2" charset="2"/>
              <a:buChar char="§"/>
            </a:pPr>
            <a:r>
              <a:rPr lang="en-US" u="sng" dirty="0" smtClean="0">
                <a:solidFill>
                  <a:srgbClr val="C00000"/>
                </a:solidFill>
              </a:rPr>
              <a:t>Prompt example</a:t>
            </a:r>
            <a:r>
              <a:rPr lang="en-US" dirty="0" smtClean="0"/>
              <a:t>:  “If you keep erasing in that same spot, what do you think will happen to the paper?”</a:t>
            </a:r>
          </a:p>
        </p:txBody>
      </p:sp>
      <p:sp>
        <p:nvSpPr>
          <p:cNvPr id="9" name="Rectangle 8"/>
          <p:cNvSpPr/>
          <p:nvPr/>
        </p:nvSpPr>
        <p:spPr>
          <a:xfrm>
            <a:off x="347661" y="21816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771422" y="104570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14" descr="http://thumb9.shutterstock.com/display_pic_with_logo/474871/108476822/stock-vector-question-mark-man-head-symbol-vector-10847682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843" t="5195" r="18847" b="9941"/>
          <a:stretch/>
        </p:blipFill>
        <p:spPr bwMode="auto">
          <a:xfrm>
            <a:off x="7721600" y="4930999"/>
            <a:ext cx="1304243" cy="1825940"/>
          </a:xfrm>
          <a:prstGeom prst="rect">
            <a:avLst/>
          </a:prstGeom>
          <a:noFill/>
          <a:extLst>
            <a:ext uri="{909E8E84-426E-40DD-AFC4-6F175D3DCCD1}">
              <a14:hiddenFill xmlns:a14="http://schemas.microsoft.com/office/drawing/2010/main">
                <a:solidFill>
                  <a:srgbClr val="FFFFFF"/>
                </a:solidFill>
              </a14:hiddenFill>
            </a:ext>
          </a:extLst>
        </p:spPr>
      </p:pic>
      <p:sp>
        <p:nvSpPr>
          <p:cNvPr id="173058" name="Rectangle 2"/>
          <p:cNvSpPr>
            <a:spLocks noGrp="1" noChangeArrowheads="1"/>
          </p:cNvSpPr>
          <p:nvPr>
            <p:ph type="title"/>
          </p:nvPr>
        </p:nvSpPr>
        <p:spPr>
          <a:xfrm>
            <a:off x="558216" y="90940"/>
            <a:ext cx="4929641" cy="841829"/>
          </a:xfrm>
        </p:spPr>
        <p:txBody>
          <a:bodyPr/>
          <a:lstStyle/>
          <a:p>
            <a:pPr algn="l" eaLnBrk="1" hangingPunct="1"/>
            <a:r>
              <a:rPr lang="en-US" sz="4400" dirty="0" smtClean="0"/>
              <a:t>Anticipate</a:t>
            </a:r>
            <a:endParaRPr lang="en-US" dirty="0" smtClean="0"/>
          </a:p>
        </p:txBody>
      </p:sp>
    </p:spTree>
    <p:extLst>
      <p:ext uri="{BB962C8B-B14F-4D97-AF65-F5344CB8AC3E}">
        <p14:creationId xmlns:p14="http://schemas.microsoft.com/office/powerpoint/2010/main" val="3851654275"/>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3"/>
          <p:cNvSpPr>
            <a:spLocks noGrp="1" noChangeArrowheads="1"/>
          </p:cNvSpPr>
          <p:nvPr>
            <p:ph type="body" idx="1"/>
          </p:nvPr>
        </p:nvSpPr>
        <p:spPr>
          <a:xfrm>
            <a:off x="316818" y="1045712"/>
            <a:ext cx="8709025" cy="5094287"/>
          </a:xfrm>
        </p:spPr>
        <p:txBody>
          <a:bodyPr/>
          <a:lstStyle/>
          <a:p>
            <a:pPr eaLnBrk="1" hangingPunct="1">
              <a:buFont typeface="Wingdings" pitchFamily="2" charset="2"/>
              <a:buChar char="§"/>
            </a:pPr>
            <a:r>
              <a:rPr lang="en-US" u="sng" dirty="0" smtClean="0">
                <a:solidFill>
                  <a:srgbClr val="C00000"/>
                </a:solidFill>
              </a:rPr>
              <a:t>Estimate Time </a:t>
            </a:r>
            <a:r>
              <a:rPr lang="en-US" dirty="0" smtClean="0"/>
              <a:t>cues the use of time estimation routines (e.g., cueing the engagement of mental functions that enable a person to have an internal sense of how long something will take to complete, or how much time is still left in a specific period of time).</a:t>
            </a:r>
          </a:p>
          <a:p>
            <a:pPr marL="0" indent="0" eaLnBrk="1" hangingPunct="1">
              <a:buNone/>
            </a:pPr>
            <a:endParaRPr lang="en-US" dirty="0" smtClean="0"/>
          </a:p>
          <a:p>
            <a:pPr eaLnBrk="1" hangingPunct="1">
              <a:buFont typeface="Wingdings" pitchFamily="2" charset="2"/>
              <a:buChar char="§"/>
            </a:pPr>
            <a:r>
              <a:rPr lang="en-US" u="sng" dirty="0" smtClean="0">
                <a:solidFill>
                  <a:srgbClr val="C00000"/>
                </a:solidFill>
              </a:rPr>
              <a:t>Prompt example</a:t>
            </a:r>
            <a:r>
              <a:rPr lang="en-US" dirty="0" smtClean="0"/>
              <a:t>:  “Tell me how long you think this will take you to do.”</a:t>
            </a:r>
          </a:p>
        </p:txBody>
      </p:sp>
      <p:sp>
        <p:nvSpPr>
          <p:cNvPr id="9" name="Rectangle 8"/>
          <p:cNvSpPr/>
          <p:nvPr/>
        </p:nvSpPr>
        <p:spPr>
          <a:xfrm>
            <a:off x="333147" y="20365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800450" y="9078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0" name="Picture 14" descr="http://thumb9.shutterstock.com/display_pic_with_logo/474871/108476822/stock-vector-question-mark-man-head-symbol-vector-10847682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843" t="5195" r="18847" b="9941"/>
          <a:stretch/>
        </p:blipFill>
        <p:spPr bwMode="auto">
          <a:xfrm>
            <a:off x="8006080" y="5329271"/>
            <a:ext cx="1019763" cy="1427668"/>
          </a:xfrm>
          <a:prstGeom prst="rect">
            <a:avLst/>
          </a:prstGeom>
          <a:noFill/>
          <a:extLst>
            <a:ext uri="{909E8E84-426E-40DD-AFC4-6F175D3DCCD1}">
              <a14:hiddenFill xmlns:a14="http://schemas.microsoft.com/office/drawing/2010/main">
                <a:solidFill>
                  <a:srgbClr val="FFFFFF"/>
                </a:solidFill>
              </a14:hiddenFill>
            </a:ext>
          </a:extLst>
        </p:spPr>
      </p:pic>
      <p:sp>
        <p:nvSpPr>
          <p:cNvPr id="174082" name="Rectangle 2"/>
          <p:cNvSpPr>
            <a:spLocks noGrp="1" noChangeArrowheads="1"/>
          </p:cNvSpPr>
          <p:nvPr>
            <p:ph type="title"/>
          </p:nvPr>
        </p:nvSpPr>
        <p:spPr>
          <a:xfrm>
            <a:off x="573276" y="142875"/>
            <a:ext cx="5605462" cy="728662"/>
          </a:xfrm>
        </p:spPr>
        <p:txBody>
          <a:bodyPr/>
          <a:lstStyle/>
          <a:p>
            <a:pPr algn="l" eaLnBrk="1" hangingPunct="1"/>
            <a:r>
              <a:rPr lang="en-US" sz="4400" dirty="0" smtClean="0"/>
              <a:t>Estimate Time</a:t>
            </a:r>
          </a:p>
        </p:txBody>
      </p:sp>
    </p:spTree>
    <p:extLst>
      <p:ext uri="{BB962C8B-B14F-4D97-AF65-F5344CB8AC3E}">
        <p14:creationId xmlns:p14="http://schemas.microsoft.com/office/powerpoint/2010/main" val="588320494"/>
      </p:ext>
    </p:extLst>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7" name="Rectangle 3"/>
          <p:cNvSpPr>
            <a:spLocks noGrp="1" noChangeArrowheads="1"/>
          </p:cNvSpPr>
          <p:nvPr>
            <p:ph type="body" idx="1"/>
          </p:nvPr>
        </p:nvSpPr>
        <p:spPr>
          <a:xfrm>
            <a:off x="313872" y="1201058"/>
            <a:ext cx="8547100" cy="4953000"/>
          </a:xfrm>
        </p:spPr>
        <p:txBody>
          <a:bodyPr/>
          <a:lstStyle/>
          <a:p>
            <a:pPr eaLnBrk="1" hangingPunct="1">
              <a:buFont typeface="Wingdings" pitchFamily="2" charset="2"/>
              <a:buChar char="§"/>
            </a:pPr>
            <a:r>
              <a:rPr lang="en-US" sz="2800" u="sng" dirty="0" smtClean="0">
                <a:solidFill>
                  <a:srgbClr val="C00000"/>
                </a:solidFill>
              </a:rPr>
              <a:t>Analyze</a:t>
            </a:r>
            <a:r>
              <a:rPr lang="en-US" sz="2800" dirty="0" smtClean="0"/>
              <a:t> cues the realization of the need to examine more closely perceptions, feelings, thoughts or actions to obtain a greater understanding of a problem or situation.</a:t>
            </a:r>
          </a:p>
          <a:p>
            <a:pPr marL="0" indent="0" eaLnBrk="1" hangingPunct="1">
              <a:buNone/>
            </a:pPr>
            <a:endParaRPr lang="en-US" sz="2800" dirty="0" smtClean="0"/>
          </a:p>
          <a:p>
            <a:pPr eaLnBrk="1" hangingPunct="1">
              <a:buFont typeface="Wingdings" pitchFamily="2" charset="2"/>
              <a:buChar char="§"/>
            </a:pPr>
            <a:r>
              <a:rPr lang="en-US" sz="2800" u="sng" dirty="0" smtClean="0">
                <a:solidFill>
                  <a:srgbClr val="C00000"/>
                </a:solidFill>
              </a:rPr>
              <a:t>Prompt examples</a:t>
            </a:r>
            <a:r>
              <a:rPr lang="en-US" sz="2800" dirty="0" smtClean="0"/>
              <a:t>:  “Make a list of the positives and negatives and then compare them.” </a:t>
            </a:r>
          </a:p>
          <a:p>
            <a:pPr eaLnBrk="1" hangingPunct="1">
              <a:buNone/>
            </a:pPr>
            <a:r>
              <a:rPr lang="en-US" sz="2800" dirty="0" smtClean="0"/>
              <a:t>    “Are there additional factors that need to be considered?”</a:t>
            </a:r>
          </a:p>
        </p:txBody>
      </p:sp>
      <p:sp>
        <p:nvSpPr>
          <p:cNvPr id="9" name="Rectangle 8"/>
          <p:cNvSpPr/>
          <p:nvPr/>
        </p:nvSpPr>
        <p:spPr>
          <a:xfrm>
            <a:off x="405717" y="20365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640796" y="103119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0" name="Picture 14" descr="http://thumb9.shutterstock.com/display_pic_with_logo/474871/108476822/stock-vector-question-mark-man-head-symbol-vector-10847682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843" t="5195" r="18847" b="9941"/>
          <a:stretch/>
        </p:blipFill>
        <p:spPr bwMode="auto">
          <a:xfrm>
            <a:off x="7719289" y="5056983"/>
            <a:ext cx="1141683" cy="1598356"/>
          </a:xfrm>
          <a:prstGeom prst="rect">
            <a:avLst/>
          </a:prstGeom>
          <a:noFill/>
          <a:extLst>
            <a:ext uri="{909E8E84-426E-40DD-AFC4-6F175D3DCCD1}">
              <a14:hiddenFill xmlns:a14="http://schemas.microsoft.com/office/drawing/2010/main">
                <a:solidFill>
                  <a:srgbClr val="FFFFFF"/>
                </a:solidFill>
              </a14:hiddenFill>
            </a:ext>
          </a:extLst>
        </p:spPr>
      </p:pic>
      <p:sp>
        <p:nvSpPr>
          <p:cNvPr id="175106" name="Rectangle 2"/>
          <p:cNvSpPr>
            <a:spLocks noGrp="1" noChangeArrowheads="1"/>
          </p:cNvSpPr>
          <p:nvPr>
            <p:ph type="title"/>
          </p:nvPr>
        </p:nvSpPr>
        <p:spPr>
          <a:xfrm>
            <a:off x="565265" y="251731"/>
            <a:ext cx="3890962" cy="609600"/>
          </a:xfrm>
        </p:spPr>
        <p:txBody>
          <a:bodyPr/>
          <a:lstStyle/>
          <a:p>
            <a:pPr algn="l" eaLnBrk="1" hangingPunct="1"/>
            <a:r>
              <a:rPr lang="en-US" sz="4400" dirty="0" smtClean="0"/>
              <a:t>Analyze</a:t>
            </a:r>
          </a:p>
        </p:txBody>
      </p:sp>
    </p:spTree>
    <p:extLst>
      <p:ext uri="{BB962C8B-B14F-4D97-AF65-F5344CB8AC3E}">
        <p14:creationId xmlns:p14="http://schemas.microsoft.com/office/powerpoint/2010/main" val="1781281463"/>
      </p:ext>
    </p:extLst>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299359" y="1099460"/>
            <a:ext cx="8547100" cy="4953000"/>
          </a:xfrm>
        </p:spPr>
        <p:txBody>
          <a:bodyPr/>
          <a:lstStyle/>
          <a:p>
            <a:pPr eaLnBrk="1" hangingPunct="1">
              <a:buFont typeface="Wingdings" pitchFamily="2" charset="2"/>
              <a:buChar char="§"/>
            </a:pPr>
            <a:r>
              <a:rPr lang="en-US" sz="2800" u="sng" dirty="0" smtClean="0">
                <a:solidFill>
                  <a:srgbClr val="C00000"/>
                </a:solidFill>
              </a:rPr>
              <a:t>Compare/Evaluate</a:t>
            </a:r>
            <a:r>
              <a:rPr lang="en-US" sz="2800" dirty="0" smtClean="0"/>
              <a:t> cues the realization of the need to make comparisons among, or evaluate the adequacy of, perceptions, feelings, thoughts or actions.</a:t>
            </a:r>
          </a:p>
          <a:p>
            <a:pPr marL="0" indent="0" eaLnBrk="1" hangingPunct="1">
              <a:buNone/>
            </a:pPr>
            <a:endParaRPr lang="en-US" sz="2800" dirty="0" smtClean="0"/>
          </a:p>
          <a:p>
            <a:pPr eaLnBrk="1" hangingPunct="1">
              <a:buFont typeface="Wingdings" pitchFamily="2" charset="2"/>
              <a:buChar char="§"/>
            </a:pPr>
            <a:r>
              <a:rPr lang="en-US" sz="2800" u="sng" dirty="0" smtClean="0">
                <a:solidFill>
                  <a:srgbClr val="C00000"/>
                </a:solidFill>
              </a:rPr>
              <a:t>Prompt examples</a:t>
            </a:r>
            <a:r>
              <a:rPr lang="en-US" sz="2800" dirty="0" smtClean="0"/>
              <a:t>:  “Did you complete all the steps?” </a:t>
            </a:r>
          </a:p>
          <a:p>
            <a:pPr eaLnBrk="1" hangingPunct="1">
              <a:buNone/>
            </a:pPr>
            <a:r>
              <a:rPr lang="en-US" sz="2800" dirty="0" smtClean="0"/>
              <a:t>	“Does yours look like the model?”</a:t>
            </a:r>
          </a:p>
          <a:p>
            <a:pPr eaLnBrk="1" hangingPunct="1">
              <a:buNone/>
            </a:pPr>
            <a:r>
              <a:rPr lang="en-US" sz="2800" dirty="0" smtClean="0"/>
              <a:t>	“Why do you think what you said was a good explanation?”</a:t>
            </a:r>
          </a:p>
        </p:txBody>
      </p:sp>
      <p:sp>
        <p:nvSpPr>
          <p:cNvPr id="9" name="Rectangle 8"/>
          <p:cNvSpPr/>
          <p:nvPr/>
        </p:nvSpPr>
        <p:spPr>
          <a:xfrm>
            <a:off x="202521" y="8754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597254" y="90056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0" name="Picture 14" descr="http://thumb9.shutterstock.com/display_pic_with_logo/474871/108476822/stock-vector-question-mark-man-head-symbol-vector-10847682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843" t="5195" r="18847" b="9941"/>
          <a:stretch/>
        </p:blipFill>
        <p:spPr bwMode="auto">
          <a:xfrm>
            <a:off x="7813040" y="5128103"/>
            <a:ext cx="1141683" cy="1598356"/>
          </a:xfrm>
          <a:prstGeom prst="rect">
            <a:avLst/>
          </a:prstGeom>
          <a:noFill/>
          <a:extLst>
            <a:ext uri="{909E8E84-426E-40DD-AFC4-6F175D3DCCD1}">
              <a14:hiddenFill xmlns:a14="http://schemas.microsoft.com/office/drawing/2010/main">
                <a:solidFill>
                  <a:srgbClr val="FFFFFF"/>
                </a:solidFill>
              </a14:hiddenFill>
            </a:ext>
          </a:extLst>
        </p:spPr>
      </p:pic>
      <p:sp>
        <p:nvSpPr>
          <p:cNvPr id="176130" name="Rectangle 2"/>
          <p:cNvSpPr>
            <a:spLocks noGrp="1" noChangeArrowheads="1"/>
          </p:cNvSpPr>
          <p:nvPr>
            <p:ph type="title"/>
          </p:nvPr>
        </p:nvSpPr>
        <p:spPr>
          <a:xfrm>
            <a:off x="440601" y="75521"/>
            <a:ext cx="6746875" cy="674688"/>
          </a:xfrm>
        </p:spPr>
        <p:txBody>
          <a:bodyPr/>
          <a:lstStyle/>
          <a:p>
            <a:pPr eaLnBrk="1" hangingPunct="1"/>
            <a:r>
              <a:rPr lang="en-US" sz="4400" dirty="0" smtClean="0"/>
              <a:t>Compare/Evaluate</a:t>
            </a:r>
            <a:endParaRPr lang="en-US" sz="5400" dirty="0" smtClean="0"/>
          </a:p>
        </p:txBody>
      </p:sp>
    </p:spTree>
    <p:extLst>
      <p:ext uri="{BB962C8B-B14F-4D97-AF65-F5344CB8AC3E}">
        <p14:creationId xmlns:p14="http://schemas.microsoft.com/office/powerpoint/2010/main" val="3761646800"/>
      </p:ext>
    </p:extLst>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Rectangle 3"/>
          <p:cNvSpPr>
            <a:spLocks noGrp="1" noChangeArrowheads="1"/>
          </p:cNvSpPr>
          <p:nvPr>
            <p:ph type="body" idx="1"/>
          </p:nvPr>
        </p:nvSpPr>
        <p:spPr>
          <a:xfrm>
            <a:off x="279400" y="1259116"/>
            <a:ext cx="8432800" cy="4851400"/>
          </a:xfrm>
        </p:spPr>
        <p:txBody>
          <a:bodyPr/>
          <a:lstStyle/>
          <a:p>
            <a:pPr eaLnBrk="1" hangingPunct="1">
              <a:lnSpc>
                <a:spcPct val="90000"/>
              </a:lnSpc>
              <a:buFont typeface="Wingdings" pitchFamily="2" charset="2"/>
              <a:buChar char="§"/>
            </a:pPr>
            <a:r>
              <a:rPr lang="en-US" u="sng" dirty="0" smtClean="0">
                <a:solidFill>
                  <a:srgbClr val="C00000"/>
                </a:solidFill>
              </a:rPr>
              <a:t>Prioritize</a:t>
            </a:r>
            <a:r>
              <a:rPr lang="en-US" dirty="0" smtClean="0"/>
              <a:t> cues the use of routines for ordering perceptions, feelings, thoughts, and/or actions, according to their relevance, importance, or urgency.</a:t>
            </a:r>
          </a:p>
          <a:p>
            <a:pPr marL="0" indent="0" eaLnBrk="1" hangingPunct="1">
              <a:lnSpc>
                <a:spcPct val="90000"/>
              </a:lnSpc>
              <a:buNone/>
            </a:pPr>
            <a:endParaRPr lang="en-US" dirty="0" smtClean="0"/>
          </a:p>
          <a:p>
            <a:pPr eaLnBrk="1" hangingPunct="1">
              <a:lnSpc>
                <a:spcPct val="90000"/>
              </a:lnSpc>
              <a:buFont typeface="Wingdings" pitchFamily="2" charset="2"/>
              <a:buChar char="§"/>
            </a:pPr>
            <a:r>
              <a:rPr lang="en-US" u="sng" dirty="0" smtClean="0">
                <a:solidFill>
                  <a:srgbClr val="C00000"/>
                </a:solidFill>
              </a:rPr>
              <a:t>Prompt example</a:t>
            </a:r>
            <a:r>
              <a:rPr lang="en-US" dirty="0" smtClean="0"/>
              <a:t>:  “Think about how important each of these tasks is, and then list them in order of importance so the most important ones get done first.”</a:t>
            </a:r>
          </a:p>
        </p:txBody>
      </p:sp>
      <p:sp>
        <p:nvSpPr>
          <p:cNvPr id="9" name="Rectangle 8"/>
          <p:cNvSpPr/>
          <p:nvPr/>
        </p:nvSpPr>
        <p:spPr>
          <a:xfrm>
            <a:off x="347661"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669824" y="98765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0" name="Picture 14" descr="http://thumb9.shutterstock.com/display_pic_with_logo/474871/108476822/stock-vector-question-mark-man-head-symbol-vector-10847682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843" t="5195" r="18847" b="9941"/>
          <a:stretch/>
        </p:blipFill>
        <p:spPr bwMode="auto">
          <a:xfrm>
            <a:off x="7741920" y="5071207"/>
            <a:ext cx="1182323" cy="1655252"/>
          </a:xfrm>
          <a:prstGeom prst="rect">
            <a:avLst/>
          </a:prstGeom>
          <a:noFill/>
          <a:extLst>
            <a:ext uri="{909E8E84-426E-40DD-AFC4-6F175D3DCCD1}">
              <a14:hiddenFill xmlns:a14="http://schemas.microsoft.com/office/drawing/2010/main">
                <a:solidFill>
                  <a:srgbClr val="FFFFFF"/>
                </a:solidFill>
              </a14:hiddenFill>
            </a:ext>
          </a:extLst>
        </p:spPr>
      </p:pic>
      <p:sp>
        <p:nvSpPr>
          <p:cNvPr id="177154" name="Rectangle 2"/>
          <p:cNvSpPr>
            <a:spLocks noGrp="1" noChangeArrowheads="1"/>
          </p:cNvSpPr>
          <p:nvPr>
            <p:ph type="title"/>
          </p:nvPr>
        </p:nvSpPr>
        <p:spPr>
          <a:xfrm>
            <a:off x="621445" y="85745"/>
            <a:ext cx="4499201" cy="769483"/>
          </a:xfrm>
        </p:spPr>
        <p:txBody>
          <a:bodyPr/>
          <a:lstStyle/>
          <a:p>
            <a:pPr algn="l" eaLnBrk="1" hangingPunct="1"/>
            <a:r>
              <a:rPr lang="en-US" sz="4400" dirty="0" smtClean="0"/>
              <a:t>Prioritize</a:t>
            </a:r>
            <a:endParaRPr lang="en-US" sz="5400" dirty="0" smtClean="0"/>
          </a:p>
        </p:txBody>
      </p:sp>
    </p:spTree>
    <p:extLst>
      <p:ext uri="{BB962C8B-B14F-4D97-AF65-F5344CB8AC3E}">
        <p14:creationId xmlns:p14="http://schemas.microsoft.com/office/powerpoint/2010/main" val="1574356258"/>
      </p:ext>
    </p:extLst>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Rectangle 3"/>
          <p:cNvSpPr>
            <a:spLocks noGrp="1" noChangeArrowheads="1"/>
          </p:cNvSpPr>
          <p:nvPr>
            <p:ph type="body" idx="1"/>
          </p:nvPr>
        </p:nvSpPr>
        <p:spPr>
          <a:xfrm>
            <a:off x="290288" y="1253672"/>
            <a:ext cx="8229600" cy="4762500"/>
          </a:xfrm>
        </p:spPr>
        <p:txBody>
          <a:bodyPr/>
          <a:lstStyle/>
          <a:p>
            <a:pPr eaLnBrk="1" hangingPunct="1">
              <a:buFont typeface="Wingdings" pitchFamily="2" charset="2"/>
              <a:buChar char="§"/>
            </a:pPr>
            <a:r>
              <a:rPr lang="en-US" sz="2800" u="sng" dirty="0" smtClean="0">
                <a:solidFill>
                  <a:srgbClr val="C00000"/>
                </a:solidFill>
              </a:rPr>
              <a:t>Generate</a:t>
            </a:r>
            <a:r>
              <a:rPr lang="en-US" sz="2800" dirty="0" smtClean="0"/>
              <a:t> cues the realization that novel, fluid problem-solving efforts are required and cues the activation of the resources needed to carry out problem-solving routines.</a:t>
            </a:r>
          </a:p>
          <a:p>
            <a:pPr marL="0" indent="0" eaLnBrk="1" hangingPunct="1">
              <a:buNone/>
            </a:pPr>
            <a:endParaRPr lang="en-US" sz="2800" dirty="0" smtClean="0"/>
          </a:p>
          <a:p>
            <a:pPr eaLnBrk="1" hangingPunct="1">
              <a:buFont typeface="Wingdings" pitchFamily="2" charset="2"/>
              <a:buChar char="§"/>
            </a:pPr>
            <a:r>
              <a:rPr lang="en-US" sz="2800" u="sng" dirty="0" smtClean="0">
                <a:solidFill>
                  <a:srgbClr val="C00000"/>
                </a:solidFill>
              </a:rPr>
              <a:t>Prompt example</a:t>
            </a:r>
            <a:r>
              <a:rPr lang="en-US" sz="2800" dirty="0" smtClean="0"/>
              <a:t>:  “We haven’t tried to solve a problem like this one before.”</a:t>
            </a:r>
          </a:p>
          <a:p>
            <a:pPr eaLnBrk="1" hangingPunct="1">
              <a:buNone/>
            </a:pPr>
            <a:r>
              <a:rPr lang="en-US" sz="2800" dirty="0" smtClean="0"/>
              <a:t>	“This problem will require some novel thinking if you are going to find a solution.” </a:t>
            </a:r>
          </a:p>
        </p:txBody>
      </p:sp>
      <p:sp>
        <p:nvSpPr>
          <p:cNvPr id="9" name="Rectangle 8"/>
          <p:cNvSpPr/>
          <p:nvPr/>
        </p:nvSpPr>
        <p:spPr>
          <a:xfrm>
            <a:off x="318633" y="20365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7244080" y="5130800"/>
            <a:ext cx="1632428" cy="1517800"/>
            <a:chOff x="5735481" y="-2622771"/>
            <a:chExt cx="4064000" cy="3627120"/>
          </a:xfrm>
        </p:grpSpPr>
        <p:pic>
          <p:nvPicPr>
            <p:cNvPr id="7" name="Picture 12" descr="Creative Brain Idea concept background. - stock vect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8178" name="Rectangle 2"/>
          <p:cNvSpPr>
            <a:spLocks noGrp="1" noChangeArrowheads="1"/>
          </p:cNvSpPr>
          <p:nvPr>
            <p:ph type="title"/>
          </p:nvPr>
        </p:nvSpPr>
        <p:spPr>
          <a:xfrm>
            <a:off x="538622" y="100767"/>
            <a:ext cx="3622675" cy="787400"/>
          </a:xfrm>
        </p:spPr>
        <p:txBody>
          <a:bodyPr/>
          <a:lstStyle/>
          <a:p>
            <a:pPr algn="l" eaLnBrk="1" hangingPunct="1"/>
            <a:r>
              <a:rPr lang="en-US" sz="4400" dirty="0" smtClean="0"/>
              <a:t>Generate</a:t>
            </a:r>
          </a:p>
        </p:txBody>
      </p:sp>
    </p:spTree>
    <p:extLst>
      <p:ext uri="{BB962C8B-B14F-4D97-AF65-F5344CB8AC3E}">
        <p14:creationId xmlns:p14="http://schemas.microsoft.com/office/powerpoint/2010/main" val="879506850"/>
      </p:ext>
    </p:extLst>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noChangeArrowheads="1"/>
          </p:cNvSpPr>
          <p:nvPr>
            <p:ph type="body" idx="1"/>
          </p:nvPr>
        </p:nvSpPr>
        <p:spPr>
          <a:xfrm>
            <a:off x="342900" y="1244600"/>
            <a:ext cx="8547100" cy="4953000"/>
          </a:xfrm>
        </p:spPr>
        <p:txBody>
          <a:bodyPr/>
          <a:lstStyle/>
          <a:p>
            <a:pPr eaLnBrk="1" hangingPunct="1">
              <a:buFont typeface="Wingdings" pitchFamily="2" charset="2"/>
              <a:buChar char="§"/>
            </a:pPr>
            <a:r>
              <a:rPr lang="en-US" sz="2800" u="sng" dirty="0" smtClean="0">
                <a:solidFill>
                  <a:srgbClr val="C00000"/>
                </a:solidFill>
              </a:rPr>
              <a:t>Associate</a:t>
            </a:r>
            <a:r>
              <a:rPr lang="en-US" sz="2800" dirty="0" smtClean="0"/>
              <a:t> cues the realization that associations need to be made, and cues the activation of the resources needed to attempt to make the necessary associations.</a:t>
            </a:r>
          </a:p>
          <a:p>
            <a:pPr marL="0" indent="0" eaLnBrk="1" hangingPunct="1">
              <a:buNone/>
            </a:pPr>
            <a:endParaRPr lang="en-US" sz="2800" dirty="0" smtClean="0"/>
          </a:p>
          <a:p>
            <a:pPr eaLnBrk="1" hangingPunct="1">
              <a:buFont typeface="Wingdings" pitchFamily="2" charset="2"/>
              <a:buChar char="§"/>
            </a:pPr>
            <a:r>
              <a:rPr lang="en-US" sz="2800" u="sng" dirty="0" smtClean="0">
                <a:solidFill>
                  <a:srgbClr val="C00000"/>
                </a:solidFill>
              </a:rPr>
              <a:t>Prompt examples</a:t>
            </a:r>
            <a:r>
              <a:rPr lang="en-US" sz="2800" dirty="0" smtClean="0"/>
              <a:t>:  “Have you heard anything like that before?”</a:t>
            </a:r>
          </a:p>
          <a:p>
            <a:pPr eaLnBrk="1" hangingPunct="1">
              <a:buNone/>
            </a:pPr>
            <a:r>
              <a:rPr lang="en-US" sz="2800" dirty="0" smtClean="0"/>
              <a:t>	“This problem is very similar to one you worked on last week.” </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27881" y="1002165"/>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7244080" y="5120640"/>
            <a:ext cx="1794988" cy="1629560"/>
            <a:chOff x="5735481" y="-2622771"/>
            <a:chExt cx="4064000" cy="3627120"/>
          </a:xfrm>
        </p:grpSpPr>
        <p:pic>
          <p:nvPicPr>
            <p:cNvPr id="7" name="Picture 12" descr="Creative Brain Idea concept background. - stock vect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9202" name="Rectangle 2"/>
          <p:cNvSpPr>
            <a:spLocks noGrp="1" noChangeArrowheads="1"/>
          </p:cNvSpPr>
          <p:nvPr>
            <p:ph type="title"/>
          </p:nvPr>
        </p:nvSpPr>
        <p:spPr>
          <a:xfrm>
            <a:off x="652350" y="256720"/>
            <a:ext cx="3890962" cy="609600"/>
          </a:xfrm>
        </p:spPr>
        <p:txBody>
          <a:bodyPr/>
          <a:lstStyle/>
          <a:p>
            <a:pPr algn="l" eaLnBrk="1" hangingPunct="1"/>
            <a:r>
              <a:rPr lang="en-US" sz="4400" dirty="0" smtClean="0"/>
              <a:t>Associate</a:t>
            </a:r>
          </a:p>
        </p:txBody>
      </p:sp>
    </p:spTree>
    <p:extLst>
      <p:ext uri="{BB962C8B-B14F-4D97-AF65-F5344CB8AC3E}">
        <p14:creationId xmlns:p14="http://schemas.microsoft.com/office/powerpoint/2010/main" val="305319628"/>
      </p:ext>
    </p:extLst>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Rectangle 3"/>
          <p:cNvSpPr>
            <a:spLocks noGrp="1" noChangeArrowheads="1"/>
          </p:cNvSpPr>
          <p:nvPr>
            <p:ph type="body" idx="1"/>
          </p:nvPr>
        </p:nvSpPr>
        <p:spPr>
          <a:xfrm>
            <a:off x="235858" y="1302658"/>
            <a:ext cx="8432800" cy="4851400"/>
          </a:xfrm>
        </p:spPr>
        <p:txBody>
          <a:bodyPr/>
          <a:lstStyle/>
          <a:p>
            <a:pPr eaLnBrk="1" hangingPunct="1">
              <a:lnSpc>
                <a:spcPct val="90000"/>
              </a:lnSpc>
              <a:buFont typeface="Wingdings" pitchFamily="2" charset="2"/>
              <a:buChar char="§"/>
            </a:pPr>
            <a:r>
              <a:rPr lang="en-US" u="sng" dirty="0" smtClean="0">
                <a:solidFill>
                  <a:srgbClr val="C00000"/>
                </a:solidFill>
              </a:rPr>
              <a:t>Organize</a:t>
            </a:r>
            <a:r>
              <a:rPr lang="en-US" dirty="0" smtClean="0"/>
              <a:t> cues the use of routines for sorting, sequencing, or otherwise arranging perceptions, feelings, thoughts, and/or actions, to enhance or improve the efficiency of experience, learning, or performance.</a:t>
            </a:r>
          </a:p>
          <a:p>
            <a:pPr marL="0" indent="0" eaLnBrk="1" hangingPunct="1">
              <a:lnSpc>
                <a:spcPct val="90000"/>
              </a:lnSpc>
              <a:buNone/>
            </a:pPr>
            <a:endParaRPr lang="en-US" dirty="0" smtClean="0"/>
          </a:p>
          <a:p>
            <a:pPr eaLnBrk="1" hangingPunct="1">
              <a:lnSpc>
                <a:spcPct val="90000"/>
              </a:lnSpc>
              <a:buFont typeface="Wingdings" pitchFamily="2" charset="2"/>
              <a:buChar char="§"/>
            </a:pPr>
            <a:r>
              <a:rPr lang="en-US" u="sng" dirty="0" smtClean="0">
                <a:solidFill>
                  <a:srgbClr val="C00000"/>
                </a:solidFill>
              </a:rPr>
              <a:t>Prompt example</a:t>
            </a:r>
            <a:r>
              <a:rPr lang="en-US" dirty="0" smtClean="0"/>
              <a:t>:  “Let’s establish the order in which you need to do things to get this task done.”</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7609840" y="5405120"/>
            <a:ext cx="1429228" cy="1345080"/>
            <a:chOff x="5735481" y="-2622771"/>
            <a:chExt cx="4064000" cy="3627120"/>
          </a:xfrm>
        </p:grpSpPr>
        <p:pic>
          <p:nvPicPr>
            <p:cNvPr id="7" name="Picture 12" descr="Creative Brain Idea concept background. - stock vect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0226" name="Rectangle 2"/>
          <p:cNvSpPr>
            <a:spLocks noGrp="1" noChangeArrowheads="1"/>
          </p:cNvSpPr>
          <p:nvPr>
            <p:ph type="title"/>
          </p:nvPr>
        </p:nvSpPr>
        <p:spPr>
          <a:xfrm>
            <a:off x="602884" y="187435"/>
            <a:ext cx="3381375" cy="749300"/>
          </a:xfrm>
        </p:spPr>
        <p:txBody>
          <a:bodyPr/>
          <a:lstStyle/>
          <a:p>
            <a:pPr eaLnBrk="1" hangingPunct="1"/>
            <a:r>
              <a:rPr lang="en-US" sz="4400" dirty="0" smtClean="0"/>
              <a:t>Organize</a:t>
            </a:r>
          </a:p>
        </p:txBody>
      </p:sp>
    </p:spTree>
    <p:extLst>
      <p:ext uri="{BB962C8B-B14F-4D97-AF65-F5344CB8AC3E}">
        <p14:creationId xmlns:p14="http://schemas.microsoft.com/office/powerpoint/2010/main" val="488311570"/>
      </p:ext>
    </p:extLst>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Rectangle 3"/>
          <p:cNvSpPr>
            <a:spLocks noGrp="1" noChangeArrowheads="1"/>
          </p:cNvSpPr>
          <p:nvPr>
            <p:ph type="body" idx="1"/>
          </p:nvPr>
        </p:nvSpPr>
        <p:spPr>
          <a:xfrm>
            <a:off x="237674" y="1184277"/>
            <a:ext cx="8426450" cy="4581525"/>
          </a:xfrm>
        </p:spPr>
        <p:txBody>
          <a:bodyPr/>
          <a:lstStyle/>
          <a:p>
            <a:pPr eaLnBrk="1" hangingPunct="1">
              <a:lnSpc>
                <a:spcPct val="80000"/>
              </a:lnSpc>
              <a:buFont typeface="Wingdings" pitchFamily="2" charset="2"/>
              <a:buChar char="§"/>
            </a:pPr>
            <a:r>
              <a:rPr lang="en-US" sz="2800" u="sng" dirty="0" smtClean="0">
                <a:solidFill>
                  <a:srgbClr val="C00000"/>
                </a:solidFill>
              </a:rPr>
              <a:t>Plan</a:t>
            </a:r>
            <a:r>
              <a:rPr lang="en-US" sz="2800" dirty="0" smtClean="0"/>
              <a:t> cues the engagement of the capacities required to identify a series of perception, feelings, thoughts, and/or actions that, if carried out, would be most likely to produce a desired outcome in the very near future (within minutes to within several hours). </a:t>
            </a:r>
          </a:p>
          <a:p>
            <a:pPr marL="0" indent="0" eaLnBrk="1" hangingPunct="1">
              <a:lnSpc>
                <a:spcPct val="80000"/>
              </a:lnSpc>
              <a:buNone/>
            </a:pPr>
            <a:endParaRPr lang="en-US" sz="2800" dirty="0" smtClean="0"/>
          </a:p>
          <a:p>
            <a:pPr eaLnBrk="1" hangingPunct="1">
              <a:lnSpc>
                <a:spcPct val="80000"/>
              </a:lnSpc>
              <a:buFont typeface="Wingdings" pitchFamily="2" charset="2"/>
              <a:buChar char="§"/>
            </a:pPr>
            <a:r>
              <a:rPr lang="en-US" sz="2800" u="sng" dirty="0" smtClean="0">
                <a:solidFill>
                  <a:srgbClr val="C00000"/>
                </a:solidFill>
              </a:rPr>
              <a:t>Prompt example</a:t>
            </a:r>
            <a:r>
              <a:rPr lang="en-US" sz="2800" dirty="0" smtClean="0"/>
              <a:t>:  “Write down what you will do over the weekend and when you will do it so that you will be ready for the test on Monday.”</a:t>
            </a:r>
          </a:p>
        </p:txBody>
      </p:sp>
      <p:sp>
        <p:nvSpPr>
          <p:cNvPr id="9" name="Rectangle 8"/>
          <p:cNvSpPr/>
          <p:nvPr/>
        </p:nvSpPr>
        <p:spPr>
          <a:xfrm>
            <a:off x="318633"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684338" y="98765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7081520" y="4937760"/>
            <a:ext cx="1957548" cy="1812440"/>
            <a:chOff x="5735481" y="-2622771"/>
            <a:chExt cx="4064000" cy="3627120"/>
          </a:xfrm>
        </p:grpSpPr>
        <p:pic>
          <p:nvPicPr>
            <p:cNvPr id="7" name="Picture 12" descr="Creative Brain Idea concept background. - stock vect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1250" name="Rectangle 2"/>
          <p:cNvSpPr>
            <a:spLocks noGrp="1" noChangeArrowheads="1"/>
          </p:cNvSpPr>
          <p:nvPr>
            <p:ph type="title"/>
          </p:nvPr>
        </p:nvSpPr>
        <p:spPr>
          <a:xfrm>
            <a:off x="590057" y="152626"/>
            <a:ext cx="8166100" cy="784225"/>
          </a:xfrm>
        </p:spPr>
        <p:txBody>
          <a:bodyPr/>
          <a:lstStyle/>
          <a:p>
            <a:pPr algn="l" eaLnBrk="1" hangingPunct="1"/>
            <a:r>
              <a:rPr lang="en-US" sz="4400" dirty="0" smtClean="0"/>
              <a:t>Plan</a:t>
            </a:r>
            <a:r>
              <a:rPr lang="en-US" dirty="0" smtClean="0"/>
              <a:t> (Short-term)</a:t>
            </a:r>
          </a:p>
        </p:txBody>
      </p:sp>
    </p:spTree>
    <p:extLst>
      <p:ext uri="{BB962C8B-B14F-4D97-AF65-F5344CB8AC3E}">
        <p14:creationId xmlns:p14="http://schemas.microsoft.com/office/powerpoint/2010/main" val="3598003550"/>
      </p:ext>
    </p:extLst>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Rectangle 3"/>
          <p:cNvSpPr>
            <a:spLocks noGrp="1" noChangeArrowheads="1"/>
          </p:cNvSpPr>
          <p:nvPr>
            <p:ph type="body" idx="1"/>
          </p:nvPr>
        </p:nvSpPr>
        <p:spPr>
          <a:xfrm>
            <a:off x="368298" y="2109679"/>
            <a:ext cx="8180388" cy="4638675"/>
          </a:xfrm>
        </p:spPr>
        <p:txBody>
          <a:bodyPr/>
          <a:lstStyle/>
          <a:p>
            <a:pPr eaLnBrk="1" hangingPunct="1">
              <a:lnSpc>
                <a:spcPct val="80000"/>
              </a:lnSpc>
            </a:pPr>
            <a:r>
              <a:rPr lang="en-US" u="sng" dirty="0" smtClean="0">
                <a:solidFill>
                  <a:srgbClr val="C00000"/>
                </a:solidFill>
              </a:rPr>
              <a:t>Choose</a:t>
            </a:r>
            <a:r>
              <a:rPr lang="en-US" dirty="0" smtClean="0"/>
              <a:t> cues the need to achieve closure, i.e., to make a choice among alternatives now.</a:t>
            </a:r>
          </a:p>
          <a:p>
            <a:pPr eaLnBrk="1" hangingPunct="1">
              <a:lnSpc>
                <a:spcPct val="80000"/>
              </a:lnSpc>
              <a:buFont typeface="Wingdings" pitchFamily="2" charset="2"/>
              <a:buChar char="§"/>
            </a:pPr>
            <a:r>
              <a:rPr lang="en-US" u="sng" dirty="0" smtClean="0">
                <a:solidFill>
                  <a:srgbClr val="C00000"/>
                </a:solidFill>
              </a:rPr>
              <a:t>Prompt example</a:t>
            </a:r>
            <a:r>
              <a:rPr lang="en-US" dirty="0" smtClean="0"/>
              <a:t>:  “Make a choice now.”  “Pick one now.”  “Choose now.” </a:t>
            </a:r>
          </a:p>
          <a:p>
            <a:pPr eaLnBrk="1" hangingPunct="1">
              <a:lnSpc>
                <a:spcPct val="80000"/>
              </a:lnSpc>
            </a:pPr>
            <a:r>
              <a:rPr lang="en-US" dirty="0" smtClean="0"/>
              <a:t>The </a:t>
            </a:r>
            <a:r>
              <a:rPr lang="en-US" u="sng" dirty="0" smtClean="0">
                <a:solidFill>
                  <a:srgbClr val="C00000"/>
                </a:solidFill>
              </a:rPr>
              <a:t>Choose</a:t>
            </a:r>
            <a:r>
              <a:rPr lang="en-US" dirty="0" smtClean="0"/>
              <a:t> cue often must be preceded by the Stop/Interrupt cue.</a:t>
            </a:r>
          </a:p>
          <a:p>
            <a:pPr eaLnBrk="1" hangingPunct="1">
              <a:lnSpc>
                <a:spcPct val="80000"/>
              </a:lnSpc>
            </a:pPr>
            <a:r>
              <a:rPr lang="en-US" u="sng" dirty="0" smtClean="0">
                <a:solidFill>
                  <a:srgbClr val="C00000"/>
                </a:solidFill>
              </a:rPr>
              <a:t>Prompt example</a:t>
            </a:r>
            <a:r>
              <a:rPr lang="en-US" dirty="0" smtClean="0"/>
              <a:t>:  “You need to stop thinking about it and make a choice now.”</a:t>
            </a:r>
          </a:p>
          <a:p>
            <a:pPr eaLnBrk="1" hangingPunct="1">
              <a:lnSpc>
                <a:spcPct val="80000"/>
              </a:lnSpc>
            </a:pPr>
            <a:endParaRPr lang="en-US" dirty="0" smtClean="0"/>
          </a:p>
        </p:txBody>
      </p:sp>
      <p:sp>
        <p:nvSpPr>
          <p:cNvPr id="9" name="Rectangle 8"/>
          <p:cNvSpPr/>
          <p:nvPr/>
        </p:nvSpPr>
        <p:spPr>
          <a:xfrm>
            <a:off x="318633" y="31105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169078" y="118940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7460340" y="231698"/>
            <a:ext cx="1480028" cy="1436520"/>
            <a:chOff x="5735481" y="-2622771"/>
            <a:chExt cx="4064000" cy="3627120"/>
          </a:xfrm>
        </p:grpSpPr>
        <p:pic>
          <p:nvPicPr>
            <p:cNvPr id="7" name="Picture 12" descr="Creative Brain Idea concept background. - stock vect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2274" name="Rectangle 2"/>
          <p:cNvSpPr>
            <a:spLocks noGrp="1" noChangeArrowheads="1"/>
          </p:cNvSpPr>
          <p:nvPr>
            <p:ph type="title"/>
          </p:nvPr>
        </p:nvSpPr>
        <p:spPr>
          <a:xfrm>
            <a:off x="558005" y="311059"/>
            <a:ext cx="7800975" cy="762000"/>
          </a:xfrm>
        </p:spPr>
        <p:txBody>
          <a:bodyPr/>
          <a:lstStyle/>
          <a:p>
            <a:pPr algn="l" eaLnBrk="1" hangingPunct="1"/>
            <a:r>
              <a:rPr lang="en-US" sz="4400" dirty="0" smtClean="0"/>
              <a:t>Choose/Decide</a:t>
            </a:r>
          </a:p>
        </p:txBody>
      </p:sp>
    </p:spTree>
    <p:extLst>
      <p:ext uri="{BB962C8B-B14F-4D97-AF65-F5344CB8AC3E}">
        <p14:creationId xmlns:p14="http://schemas.microsoft.com/office/powerpoint/2010/main" val="1592399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xfrm>
            <a:off x="6746240" y="6356350"/>
            <a:ext cx="2133600" cy="365125"/>
          </a:xfrm>
          <a:noFill/>
        </p:spPr>
        <p:txBody>
          <a:bodyPr/>
          <a:lstStyle/>
          <a:p>
            <a:fld id="{5E484CF6-5497-4A98-8341-9BB7E1F2091F}" type="slidenum">
              <a:rPr lang="en-US" smtClean="0"/>
              <a:pPr/>
              <a:t>22</a:t>
            </a:fld>
            <a:endParaRPr lang="en-US" smtClean="0"/>
          </a:p>
        </p:txBody>
      </p:sp>
      <p:sp>
        <p:nvSpPr>
          <p:cNvPr id="24580" name="Rectangle 3"/>
          <p:cNvSpPr>
            <a:spLocks noGrp="1" noChangeArrowheads="1"/>
          </p:cNvSpPr>
          <p:nvPr>
            <p:ph type="body" idx="1"/>
          </p:nvPr>
        </p:nvSpPr>
        <p:spPr>
          <a:xfrm>
            <a:off x="0" y="1314450"/>
            <a:ext cx="8458200" cy="4114800"/>
          </a:xfrm>
        </p:spPr>
        <p:txBody>
          <a:bodyPr/>
          <a:lstStyle/>
          <a:p>
            <a:pPr lvl="1" eaLnBrk="1" hangingPunct="1">
              <a:lnSpc>
                <a:spcPct val="90000"/>
              </a:lnSpc>
              <a:buFont typeface="Wingdings" panose="05000000000000000000" pitchFamily="2" charset="2"/>
              <a:buChar char="§"/>
            </a:pPr>
            <a:r>
              <a:rPr lang="en-US" sz="4000" dirty="0" smtClean="0"/>
              <a:t>A set of control capacities that cue and direct functioning across the domains of perception, emotion, cognition, and action</a:t>
            </a:r>
          </a:p>
          <a:p>
            <a:pPr lvl="1" eaLnBrk="1" hangingPunct="1">
              <a:lnSpc>
                <a:spcPct val="90000"/>
              </a:lnSpc>
              <a:buFont typeface="Wingdings" panose="05000000000000000000" pitchFamily="2" charset="2"/>
              <a:buChar char="§"/>
            </a:pPr>
            <a:r>
              <a:rPr lang="en-US" sz="4000" dirty="0" smtClean="0"/>
              <a:t>The current model posits 33  self-regulation executive </a:t>
            </a:r>
            <a:r>
              <a:rPr lang="en-US" sz="4000" dirty="0" smtClean="0"/>
              <a:t>functions</a:t>
            </a:r>
            <a:endParaRPr lang="en-US" sz="4000" dirty="0" smtClean="0"/>
          </a:p>
        </p:txBody>
      </p:sp>
      <p:sp>
        <p:nvSpPr>
          <p:cNvPr id="10" name="Rectangle 9"/>
          <p:cNvSpPr/>
          <p:nvPr/>
        </p:nvSpPr>
        <p:spPr>
          <a:xfrm>
            <a:off x="523150" y="160338"/>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1" name="Straight Connector 10"/>
          <p:cNvCxnSpPr/>
          <p:nvPr/>
        </p:nvCxnSpPr>
        <p:spPr>
          <a:xfrm>
            <a:off x="1626282"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4579" name="Rectangle 2"/>
          <p:cNvSpPr>
            <a:spLocks noGrp="1" noChangeArrowheads="1"/>
          </p:cNvSpPr>
          <p:nvPr>
            <p:ph type="title"/>
          </p:nvPr>
        </p:nvSpPr>
        <p:spPr>
          <a:xfrm>
            <a:off x="743495" y="85046"/>
            <a:ext cx="6381750" cy="781050"/>
          </a:xfrm>
        </p:spPr>
        <p:txBody>
          <a:bodyPr/>
          <a:lstStyle/>
          <a:p>
            <a:pPr eaLnBrk="1" hangingPunct="1"/>
            <a:r>
              <a:rPr lang="en-US" sz="4800" dirty="0" smtClean="0"/>
              <a:t>Self Regulation</a:t>
            </a:r>
          </a:p>
        </p:txBody>
      </p:sp>
      <p:sp>
        <p:nvSpPr>
          <p:cNvPr id="3" name="AutoShape 4" descr="http://i1209.photobucket.com/albums/cc392/Kamelion1/RoadSign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423613643"/>
      </p:ext>
    </p:extLst>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http://calendars.vertex42.com/images/weekly-calendar-template_large.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2910" y="4432455"/>
            <a:ext cx="1276985" cy="1758002"/>
          </a:xfrm>
          <a:prstGeom prst="rect">
            <a:avLst/>
          </a:prstGeom>
          <a:noFill/>
          <a:extLst>
            <a:ext uri="{909E8E84-426E-40DD-AFC4-6F175D3DCCD1}">
              <a14:hiddenFill xmlns:a14="http://schemas.microsoft.com/office/drawing/2010/main">
                <a:solidFill>
                  <a:srgbClr val="FFFFFF"/>
                </a:solidFill>
              </a14:hiddenFill>
            </a:ext>
          </a:extLst>
        </p:spPr>
      </p:pic>
      <p:sp>
        <p:nvSpPr>
          <p:cNvPr id="424963" name="Rectangle 3"/>
          <p:cNvSpPr>
            <a:spLocks noChangeArrowheads="1"/>
          </p:cNvSpPr>
          <p:nvPr/>
        </p:nvSpPr>
        <p:spPr bwMode="auto">
          <a:xfrm>
            <a:off x="417288" y="1353917"/>
            <a:ext cx="8059738" cy="4668838"/>
          </a:xfrm>
          <a:prstGeom prst="rect">
            <a:avLst/>
          </a:prstGeom>
          <a:noFill/>
          <a:ln w="9525">
            <a:noFill/>
            <a:miter lim="800000"/>
            <a:headEnd/>
            <a:tailEnd/>
          </a:ln>
        </p:spPr>
        <p:txBody>
          <a:bodyPr/>
          <a:lstStyle/>
          <a:p>
            <a:pPr>
              <a:spcBef>
                <a:spcPct val="20000"/>
              </a:spcBef>
              <a:defRPr/>
            </a:pPr>
            <a:r>
              <a:rPr lang="en-US" sz="4800" dirty="0">
                <a:solidFill>
                  <a:srgbClr val="663300"/>
                </a:solidFill>
                <a:latin typeface="Arial" panose="020B0604020202020204" pitchFamily="34" charset="0"/>
                <a:cs typeface="Arial" panose="020B0604020202020204" pitchFamily="34" charset="0"/>
              </a:rPr>
              <a:t>Provide time management aids, such as calendars, clocks, timers, schedules, peer leaders and coaches, work teams, etc. </a:t>
            </a:r>
          </a:p>
          <a:p>
            <a:pPr marL="342900" indent="-342900">
              <a:spcBef>
                <a:spcPct val="20000"/>
              </a:spcBef>
              <a:defRPr/>
            </a:pPr>
            <a:endParaRPr lang="en-US" sz="48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6057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3298" name="Rectangle 2"/>
          <p:cNvSpPr>
            <a:spLocks noGrp="1" noChangeArrowheads="1"/>
          </p:cNvSpPr>
          <p:nvPr>
            <p:ph type="title"/>
          </p:nvPr>
        </p:nvSpPr>
        <p:spPr>
          <a:xfrm>
            <a:off x="260577" y="95703"/>
            <a:ext cx="8686800" cy="979033"/>
          </a:xfrm>
        </p:spPr>
        <p:txBody>
          <a:bodyPr/>
          <a:lstStyle/>
          <a:p>
            <a:pPr eaLnBrk="1" hangingPunct="1"/>
            <a:r>
              <a:rPr lang="en-US" dirty="0" smtClean="0"/>
              <a:t>External Control Strategies</a:t>
            </a:r>
            <a:endParaRPr lang="en-US" sz="4000" dirty="0" smtClean="0"/>
          </a:p>
        </p:txBody>
      </p:sp>
      <p:pic>
        <p:nvPicPr>
          <p:cNvPr id="22530" name="Picture 2" descr="http://www.lakemaryhs.scps.k12.fl.us/calendars/images/calendar.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9713" y="5212938"/>
            <a:ext cx="1810881" cy="1424559"/>
          </a:xfrm>
          <a:prstGeom prst="rect">
            <a:avLst/>
          </a:prstGeom>
          <a:noFill/>
          <a:extLst>
            <a:ext uri="{909E8E84-426E-40DD-AFC4-6F175D3DCCD1}">
              <a14:hiddenFill xmlns:a14="http://schemas.microsoft.com/office/drawing/2010/main">
                <a:solidFill>
                  <a:srgbClr val="FFFFFF"/>
                </a:solidFill>
              </a14:hiddenFill>
            </a:ext>
          </a:extLst>
        </p:spPr>
      </p:pic>
      <p:pic>
        <p:nvPicPr>
          <p:cNvPr id="22534" name="Picture 6" descr="http://mylifescoop.com/featured-stories/20100607-timer.jpg"/>
          <p:cNvPicPr>
            <a:picLocks noChangeAspect="1" noChangeArrowheads="1"/>
          </p:cNvPicPr>
          <p:nvPr/>
        </p:nvPicPr>
        <p:blipFill rotWithShape="1">
          <a:blip r:embed="rId4">
            <a:extLst>
              <a:ext uri="{28A0092B-C50C-407E-A947-70E740481C1C}">
                <a14:useLocalDpi xmlns:a14="http://schemas.microsoft.com/office/drawing/2010/main" val="0"/>
              </a:ext>
            </a:extLst>
          </a:blip>
          <a:srcRect l="869" t="10120" r="4400" b="9457"/>
          <a:stretch/>
        </p:blipFill>
        <p:spPr bwMode="auto">
          <a:xfrm>
            <a:off x="5520675" y="4567366"/>
            <a:ext cx="2214880" cy="15443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encrypted-tbn3.gstatic.com/images?q=tbn:ANd9GcTeTi6oTgKLX9ChtLrPERYOStWURzi809Bcb2jgijPAnbkrzKr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80881" y="205375"/>
            <a:ext cx="781437" cy="1178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892483"/>
      </p:ext>
    </p:extLst>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Number Placeholder 1"/>
          <p:cNvSpPr>
            <a:spLocks noGrp="1"/>
          </p:cNvSpPr>
          <p:nvPr>
            <p:ph type="sldNum" sz="quarter" idx="12"/>
          </p:nvPr>
        </p:nvSpPr>
        <p:spPr>
          <a:noFill/>
        </p:spPr>
        <p:txBody>
          <a:bodyPr/>
          <a:lstStyle/>
          <a:p>
            <a:fld id="{020E21CC-D5C0-44A1-B46F-940B01CA7D10}" type="slidenum">
              <a:rPr lang="en-US" smtClean="0"/>
              <a:pPr/>
              <a:t>221</a:t>
            </a:fld>
            <a:endParaRPr lang="en-US" smtClean="0"/>
          </a:p>
        </p:txBody>
      </p:sp>
      <p:sp>
        <p:nvSpPr>
          <p:cNvPr id="9" name="TextBox 8"/>
          <p:cNvSpPr txBox="1">
            <a:spLocks noChangeArrowheads="1"/>
          </p:cNvSpPr>
          <p:nvPr/>
        </p:nvSpPr>
        <p:spPr bwMode="auto">
          <a:xfrm>
            <a:off x="3832225" y="1605192"/>
            <a:ext cx="5441950" cy="4154488"/>
          </a:xfrm>
          <a:prstGeom prst="rect">
            <a:avLst/>
          </a:prstGeom>
          <a:noFill/>
          <a:ln w="9525">
            <a:noFill/>
            <a:miter lim="800000"/>
            <a:headEnd/>
            <a:tailEnd/>
          </a:ln>
        </p:spPr>
        <p:txBody>
          <a:bodyPr>
            <a:spAutoFit/>
          </a:bodyPr>
          <a:lstStyle/>
          <a:p>
            <a:r>
              <a:rPr lang="en-US" sz="4400">
                <a:solidFill>
                  <a:srgbClr val="663300"/>
                </a:solidFill>
              </a:rPr>
              <a:t>Bridging strategies effect the gradual transition from external control to self-regulated internal control.</a:t>
            </a:r>
          </a:p>
        </p:txBody>
      </p:sp>
      <p:sp>
        <p:nvSpPr>
          <p:cNvPr id="10" name="TextBox 9"/>
          <p:cNvSpPr txBox="1"/>
          <p:nvPr/>
        </p:nvSpPr>
        <p:spPr>
          <a:xfrm>
            <a:off x="3309481" y="246067"/>
            <a:ext cx="3951287" cy="831850"/>
          </a:xfrm>
          <a:prstGeom prst="rect">
            <a:avLst/>
          </a:prstGeom>
          <a:noFill/>
        </p:spPr>
        <p:txBody>
          <a:bodyPr wrap="none">
            <a:spAutoFit/>
          </a:bodyPr>
          <a:lstStyle/>
          <a:p>
            <a:pPr>
              <a:defRPr/>
            </a:pPr>
            <a:r>
              <a:rPr lang="en-US" sz="4800" b="1" dirty="0">
                <a:solidFill>
                  <a:srgbClr val="663300"/>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454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7" name="Rectangle 3"/>
          <p:cNvSpPr>
            <a:spLocks noChangeArrowheads="1"/>
          </p:cNvSpPr>
          <p:nvPr/>
        </p:nvSpPr>
        <p:spPr bwMode="auto">
          <a:xfrm>
            <a:off x="593713" y="1934255"/>
            <a:ext cx="6879001" cy="4577353"/>
          </a:xfrm>
          <a:prstGeom prst="rect">
            <a:avLst/>
          </a:prstGeom>
          <a:noFill/>
          <a:ln w="9525">
            <a:noFill/>
            <a:miter lim="800000"/>
            <a:headEnd/>
            <a:tailEnd/>
          </a:ln>
        </p:spPr>
        <p:txBody>
          <a:bodyPr/>
          <a:lstStyle/>
          <a:p>
            <a:pPr>
              <a:spcBef>
                <a:spcPct val="20000"/>
              </a:spcBef>
            </a:pPr>
            <a:r>
              <a:rPr lang="en-US" sz="5400" dirty="0">
                <a:solidFill>
                  <a:srgbClr val="663300"/>
                </a:solidFill>
                <a:latin typeface="Arial" panose="020B0604020202020204" pitchFamily="34" charset="0"/>
                <a:cs typeface="Arial" panose="020B0604020202020204" pitchFamily="34" charset="0"/>
              </a:rPr>
              <a:t>Encourage the engagement of executive functions through the use of reflective </a:t>
            </a:r>
            <a:r>
              <a:rPr lang="en-US" sz="5400" dirty="0" smtClean="0">
                <a:solidFill>
                  <a:srgbClr val="663300"/>
                </a:solidFill>
                <a:latin typeface="Arial" panose="020B0604020202020204" pitchFamily="34" charset="0"/>
                <a:cs typeface="Arial" panose="020B0604020202020204" pitchFamily="34" charset="0"/>
              </a:rPr>
              <a:t>questioning</a:t>
            </a:r>
            <a:endParaRPr lang="en-US" sz="54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304119" y="21816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109653" y="113035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9442" name="Rectangle 2"/>
          <p:cNvSpPr>
            <a:spLocks noGrp="1" noChangeArrowheads="1"/>
          </p:cNvSpPr>
          <p:nvPr>
            <p:ph type="title"/>
          </p:nvPr>
        </p:nvSpPr>
        <p:spPr>
          <a:xfrm>
            <a:off x="404485" y="0"/>
            <a:ext cx="8199438" cy="1004888"/>
          </a:xfrm>
        </p:spPr>
        <p:txBody>
          <a:bodyPr/>
          <a:lstStyle/>
          <a:p>
            <a:pPr algn="l" eaLnBrk="1" hangingPunct="1"/>
            <a:r>
              <a:rPr lang="en-US" sz="4800" dirty="0" smtClean="0"/>
              <a:t>Bridging Strategies</a:t>
            </a:r>
          </a:p>
        </p:txBody>
      </p:sp>
      <p:pic>
        <p:nvPicPr>
          <p:cNvPr id="7"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9633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5987">
                                            <p:txEl>
                                              <p:pRg st="0" end="0"/>
                                            </p:txEl>
                                          </p:spTgt>
                                        </p:tgtEl>
                                        <p:attrNameLst>
                                          <p:attrName>style.visibility</p:attrName>
                                        </p:attrNameLst>
                                      </p:cBhvr>
                                      <p:to>
                                        <p:strVal val="visible"/>
                                      </p:to>
                                    </p:set>
                                    <p:animEffect transition="in" filter="blinds(horizontal)">
                                      <p:cBhvr>
                                        <p:cTn id="7" dur="500"/>
                                        <p:tgtEl>
                                          <p:spTgt spid="425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7" name="Rectangle 3"/>
          <p:cNvSpPr>
            <a:spLocks noChangeArrowheads="1"/>
          </p:cNvSpPr>
          <p:nvPr/>
        </p:nvSpPr>
        <p:spPr bwMode="auto">
          <a:xfrm>
            <a:off x="351068" y="1111485"/>
            <a:ext cx="8386763" cy="5013325"/>
          </a:xfrm>
          <a:prstGeom prst="rect">
            <a:avLst/>
          </a:prstGeom>
          <a:noFill/>
          <a:ln w="9525">
            <a:noFill/>
            <a:miter lim="800000"/>
            <a:headEnd/>
            <a:tailEnd/>
          </a:ln>
        </p:spPr>
        <p:txBody>
          <a:bodyPr/>
          <a:lstStyle/>
          <a:p>
            <a:pPr>
              <a:spcBef>
                <a:spcPct val="20000"/>
              </a:spcBef>
            </a:pPr>
            <a:r>
              <a:rPr lang="en-US" sz="3600" dirty="0">
                <a:solidFill>
                  <a:srgbClr val="663300"/>
                </a:solidFill>
                <a:latin typeface="Arial" panose="020B0604020202020204" pitchFamily="34" charset="0"/>
                <a:cs typeface="Arial" panose="020B0604020202020204" pitchFamily="34" charset="0"/>
              </a:rPr>
              <a:t>Repeat the child’s question back to the child instead of providing an answer.  </a:t>
            </a:r>
            <a:r>
              <a:rPr lang="en-US" sz="3600" dirty="0" smtClean="0">
                <a:solidFill>
                  <a:srgbClr val="663300"/>
                </a:solidFill>
                <a:latin typeface="Arial" panose="020B0604020202020204" pitchFamily="34" charset="0"/>
                <a:cs typeface="Arial" panose="020B0604020202020204" pitchFamily="34" charset="0"/>
              </a:rPr>
              <a:t>  In </a:t>
            </a:r>
            <a:r>
              <a:rPr lang="en-US" sz="3600" dirty="0">
                <a:solidFill>
                  <a:srgbClr val="663300"/>
                </a:solidFill>
                <a:latin typeface="Arial" panose="020B0604020202020204" pitchFamily="34" charset="0"/>
                <a:cs typeface="Arial" panose="020B0604020202020204" pitchFamily="34" charset="0"/>
              </a:rPr>
              <a:t>situations where the child seems unaware of the need to be asking questions for adequate engagement, reflective questioning involves the mediator asking the child a question that is intended to make the child aware of the need to engage executive functions.</a:t>
            </a:r>
          </a:p>
        </p:txBody>
      </p:sp>
      <p:sp>
        <p:nvSpPr>
          <p:cNvPr id="9" name="Rectangle 8"/>
          <p:cNvSpPr/>
          <p:nvPr/>
        </p:nvSpPr>
        <p:spPr>
          <a:xfrm>
            <a:off x="260577" y="16011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333088" y="98329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90466" name="Rectangle 2"/>
          <p:cNvSpPr>
            <a:spLocks noGrp="1" noChangeArrowheads="1"/>
          </p:cNvSpPr>
          <p:nvPr>
            <p:ph type="title"/>
          </p:nvPr>
        </p:nvSpPr>
        <p:spPr>
          <a:xfrm>
            <a:off x="351068" y="0"/>
            <a:ext cx="7395482" cy="873579"/>
          </a:xfrm>
        </p:spPr>
        <p:txBody>
          <a:bodyPr/>
          <a:lstStyle/>
          <a:p>
            <a:pPr algn="l" eaLnBrk="1" hangingPunct="1"/>
            <a:r>
              <a:rPr lang="en-US" sz="4800" dirty="0" smtClean="0"/>
              <a:t>Reflective</a:t>
            </a:r>
            <a:r>
              <a:rPr lang="en-US" dirty="0" smtClean="0"/>
              <a:t> Questioning</a:t>
            </a:r>
          </a:p>
        </p:txBody>
      </p:sp>
      <p:pic>
        <p:nvPicPr>
          <p:cNvPr id="6" name="Picture 2" descr="https://encrypted-tbn1.gstatic.com/images?q=tbn:ANd9GcTwHvxBfXzSzhi2cCrs7HNk-eIqTUg8tMN5hCy2Gc5VIHXp8dju"/>
          <p:cNvPicPr>
            <a:picLocks noChangeAspect="1" noChangeArrowheads="1"/>
          </p:cNvPicPr>
          <p:nvPr/>
        </p:nvPicPr>
        <p:blipFill rotWithShape="1">
          <a:blip r:embed="rId2">
            <a:extLst>
              <a:ext uri="{28A0092B-C50C-407E-A947-70E740481C1C}">
                <a14:useLocalDpi xmlns:a14="http://schemas.microsoft.com/office/drawing/2010/main" val="0"/>
              </a:ext>
            </a:extLst>
          </a:blip>
          <a:srcRect r="26039" b="1147"/>
          <a:stretch/>
        </p:blipFill>
        <p:spPr bwMode="auto">
          <a:xfrm>
            <a:off x="7777030" y="103362"/>
            <a:ext cx="1162725" cy="103039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1056" y="6263156"/>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9065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5987">
                                            <p:txEl>
                                              <p:pRg st="0" end="0"/>
                                            </p:txEl>
                                          </p:spTgt>
                                        </p:tgtEl>
                                        <p:attrNameLst>
                                          <p:attrName>style.visibility</p:attrName>
                                        </p:attrNameLst>
                                      </p:cBhvr>
                                      <p:to>
                                        <p:strVal val="visible"/>
                                      </p:to>
                                    </p:set>
                                    <p:animEffect transition="in" filter="blinds(horizontal)">
                                      <p:cBhvr>
                                        <p:cTn id="7" dur="500"/>
                                        <p:tgtEl>
                                          <p:spTgt spid="425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7" name="Rectangle 3"/>
          <p:cNvSpPr>
            <a:spLocks noChangeArrowheads="1"/>
          </p:cNvSpPr>
          <p:nvPr/>
        </p:nvSpPr>
        <p:spPr bwMode="auto">
          <a:xfrm>
            <a:off x="195493" y="1280160"/>
            <a:ext cx="8694507" cy="5007026"/>
          </a:xfrm>
          <a:prstGeom prst="rect">
            <a:avLst/>
          </a:prstGeom>
          <a:noFill/>
          <a:ln w="9525">
            <a:noFill/>
            <a:miter lim="800000"/>
            <a:headEnd/>
            <a:tailEnd/>
          </a:ln>
        </p:spPr>
        <p:txBody>
          <a:bodyPr/>
          <a:lstStyle/>
          <a:p>
            <a:pPr>
              <a:spcBef>
                <a:spcPct val="20000"/>
              </a:spcBef>
            </a:pPr>
            <a:r>
              <a:rPr lang="en-US" sz="3600" dirty="0">
                <a:solidFill>
                  <a:srgbClr val="663300"/>
                </a:solidFill>
                <a:latin typeface="Arial" panose="020B0604020202020204" pitchFamily="34" charset="0"/>
                <a:cs typeface="Arial" panose="020B0604020202020204" pitchFamily="34" charset="0"/>
              </a:rPr>
              <a:t>Provide immediate and frequent feedback about the effectiveness of attempts to engage self-regulation executive functions.  Providing students with feedback about their performance enables them to engage executive capacities more effectively to learn from their mistakes and improve future performance.</a:t>
            </a:r>
          </a:p>
          <a:p>
            <a:pPr marL="800100" lvl="1" indent="-342900">
              <a:spcBef>
                <a:spcPct val="20000"/>
              </a:spcBef>
            </a:pPr>
            <a:endParaRPr lang="en-US" sz="36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31549" y="17462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221328" y="103409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91490" name="Rectangle 2"/>
          <p:cNvSpPr>
            <a:spLocks noGrp="1" noChangeArrowheads="1"/>
          </p:cNvSpPr>
          <p:nvPr>
            <p:ph type="title"/>
          </p:nvPr>
        </p:nvSpPr>
        <p:spPr>
          <a:xfrm>
            <a:off x="351068" y="-6014"/>
            <a:ext cx="6350454" cy="902607"/>
          </a:xfrm>
        </p:spPr>
        <p:txBody>
          <a:bodyPr/>
          <a:lstStyle/>
          <a:p>
            <a:pPr algn="l" eaLnBrk="1" hangingPunct="1"/>
            <a:r>
              <a:rPr lang="en-US" sz="4800" dirty="0" smtClean="0"/>
              <a:t>Bridging Strategies</a:t>
            </a:r>
          </a:p>
        </p:txBody>
      </p:sp>
      <p:pic>
        <p:nvPicPr>
          <p:cNvPr id="7"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26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5987">
                                            <p:txEl>
                                              <p:pRg st="0" end="0"/>
                                            </p:txEl>
                                          </p:spTgt>
                                        </p:tgtEl>
                                        <p:attrNameLst>
                                          <p:attrName>style.visibility</p:attrName>
                                        </p:attrNameLst>
                                      </p:cBhvr>
                                      <p:to>
                                        <p:strVal val="visible"/>
                                      </p:to>
                                    </p:set>
                                    <p:animEffect transition="in" filter="blinds(horizontal)">
                                      <p:cBhvr>
                                        <p:cTn id="7" dur="500"/>
                                        <p:tgtEl>
                                          <p:spTgt spid="425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7" name="Rectangle 3"/>
          <p:cNvSpPr>
            <a:spLocks noChangeArrowheads="1"/>
          </p:cNvSpPr>
          <p:nvPr/>
        </p:nvSpPr>
        <p:spPr bwMode="auto">
          <a:xfrm>
            <a:off x="399733" y="1117283"/>
            <a:ext cx="8502650" cy="4926012"/>
          </a:xfrm>
          <a:prstGeom prst="rect">
            <a:avLst/>
          </a:prstGeom>
          <a:noFill/>
          <a:ln w="9525">
            <a:noFill/>
            <a:miter lim="800000"/>
            <a:headEnd/>
            <a:tailEnd/>
          </a:ln>
        </p:spPr>
        <p:txBody>
          <a:bodyPr/>
          <a:lstStyle/>
          <a:p>
            <a:pPr>
              <a:spcBef>
                <a:spcPct val="20000"/>
              </a:spcBef>
            </a:pPr>
            <a:r>
              <a:rPr lang="en-US" sz="3600" dirty="0">
                <a:solidFill>
                  <a:srgbClr val="663300"/>
                </a:solidFill>
                <a:latin typeface="Arial" panose="020B0604020202020204" pitchFamily="34" charset="0"/>
                <a:cs typeface="Arial" panose="020B0604020202020204" pitchFamily="34" charset="0"/>
              </a:rPr>
              <a:t>When providing feedback, be sure to emphasize the importance of effort; make sure the child realizes that self-regulation is not simply something you have or don’t have – it can be increased by applying techniques and strategies; the more effort placed into applying the techniques, the more likely the improvements. </a:t>
            </a:r>
          </a:p>
          <a:p>
            <a:pPr marL="800100" lvl="1" indent="-342900">
              <a:spcBef>
                <a:spcPct val="20000"/>
              </a:spcBef>
            </a:pPr>
            <a:endParaRPr lang="en-US" sz="36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60577"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255022" y="99781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92514" name="Rectangle 2"/>
          <p:cNvSpPr>
            <a:spLocks noGrp="1" noChangeArrowheads="1"/>
          </p:cNvSpPr>
          <p:nvPr>
            <p:ph type="title"/>
          </p:nvPr>
        </p:nvSpPr>
        <p:spPr>
          <a:xfrm>
            <a:off x="260577" y="57695"/>
            <a:ext cx="7366000" cy="786266"/>
          </a:xfrm>
        </p:spPr>
        <p:txBody>
          <a:bodyPr/>
          <a:lstStyle/>
          <a:p>
            <a:pPr algn="l" eaLnBrk="1" hangingPunct="1"/>
            <a:r>
              <a:rPr lang="en-US" sz="4000" dirty="0" smtClean="0"/>
              <a:t>Feedback About Accuracy</a:t>
            </a:r>
          </a:p>
        </p:txBody>
      </p:sp>
      <p:pic>
        <p:nvPicPr>
          <p:cNvPr id="7"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16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5987">
                                            <p:txEl>
                                              <p:pRg st="0" end="0"/>
                                            </p:txEl>
                                          </p:spTgt>
                                        </p:tgtEl>
                                        <p:attrNameLst>
                                          <p:attrName>style.visibility</p:attrName>
                                        </p:attrNameLst>
                                      </p:cBhvr>
                                      <p:to>
                                        <p:strVal val="visible"/>
                                      </p:to>
                                    </p:set>
                                    <p:animEffect transition="in" filter="blinds(horizontal)">
                                      <p:cBhvr>
                                        <p:cTn id="7" dur="500"/>
                                        <p:tgtEl>
                                          <p:spTgt spid="425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7" name="Rectangle 3"/>
          <p:cNvSpPr>
            <a:spLocks noChangeArrowheads="1"/>
          </p:cNvSpPr>
          <p:nvPr/>
        </p:nvSpPr>
        <p:spPr bwMode="auto">
          <a:xfrm>
            <a:off x="444500" y="1501428"/>
            <a:ext cx="8180388" cy="4379913"/>
          </a:xfrm>
          <a:prstGeom prst="rect">
            <a:avLst/>
          </a:prstGeom>
          <a:noFill/>
          <a:ln w="9525">
            <a:noFill/>
            <a:miter lim="800000"/>
            <a:headEnd/>
            <a:tailEnd/>
          </a:ln>
        </p:spPr>
        <p:txBody>
          <a:bodyPr/>
          <a:lstStyle/>
          <a:p>
            <a:pPr>
              <a:spcBef>
                <a:spcPct val="20000"/>
              </a:spcBef>
              <a:defRPr/>
            </a:pPr>
            <a:r>
              <a:rPr lang="en-US" sz="5400" dirty="0">
                <a:solidFill>
                  <a:srgbClr val="663300"/>
                </a:solidFill>
                <a:latin typeface="Arial" panose="020B0604020202020204" pitchFamily="34" charset="0"/>
                <a:cs typeface="Arial" panose="020B0604020202020204" pitchFamily="34" charset="0"/>
              </a:rPr>
              <a:t>Model appropriate use of self-regulation executive function capacities</a:t>
            </a:r>
          </a:p>
          <a:p>
            <a:pPr marL="342900" indent="-342900">
              <a:spcBef>
                <a:spcPct val="20000"/>
              </a:spcBef>
              <a:buFont typeface="Wingdings" pitchFamily="2" charset="2"/>
              <a:buChar char="v"/>
              <a:defRPr/>
            </a:pPr>
            <a:endParaRPr lang="en-US" sz="44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444848" y="1144087"/>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93538" name="Rectangle 2"/>
          <p:cNvSpPr>
            <a:spLocks noGrp="1" noChangeArrowheads="1"/>
          </p:cNvSpPr>
          <p:nvPr>
            <p:ph type="title"/>
          </p:nvPr>
        </p:nvSpPr>
        <p:spPr>
          <a:xfrm>
            <a:off x="444500" y="-32704"/>
            <a:ext cx="7008586" cy="1176791"/>
          </a:xfrm>
        </p:spPr>
        <p:txBody>
          <a:bodyPr/>
          <a:lstStyle/>
          <a:p>
            <a:pPr algn="l" eaLnBrk="1" hangingPunct="1"/>
            <a:r>
              <a:rPr lang="en-US" sz="4400" dirty="0" smtClean="0"/>
              <a:t>Bridging Strategies</a:t>
            </a:r>
          </a:p>
        </p:txBody>
      </p:sp>
      <p:pic>
        <p:nvPicPr>
          <p:cNvPr id="7"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217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0867">
                                            <p:txEl>
                                              <p:pRg st="0" end="0"/>
                                            </p:txEl>
                                          </p:spTgt>
                                        </p:tgtEl>
                                        <p:attrNameLst>
                                          <p:attrName>style.visibility</p:attrName>
                                        </p:attrNameLst>
                                      </p:cBhvr>
                                      <p:to>
                                        <p:strVal val="visible"/>
                                      </p:to>
                                    </p:set>
                                    <p:animEffect transition="in" filter="blinds(horizontal)">
                                      <p:cBhvr>
                                        <p:cTn id="7" dur="500"/>
                                        <p:tgtEl>
                                          <p:spTgt spid="4208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1" name="Rectangle 3"/>
          <p:cNvSpPr>
            <a:spLocks noChangeArrowheads="1"/>
          </p:cNvSpPr>
          <p:nvPr/>
        </p:nvSpPr>
        <p:spPr bwMode="auto">
          <a:xfrm>
            <a:off x="288471" y="1368425"/>
            <a:ext cx="8142288" cy="4468813"/>
          </a:xfrm>
          <a:prstGeom prst="rect">
            <a:avLst/>
          </a:prstGeom>
          <a:noFill/>
          <a:ln w="9525">
            <a:noFill/>
            <a:miter lim="800000"/>
            <a:headEnd/>
            <a:tailEnd/>
          </a:ln>
        </p:spPr>
        <p:txBody>
          <a:bodyPr/>
          <a:lstStyle/>
          <a:p>
            <a:pPr>
              <a:spcBef>
                <a:spcPct val="20000"/>
              </a:spcBef>
            </a:pPr>
            <a:r>
              <a:rPr lang="en-US" sz="4000" dirty="0">
                <a:solidFill>
                  <a:srgbClr val="663300"/>
                </a:solidFill>
                <a:latin typeface="Arial" panose="020B0604020202020204" pitchFamily="34" charset="0"/>
                <a:cs typeface="Arial" panose="020B0604020202020204" pitchFamily="34" charset="0"/>
              </a:rPr>
              <a:t>Teach self-regulation capacities </a:t>
            </a:r>
            <a:r>
              <a:rPr lang="en-US" sz="4000" dirty="0" smtClean="0">
                <a:solidFill>
                  <a:srgbClr val="663300"/>
                </a:solidFill>
                <a:latin typeface="Arial" panose="020B0604020202020204" pitchFamily="34" charset="0"/>
                <a:cs typeface="Arial" panose="020B0604020202020204" pitchFamily="34" charset="0"/>
              </a:rPr>
              <a:t>with </a:t>
            </a:r>
            <a:r>
              <a:rPr lang="en-US" sz="4000" dirty="0">
                <a:solidFill>
                  <a:srgbClr val="663300"/>
                </a:solidFill>
                <a:latin typeface="Arial" panose="020B0604020202020204" pitchFamily="34" charset="0"/>
                <a:cs typeface="Arial" panose="020B0604020202020204" pitchFamily="34" charset="0"/>
              </a:rPr>
              <a:t>specific skill routines using Cognitive Strategy Instruction approaches (e.g. Graham &amp; Harris Self-Regulated Strategy Development approach for </a:t>
            </a:r>
            <a:r>
              <a:rPr lang="en-US" sz="4000" dirty="0" smtClean="0">
                <a:solidFill>
                  <a:srgbClr val="663300"/>
                </a:solidFill>
                <a:latin typeface="Arial" panose="020B0604020202020204" pitchFamily="34" charset="0"/>
                <a:cs typeface="Arial" panose="020B0604020202020204" pitchFamily="34" charset="0"/>
              </a:rPr>
              <a:t>  Written </a:t>
            </a:r>
            <a:r>
              <a:rPr lang="en-US" sz="4000" dirty="0">
                <a:solidFill>
                  <a:srgbClr val="663300"/>
                </a:solidFill>
                <a:latin typeface="Arial" panose="020B0604020202020204" pitchFamily="34" charset="0"/>
                <a:cs typeface="Arial" panose="020B0604020202020204" pitchFamily="34" charset="0"/>
              </a:rPr>
              <a:t>Expression).</a:t>
            </a:r>
            <a:endParaRPr lang="en-US" sz="36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89605" y="20365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180688" y="108489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94562" name="Rectangle 2"/>
          <p:cNvSpPr>
            <a:spLocks noGrp="1" noChangeArrowheads="1"/>
          </p:cNvSpPr>
          <p:nvPr>
            <p:ph type="title"/>
          </p:nvPr>
        </p:nvSpPr>
        <p:spPr>
          <a:xfrm>
            <a:off x="440871" y="0"/>
            <a:ext cx="6658429" cy="1000805"/>
          </a:xfrm>
        </p:spPr>
        <p:txBody>
          <a:bodyPr/>
          <a:lstStyle/>
          <a:p>
            <a:pPr algn="l" eaLnBrk="1" hangingPunct="1"/>
            <a:r>
              <a:rPr lang="en-US" sz="4400" dirty="0" smtClean="0"/>
              <a:t>Bridging Strategies</a:t>
            </a:r>
          </a:p>
        </p:txBody>
      </p:sp>
      <p:pic>
        <p:nvPicPr>
          <p:cNvPr id="7"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72959" y="451106"/>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7842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1891">
                                            <p:txEl>
                                              <p:pRg st="0" end="0"/>
                                            </p:txEl>
                                          </p:spTgt>
                                        </p:tgtEl>
                                        <p:attrNameLst>
                                          <p:attrName>style.visibility</p:attrName>
                                        </p:attrNameLst>
                                      </p:cBhvr>
                                      <p:to>
                                        <p:strVal val="visible"/>
                                      </p:to>
                                    </p:set>
                                    <p:animEffect transition="in" filter="blinds(horizontal)">
                                      <p:cBhvr>
                                        <p:cTn id="7" dur="500"/>
                                        <p:tgtEl>
                                          <p:spTgt spid="4218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idx="1"/>
          </p:nvPr>
        </p:nvSpPr>
        <p:spPr>
          <a:xfrm>
            <a:off x="282575" y="1336675"/>
            <a:ext cx="8353425" cy="5078413"/>
          </a:xfrm>
        </p:spPr>
        <p:txBody>
          <a:bodyPr rtlCol="0">
            <a:normAutofit/>
          </a:bodyPr>
          <a:lstStyle/>
          <a:p>
            <a:pPr marL="914400" indent="-914400" fontAlgn="auto">
              <a:spcAft>
                <a:spcPts val="0"/>
              </a:spcAft>
              <a:buFont typeface="Arial" charset="0"/>
              <a:buAutoNum type="arabicPeriod"/>
              <a:defRPr/>
            </a:pPr>
            <a:r>
              <a:rPr lang="en-US" sz="4800" smtClean="0"/>
              <a:t>Explain the purpose of self-regulation strategies in general and describe and discuss the specific steps of the strategy that will be taught.</a:t>
            </a:r>
            <a:endParaRPr lang="en-US" sz="5400" smtClean="0"/>
          </a:p>
        </p:txBody>
      </p:sp>
      <p:sp>
        <p:nvSpPr>
          <p:cNvPr id="171010" name="Slide Number Placeholder 5"/>
          <p:cNvSpPr>
            <a:spLocks noGrp="1"/>
          </p:cNvSpPr>
          <p:nvPr>
            <p:ph type="sldNum" sz="quarter" idx="12"/>
          </p:nvPr>
        </p:nvSpPr>
        <p:spPr/>
        <p:txBody>
          <a:bodyPr/>
          <a:lstStyle/>
          <a:p>
            <a:pPr>
              <a:defRPr/>
            </a:pPr>
            <a:fld id="{4926A921-894D-4AF1-B06B-63549E7CA8C5}" type="slidenum">
              <a:rPr lang="en-US"/>
              <a:pPr>
                <a:defRPr/>
              </a:pPr>
              <a:t>228</a:t>
            </a:fld>
            <a:endParaRPr lang="en-US"/>
          </a:p>
        </p:txBody>
      </p:sp>
      <p:sp>
        <p:nvSpPr>
          <p:cNvPr id="10" name="Rectangle 9"/>
          <p:cNvSpPr/>
          <p:nvPr/>
        </p:nvSpPr>
        <p:spPr>
          <a:xfrm>
            <a:off x="188913" y="146050"/>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090124" y="945985"/>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7591" name="Picture 6" descr="j0234134"/>
          <p:cNvPicPr>
            <a:picLocks noChangeAspect="1" noChangeArrowheads="1"/>
          </p:cNvPicPr>
          <p:nvPr/>
        </p:nvPicPr>
        <p:blipFill>
          <a:blip r:embed="rId2" cstate="print"/>
          <a:srcRect/>
          <a:stretch>
            <a:fillRect/>
          </a:stretch>
        </p:blipFill>
        <p:spPr bwMode="auto">
          <a:xfrm>
            <a:off x="7645400" y="5514975"/>
            <a:ext cx="1109663" cy="1066800"/>
          </a:xfrm>
          <a:prstGeom prst="rect">
            <a:avLst/>
          </a:prstGeom>
          <a:noFill/>
          <a:ln w="9525">
            <a:noFill/>
            <a:miter lim="800000"/>
            <a:headEnd/>
            <a:tailEnd/>
          </a:ln>
        </p:spPr>
      </p:pic>
      <p:grpSp>
        <p:nvGrpSpPr>
          <p:cNvPr id="2" name="Group 7"/>
          <p:cNvGrpSpPr>
            <a:grpSpLocks/>
          </p:cNvGrpSpPr>
          <p:nvPr/>
        </p:nvGrpSpPr>
        <p:grpSpPr bwMode="auto">
          <a:xfrm>
            <a:off x="5065713" y="5399088"/>
            <a:ext cx="2147887" cy="1044575"/>
            <a:chOff x="4818063" y="2090738"/>
            <a:chExt cx="3135312" cy="1727200"/>
          </a:xfrm>
        </p:grpSpPr>
        <p:sp>
          <p:nvSpPr>
            <p:cNvPr id="67593" name="Line 4"/>
            <p:cNvSpPr>
              <a:spLocks noChangeShapeType="1"/>
            </p:cNvSpPr>
            <p:nvPr/>
          </p:nvSpPr>
          <p:spPr bwMode="auto">
            <a:xfrm flipH="1">
              <a:off x="5427663" y="2670175"/>
              <a:ext cx="479425" cy="30480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7594" name="Text Box 5"/>
            <p:cNvSpPr txBox="1">
              <a:spLocks noChangeArrowheads="1"/>
            </p:cNvSpPr>
            <p:nvPr/>
          </p:nvSpPr>
          <p:spPr bwMode="auto">
            <a:xfrm>
              <a:off x="5846836" y="2798763"/>
              <a:ext cx="1265090" cy="400110"/>
            </a:xfrm>
            <a:prstGeom prst="rect">
              <a:avLst/>
            </a:prstGeom>
            <a:noFill/>
            <a:ln w="9525">
              <a:noFill/>
              <a:miter lim="800000"/>
              <a:headEnd/>
              <a:tailEnd/>
            </a:ln>
          </p:spPr>
          <p:txBody>
            <a:bodyPr wrap="none">
              <a:spAutoFit/>
            </a:bodyPr>
            <a:lstStyle/>
            <a:p>
              <a:pPr algn="ctr"/>
              <a:r>
                <a:rPr lang="en-US" sz="2000" b="1">
                  <a:solidFill>
                    <a:srgbClr val="482400"/>
                  </a:solidFill>
                  <a:latin typeface="Times New Roman" pitchFamily="18" charset="0"/>
                </a:rPr>
                <a:t>Strategies</a:t>
              </a:r>
            </a:p>
          </p:txBody>
        </p:sp>
        <p:sp>
          <p:nvSpPr>
            <p:cNvPr id="67595" name="AutoShape 4"/>
            <p:cNvSpPr>
              <a:spLocks noChangeArrowheads="1"/>
            </p:cNvSpPr>
            <p:nvPr/>
          </p:nvSpPr>
          <p:spPr bwMode="auto">
            <a:xfrm>
              <a:off x="6065838" y="2497138"/>
              <a:ext cx="752475" cy="390525"/>
            </a:xfrm>
            <a:prstGeom prst="plus">
              <a:avLst>
                <a:gd name="adj" fmla="val 25000"/>
              </a:avLst>
            </a:prstGeom>
            <a:solidFill>
              <a:srgbClr val="0070C0"/>
            </a:solidFill>
            <a:ln w="9525">
              <a:solidFill>
                <a:schemeClr val="tx1"/>
              </a:solidFill>
              <a:miter lim="800000"/>
              <a:headEnd/>
              <a:tailEnd/>
            </a:ln>
          </p:spPr>
          <p:txBody>
            <a:bodyPr wrap="none" anchor="ctr"/>
            <a:lstStyle/>
            <a:p>
              <a:endParaRPr lang="en-US" b="1">
                <a:solidFill>
                  <a:srgbClr val="482400"/>
                </a:solidFill>
              </a:endParaRPr>
            </a:p>
          </p:txBody>
        </p:sp>
        <p:sp>
          <p:nvSpPr>
            <p:cNvPr id="67596" name="AutoShape 4"/>
            <p:cNvSpPr>
              <a:spLocks noChangeArrowheads="1"/>
            </p:cNvSpPr>
            <p:nvPr/>
          </p:nvSpPr>
          <p:spPr bwMode="auto">
            <a:xfrm>
              <a:off x="4818063" y="2895600"/>
              <a:ext cx="681037" cy="355600"/>
            </a:xfrm>
            <a:prstGeom prst="triangle">
              <a:avLst>
                <a:gd name="adj" fmla="val 50000"/>
              </a:avLst>
            </a:prstGeom>
            <a:solidFill>
              <a:srgbClr val="30D840"/>
            </a:solidFill>
            <a:ln w="57150">
              <a:noFill/>
              <a:miter lim="800000"/>
              <a:headEnd/>
              <a:tailEnd/>
            </a:ln>
          </p:spPr>
          <p:txBody>
            <a:bodyPr wrap="none" anchor="ctr"/>
            <a:lstStyle/>
            <a:p>
              <a:endParaRPr lang="en-US" b="1">
                <a:solidFill>
                  <a:srgbClr val="482400"/>
                </a:solidFill>
              </a:endParaRPr>
            </a:p>
          </p:txBody>
        </p:sp>
        <p:sp>
          <p:nvSpPr>
            <p:cNvPr id="67597" name="Oval 35"/>
            <p:cNvSpPr>
              <a:spLocks noChangeArrowheads="1"/>
            </p:cNvSpPr>
            <p:nvPr/>
          </p:nvSpPr>
          <p:spPr bwMode="auto">
            <a:xfrm>
              <a:off x="7416800" y="2992438"/>
              <a:ext cx="536575" cy="331787"/>
            </a:xfrm>
            <a:prstGeom prst="ellipse">
              <a:avLst/>
            </a:prstGeom>
            <a:noFill/>
            <a:ln w="38100">
              <a:solidFill>
                <a:srgbClr val="0000FF"/>
              </a:solidFill>
              <a:round/>
              <a:headEnd/>
              <a:tailEnd/>
            </a:ln>
          </p:spPr>
          <p:txBody>
            <a:bodyPr wrap="none" anchor="ctr"/>
            <a:lstStyle/>
            <a:p>
              <a:endParaRPr lang="en-US" b="1">
                <a:solidFill>
                  <a:srgbClr val="482400"/>
                </a:solidFill>
              </a:endParaRPr>
            </a:p>
          </p:txBody>
        </p:sp>
        <p:grpSp>
          <p:nvGrpSpPr>
            <p:cNvPr id="3" name="Group 6"/>
            <p:cNvGrpSpPr>
              <a:grpSpLocks/>
            </p:cNvGrpSpPr>
            <p:nvPr/>
          </p:nvGrpSpPr>
          <p:grpSpPr bwMode="auto">
            <a:xfrm>
              <a:off x="5930900" y="3486150"/>
              <a:ext cx="1049338" cy="331788"/>
              <a:chOff x="482" y="2869"/>
              <a:chExt cx="4217" cy="851"/>
            </a:xfrm>
          </p:grpSpPr>
          <p:sp>
            <p:nvSpPr>
              <p:cNvPr id="67603" name="Line 7"/>
              <p:cNvSpPr>
                <a:spLocks noChangeShapeType="1"/>
              </p:cNvSpPr>
              <p:nvPr/>
            </p:nvSpPr>
            <p:spPr bwMode="auto">
              <a:xfrm>
                <a:off x="482" y="3248"/>
                <a:ext cx="740" cy="0"/>
              </a:xfrm>
              <a:prstGeom prst="line">
                <a:avLst/>
              </a:prstGeom>
              <a:noFill/>
              <a:ln w="28575">
                <a:solidFill>
                  <a:srgbClr val="DB231F"/>
                </a:solidFill>
                <a:prstDash val="dash"/>
                <a:round/>
                <a:headEnd type="triangle" w="med" len="med"/>
                <a:tailEnd/>
              </a:ln>
            </p:spPr>
            <p:txBody>
              <a:bodyPr/>
              <a:lstStyle/>
              <a:p>
                <a:endParaRPr lang="en-US"/>
              </a:p>
            </p:txBody>
          </p:sp>
          <p:sp>
            <p:nvSpPr>
              <p:cNvPr id="67604" name="Oval 8"/>
              <p:cNvSpPr>
                <a:spLocks noChangeArrowheads="1"/>
              </p:cNvSpPr>
              <p:nvPr/>
            </p:nvSpPr>
            <p:spPr bwMode="auto">
              <a:xfrm>
                <a:off x="1281" y="2869"/>
                <a:ext cx="2585" cy="851"/>
              </a:xfrm>
              <a:prstGeom prst="ellipse">
                <a:avLst/>
              </a:prstGeom>
              <a:noFill/>
              <a:ln w="28575">
                <a:solidFill>
                  <a:srgbClr val="CC0000"/>
                </a:solidFill>
                <a:prstDash val="dash"/>
                <a:round/>
                <a:headEnd/>
                <a:tailEnd/>
              </a:ln>
            </p:spPr>
            <p:txBody>
              <a:bodyPr wrap="none" anchor="ctr"/>
              <a:lstStyle/>
              <a:p>
                <a:endParaRPr lang="en-US" b="1">
                  <a:solidFill>
                    <a:srgbClr val="482400"/>
                  </a:solidFill>
                </a:endParaRPr>
              </a:p>
            </p:txBody>
          </p:sp>
          <p:sp>
            <p:nvSpPr>
              <p:cNvPr id="67605" name="Line 9"/>
              <p:cNvSpPr>
                <a:spLocks noChangeShapeType="1"/>
              </p:cNvSpPr>
              <p:nvPr/>
            </p:nvSpPr>
            <p:spPr bwMode="auto">
              <a:xfrm flipH="1">
                <a:off x="3959" y="3248"/>
                <a:ext cx="740" cy="0"/>
              </a:xfrm>
              <a:prstGeom prst="line">
                <a:avLst/>
              </a:prstGeom>
              <a:noFill/>
              <a:ln w="28575">
                <a:solidFill>
                  <a:srgbClr val="DB231F"/>
                </a:solidFill>
                <a:prstDash val="dash"/>
                <a:round/>
                <a:headEnd type="triangle" w="med" len="med"/>
                <a:tailEnd/>
              </a:ln>
            </p:spPr>
            <p:txBody>
              <a:bodyPr/>
              <a:lstStyle/>
              <a:p>
                <a:endParaRPr lang="en-US"/>
              </a:p>
            </p:txBody>
          </p:sp>
        </p:grpSp>
        <p:sp>
          <p:nvSpPr>
            <p:cNvPr id="67599" name="Line 4"/>
            <p:cNvSpPr>
              <a:spLocks noChangeShapeType="1"/>
            </p:cNvSpPr>
            <p:nvPr/>
          </p:nvSpPr>
          <p:spPr bwMode="auto">
            <a:xfrm flipH="1">
              <a:off x="7010400" y="3359150"/>
              <a:ext cx="485775" cy="341313"/>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7600" name="Line 4"/>
            <p:cNvSpPr>
              <a:spLocks noChangeShapeType="1"/>
            </p:cNvSpPr>
            <p:nvPr/>
          </p:nvSpPr>
          <p:spPr bwMode="auto">
            <a:xfrm flipH="1" flipV="1">
              <a:off x="5384800" y="3352800"/>
              <a:ext cx="514350" cy="325438"/>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7601" name="Line 4"/>
            <p:cNvSpPr>
              <a:spLocks noChangeShapeType="1"/>
            </p:cNvSpPr>
            <p:nvPr/>
          </p:nvSpPr>
          <p:spPr bwMode="auto">
            <a:xfrm flipH="1" flipV="1">
              <a:off x="6878638" y="2700338"/>
              <a:ext cx="530225" cy="31115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20" name="Up Arrow 19"/>
            <p:cNvSpPr/>
            <p:nvPr/>
          </p:nvSpPr>
          <p:spPr bwMode="auto">
            <a:xfrm>
              <a:off x="6240888" y="2090738"/>
              <a:ext cx="377720" cy="333365"/>
            </a:xfrm>
            <a:prstGeom prst="up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482400"/>
                </a:solidFill>
              </a:endParaRPr>
            </a:p>
          </p:txBody>
        </p:sp>
      </p:grpSp>
      <p:sp>
        <p:nvSpPr>
          <p:cNvPr id="88068" name="Rectangle 5"/>
          <p:cNvSpPr>
            <a:spLocks noGrp="1" noChangeArrowheads="1"/>
          </p:cNvSpPr>
          <p:nvPr>
            <p:ph type="title"/>
          </p:nvPr>
        </p:nvSpPr>
        <p:spPr>
          <a:xfrm>
            <a:off x="282575" y="-70015"/>
            <a:ext cx="7851775" cy="1016000"/>
          </a:xfrm>
        </p:spPr>
        <p:txBody>
          <a:bodyPr rtlCol="0">
            <a:normAutofit/>
          </a:bodyPr>
          <a:lstStyle/>
          <a:p>
            <a:pPr algn="l" fontAlgn="auto">
              <a:spcAft>
                <a:spcPts val="0"/>
              </a:spcAft>
              <a:defRPr/>
            </a:pPr>
            <a:r>
              <a:rPr lang="en-US" sz="3600" dirty="0" smtClean="0"/>
              <a:t>Five Stages of Strategy Instruction</a:t>
            </a:r>
          </a:p>
        </p:txBody>
      </p:sp>
      <p:pic>
        <p:nvPicPr>
          <p:cNvPr id="22"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3600" y="755188"/>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794496"/>
      </p:ext>
    </p:extLst>
  </p:cSld>
  <p:clrMapOvr>
    <a:masterClrMapping/>
  </p:clrMapOvr>
  <p:transition/>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3"/>
          <p:cNvSpPr>
            <a:spLocks noGrp="1" noChangeArrowheads="1"/>
          </p:cNvSpPr>
          <p:nvPr>
            <p:ph idx="1"/>
          </p:nvPr>
        </p:nvSpPr>
        <p:spPr>
          <a:xfrm>
            <a:off x="282575" y="1336675"/>
            <a:ext cx="8353425" cy="5078413"/>
          </a:xfrm>
        </p:spPr>
        <p:txBody>
          <a:bodyPr rtlCol="0">
            <a:normAutofit/>
          </a:bodyPr>
          <a:lstStyle/>
          <a:p>
            <a:pPr marL="914400" indent="-914400" fontAlgn="auto">
              <a:spcAft>
                <a:spcPts val="0"/>
              </a:spcAft>
              <a:buFont typeface="Wingdings" pitchFamily="2" charset="2"/>
              <a:buNone/>
              <a:defRPr/>
            </a:pPr>
            <a:r>
              <a:rPr lang="en-US" sz="5400" smtClean="0"/>
              <a:t>2.  Model the use of the strategy using language and examples that connect with the students.  </a:t>
            </a:r>
          </a:p>
        </p:txBody>
      </p:sp>
      <p:sp>
        <p:nvSpPr>
          <p:cNvPr id="172034" name="Slide Number Placeholder 5"/>
          <p:cNvSpPr>
            <a:spLocks noGrp="1"/>
          </p:cNvSpPr>
          <p:nvPr>
            <p:ph type="sldNum" sz="quarter" idx="12"/>
          </p:nvPr>
        </p:nvSpPr>
        <p:spPr/>
        <p:txBody>
          <a:bodyPr/>
          <a:lstStyle/>
          <a:p>
            <a:pPr>
              <a:defRPr/>
            </a:pPr>
            <a:fld id="{0020B26E-89E2-4A54-A905-E4B4854BE1AD}" type="slidenum">
              <a:rPr lang="en-US"/>
              <a:pPr>
                <a:defRPr/>
              </a:pPr>
              <a:t>229</a:t>
            </a:fld>
            <a:endParaRPr lang="en-US"/>
          </a:p>
        </p:txBody>
      </p:sp>
      <p:sp>
        <p:nvSpPr>
          <p:cNvPr id="10" name="Rectangle 9"/>
          <p:cNvSpPr/>
          <p:nvPr/>
        </p:nvSpPr>
        <p:spPr>
          <a:xfrm>
            <a:off x="203200" y="188913"/>
            <a:ext cx="725488"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151256" y="1052513"/>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8615" name="Picture 6" descr="j0234134"/>
          <p:cNvPicPr>
            <a:picLocks noChangeAspect="1" noChangeArrowheads="1"/>
          </p:cNvPicPr>
          <p:nvPr/>
        </p:nvPicPr>
        <p:blipFill>
          <a:blip r:embed="rId2" cstate="print"/>
          <a:srcRect/>
          <a:stretch>
            <a:fillRect/>
          </a:stretch>
        </p:blipFill>
        <p:spPr bwMode="auto">
          <a:xfrm>
            <a:off x="7645400" y="5514975"/>
            <a:ext cx="1109663" cy="1066800"/>
          </a:xfrm>
          <a:prstGeom prst="rect">
            <a:avLst/>
          </a:prstGeom>
          <a:noFill/>
          <a:ln w="9525">
            <a:noFill/>
            <a:miter lim="800000"/>
            <a:headEnd/>
            <a:tailEnd/>
          </a:ln>
        </p:spPr>
      </p:pic>
      <p:grpSp>
        <p:nvGrpSpPr>
          <p:cNvPr id="2" name="Group 7"/>
          <p:cNvGrpSpPr>
            <a:grpSpLocks/>
          </p:cNvGrpSpPr>
          <p:nvPr/>
        </p:nvGrpSpPr>
        <p:grpSpPr bwMode="auto">
          <a:xfrm>
            <a:off x="5065713" y="5399088"/>
            <a:ext cx="2147887" cy="1044575"/>
            <a:chOff x="4818063" y="2090738"/>
            <a:chExt cx="3135312" cy="1727200"/>
          </a:xfrm>
        </p:grpSpPr>
        <p:sp>
          <p:nvSpPr>
            <p:cNvPr id="68617" name="Line 4"/>
            <p:cNvSpPr>
              <a:spLocks noChangeShapeType="1"/>
            </p:cNvSpPr>
            <p:nvPr/>
          </p:nvSpPr>
          <p:spPr bwMode="auto">
            <a:xfrm flipH="1">
              <a:off x="5427663" y="2670175"/>
              <a:ext cx="479425" cy="30480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8618" name="Text Box 5"/>
            <p:cNvSpPr txBox="1">
              <a:spLocks noChangeArrowheads="1"/>
            </p:cNvSpPr>
            <p:nvPr/>
          </p:nvSpPr>
          <p:spPr bwMode="auto">
            <a:xfrm>
              <a:off x="5846836" y="2798763"/>
              <a:ext cx="1265090" cy="400110"/>
            </a:xfrm>
            <a:prstGeom prst="rect">
              <a:avLst/>
            </a:prstGeom>
            <a:noFill/>
            <a:ln w="9525">
              <a:noFill/>
              <a:miter lim="800000"/>
              <a:headEnd/>
              <a:tailEnd/>
            </a:ln>
          </p:spPr>
          <p:txBody>
            <a:bodyPr wrap="none">
              <a:spAutoFit/>
            </a:bodyPr>
            <a:lstStyle/>
            <a:p>
              <a:pPr algn="ctr"/>
              <a:r>
                <a:rPr lang="en-US" sz="2000" b="1">
                  <a:solidFill>
                    <a:srgbClr val="482400"/>
                  </a:solidFill>
                  <a:latin typeface="Times New Roman" pitchFamily="18" charset="0"/>
                </a:rPr>
                <a:t>Strategies</a:t>
              </a:r>
            </a:p>
          </p:txBody>
        </p:sp>
        <p:sp>
          <p:nvSpPr>
            <p:cNvPr id="68619" name="AutoShape 4"/>
            <p:cNvSpPr>
              <a:spLocks noChangeArrowheads="1"/>
            </p:cNvSpPr>
            <p:nvPr/>
          </p:nvSpPr>
          <p:spPr bwMode="auto">
            <a:xfrm>
              <a:off x="6065838" y="2497138"/>
              <a:ext cx="752475" cy="390525"/>
            </a:xfrm>
            <a:prstGeom prst="plus">
              <a:avLst>
                <a:gd name="adj" fmla="val 25000"/>
              </a:avLst>
            </a:prstGeom>
            <a:solidFill>
              <a:srgbClr val="0070C0"/>
            </a:solidFill>
            <a:ln w="9525">
              <a:solidFill>
                <a:schemeClr val="tx1"/>
              </a:solidFill>
              <a:miter lim="800000"/>
              <a:headEnd/>
              <a:tailEnd/>
            </a:ln>
          </p:spPr>
          <p:txBody>
            <a:bodyPr wrap="none" anchor="ctr"/>
            <a:lstStyle/>
            <a:p>
              <a:endParaRPr lang="en-US" b="1">
                <a:solidFill>
                  <a:srgbClr val="482400"/>
                </a:solidFill>
              </a:endParaRPr>
            </a:p>
          </p:txBody>
        </p:sp>
        <p:sp>
          <p:nvSpPr>
            <p:cNvPr id="68620" name="AutoShape 4"/>
            <p:cNvSpPr>
              <a:spLocks noChangeArrowheads="1"/>
            </p:cNvSpPr>
            <p:nvPr/>
          </p:nvSpPr>
          <p:spPr bwMode="auto">
            <a:xfrm>
              <a:off x="4818063" y="2895600"/>
              <a:ext cx="681037" cy="355600"/>
            </a:xfrm>
            <a:prstGeom prst="triangle">
              <a:avLst>
                <a:gd name="adj" fmla="val 50000"/>
              </a:avLst>
            </a:prstGeom>
            <a:solidFill>
              <a:srgbClr val="30D840"/>
            </a:solidFill>
            <a:ln w="57150">
              <a:noFill/>
              <a:miter lim="800000"/>
              <a:headEnd/>
              <a:tailEnd/>
            </a:ln>
          </p:spPr>
          <p:txBody>
            <a:bodyPr wrap="none" anchor="ctr"/>
            <a:lstStyle/>
            <a:p>
              <a:endParaRPr lang="en-US" b="1">
                <a:solidFill>
                  <a:srgbClr val="482400"/>
                </a:solidFill>
              </a:endParaRPr>
            </a:p>
          </p:txBody>
        </p:sp>
        <p:sp>
          <p:nvSpPr>
            <p:cNvPr id="68621" name="Oval 35"/>
            <p:cNvSpPr>
              <a:spLocks noChangeArrowheads="1"/>
            </p:cNvSpPr>
            <p:nvPr/>
          </p:nvSpPr>
          <p:spPr bwMode="auto">
            <a:xfrm>
              <a:off x="7416800" y="2992438"/>
              <a:ext cx="536575" cy="331787"/>
            </a:xfrm>
            <a:prstGeom prst="ellipse">
              <a:avLst/>
            </a:prstGeom>
            <a:noFill/>
            <a:ln w="38100">
              <a:solidFill>
                <a:srgbClr val="0000FF"/>
              </a:solidFill>
              <a:round/>
              <a:headEnd/>
              <a:tailEnd/>
            </a:ln>
          </p:spPr>
          <p:txBody>
            <a:bodyPr wrap="none" anchor="ctr"/>
            <a:lstStyle/>
            <a:p>
              <a:endParaRPr lang="en-US" b="1">
                <a:solidFill>
                  <a:srgbClr val="482400"/>
                </a:solidFill>
              </a:endParaRPr>
            </a:p>
          </p:txBody>
        </p:sp>
        <p:grpSp>
          <p:nvGrpSpPr>
            <p:cNvPr id="3" name="Group 6"/>
            <p:cNvGrpSpPr>
              <a:grpSpLocks/>
            </p:cNvGrpSpPr>
            <p:nvPr/>
          </p:nvGrpSpPr>
          <p:grpSpPr bwMode="auto">
            <a:xfrm>
              <a:off x="5930900" y="3486150"/>
              <a:ext cx="1049338" cy="331788"/>
              <a:chOff x="482" y="2869"/>
              <a:chExt cx="4217" cy="851"/>
            </a:xfrm>
          </p:grpSpPr>
          <p:sp>
            <p:nvSpPr>
              <p:cNvPr id="68627" name="Line 7"/>
              <p:cNvSpPr>
                <a:spLocks noChangeShapeType="1"/>
              </p:cNvSpPr>
              <p:nvPr/>
            </p:nvSpPr>
            <p:spPr bwMode="auto">
              <a:xfrm>
                <a:off x="482" y="3248"/>
                <a:ext cx="740" cy="0"/>
              </a:xfrm>
              <a:prstGeom prst="line">
                <a:avLst/>
              </a:prstGeom>
              <a:noFill/>
              <a:ln w="28575">
                <a:solidFill>
                  <a:srgbClr val="DB231F"/>
                </a:solidFill>
                <a:prstDash val="dash"/>
                <a:round/>
                <a:headEnd type="triangle" w="med" len="med"/>
                <a:tailEnd/>
              </a:ln>
            </p:spPr>
            <p:txBody>
              <a:bodyPr/>
              <a:lstStyle/>
              <a:p>
                <a:endParaRPr lang="en-US"/>
              </a:p>
            </p:txBody>
          </p:sp>
          <p:sp>
            <p:nvSpPr>
              <p:cNvPr id="68628" name="Oval 8"/>
              <p:cNvSpPr>
                <a:spLocks noChangeArrowheads="1"/>
              </p:cNvSpPr>
              <p:nvPr/>
            </p:nvSpPr>
            <p:spPr bwMode="auto">
              <a:xfrm>
                <a:off x="1281" y="2869"/>
                <a:ext cx="2585" cy="851"/>
              </a:xfrm>
              <a:prstGeom prst="ellipse">
                <a:avLst/>
              </a:prstGeom>
              <a:noFill/>
              <a:ln w="28575">
                <a:solidFill>
                  <a:srgbClr val="CC0000"/>
                </a:solidFill>
                <a:prstDash val="dash"/>
                <a:round/>
                <a:headEnd/>
                <a:tailEnd/>
              </a:ln>
            </p:spPr>
            <p:txBody>
              <a:bodyPr wrap="none" anchor="ctr"/>
              <a:lstStyle/>
              <a:p>
                <a:endParaRPr lang="en-US" b="1">
                  <a:solidFill>
                    <a:srgbClr val="482400"/>
                  </a:solidFill>
                </a:endParaRPr>
              </a:p>
            </p:txBody>
          </p:sp>
          <p:sp>
            <p:nvSpPr>
              <p:cNvPr id="68629" name="Line 9"/>
              <p:cNvSpPr>
                <a:spLocks noChangeShapeType="1"/>
              </p:cNvSpPr>
              <p:nvPr/>
            </p:nvSpPr>
            <p:spPr bwMode="auto">
              <a:xfrm flipH="1">
                <a:off x="3959" y="3248"/>
                <a:ext cx="740" cy="0"/>
              </a:xfrm>
              <a:prstGeom prst="line">
                <a:avLst/>
              </a:prstGeom>
              <a:noFill/>
              <a:ln w="28575">
                <a:solidFill>
                  <a:srgbClr val="DB231F"/>
                </a:solidFill>
                <a:prstDash val="dash"/>
                <a:round/>
                <a:headEnd type="triangle" w="med" len="med"/>
                <a:tailEnd/>
              </a:ln>
            </p:spPr>
            <p:txBody>
              <a:bodyPr/>
              <a:lstStyle/>
              <a:p>
                <a:endParaRPr lang="en-US"/>
              </a:p>
            </p:txBody>
          </p:sp>
        </p:grpSp>
        <p:sp>
          <p:nvSpPr>
            <p:cNvPr id="68623" name="Line 4"/>
            <p:cNvSpPr>
              <a:spLocks noChangeShapeType="1"/>
            </p:cNvSpPr>
            <p:nvPr/>
          </p:nvSpPr>
          <p:spPr bwMode="auto">
            <a:xfrm flipH="1">
              <a:off x="7010400" y="3359150"/>
              <a:ext cx="485775" cy="341313"/>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8624" name="Line 4"/>
            <p:cNvSpPr>
              <a:spLocks noChangeShapeType="1"/>
            </p:cNvSpPr>
            <p:nvPr/>
          </p:nvSpPr>
          <p:spPr bwMode="auto">
            <a:xfrm flipH="1" flipV="1">
              <a:off x="5384800" y="3352800"/>
              <a:ext cx="514350" cy="325438"/>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8625" name="Line 4"/>
            <p:cNvSpPr>
              <a:spLocks noChangeShapeType="1"/>
            </p:cNvSpPr>
            <p:nvPr/>
          </p:nvSpPr>
          <p:spPr bwMode="auto">
            <a:xfrm flipH="1" flipV="1">
              <a:off x="6878638" y="2700338"/>
              <a:ext cx="530225" cy="31115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20" name="Up Arrow 19"/>
            <p:cNvSpPr/>
            <p:nvPr/>
          </p:nvSpPr>
          <p:spPr bwMode="auto">
            <a:xfrm>
              <a:off x="6240888" y="2090738"/>
              <a:ext cx="377720" cy="333365"/>
            </a:xfrm>
            <a:prstGeom prst="up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482400"/>
                </a:solidFill>
              </a:endParaRPr>
            </a:p>
          </p:txBody>
        </p:sp>
      </p:grpSp>
      <p:sp>
        <p:nvSpPr>
          <p:cNvPr id="89092" name="Rectangle 5"/>
          <p:cNvSpPr>
            <a:spLocks noGrp="1" noChangeArrowheads="1"/>
          </p:cNvSpPr>
          <p:nvPr>
            <p:ph type="title"/>
          </p:nvPr>
        </p:nvSpPr>
        <p:spPr>
          <a:xfrm>
            <a:off x="203200" y="90320"/>
            <a:ext cx="7939088" cy="828675"/>
          </a:xfrm>
        </p:spPr>
        <p:txBody>
          <a:bodyPr rtlCol="0">
            <a:normAutofit/>
          </a:bodyPr>
          <a:lstStyle/>
          <a:p>
            <a:pPr algn="l" fontAlgn="auto">
              <a:spcAft>
                <a:spcPts val="0"/>
              </a:spcAft>
              <a:defRPr/>
            </a:pPr>
            <a:r>
              <a:rPr lang="en-US" sz="3600" dirty="0" smtClean="0"/>
              <a:t>Five Stages of Strategy Instruction</a:t>
            </a:r>
          </a:p>
        </p:txBody>
      </p:sp>
      <p:pic>
        <p:nvPicPr>
          <p:cNvPr id="22"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87248" y="802023"/>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11758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sz="half" idx="1"/>
          </p:nvPr>
        </p:nvSpPr>
        <p:spPr>
          <a:xfrm>
            <a:off x="298450" y="1176338"/>
            <a:ext cx="2690813" cy="5402262"/>
          </a:xfrm>
        </p:spPr>
        <p:txBody>
          <a:bodyPr/>
          <a:lstStyle/>
          <a:p>
            <a:pPr eaLnBrk="1" hangingPunct="1">
              <a:lnSpc>
                <a:spcPct val="80000"/>
              </a:lnSpc>
              <a:buFont typeface="Wingdings" pitchFamily="2" charset="2"/>
              <a:buChar char="§"/>
            </a:pPr>
            <a:r>
              <a:rPr lang="en-US" sz="3200" smtClean="0">
                <a:solidFill>
                  <a:srgbClr val="642F04"/>
                </a:solidFill>
              </a:rPr>
              <a:t>Perceive</a:t>
            </a:r>
          </a:p>
          <a:p>
            <a:pPr eaLnBrk="1" hangingPunct="1">
              <a:lnSpc>
                <a:spcPct val="80000"/>
              </a:lnSpc>
              <a:buFont typeface="Wingdings" pitchFamily="2" charset="2"/>
              <a:buChar char="§"/>
            </a:pPr>
            <a:r>
              <a:rPr lang="en-US" sz="3200" smtClean="0">
                <a:solidFill>
                  <a:srgbClr val="642F04"/>
                </a:solidFill>
              </a:rPr>
              <a:t>Focus</a:t>
            </a:r>
          </a:p>
          <a:p>
            <a:pPr eaLnBrk="1" hangingPunct="1">
              <a:lnSpc>
                <a:spcPct val="80000"/>
              </a:lnSpc>
              <a:buFont typeface="Wingdings" pitchFamily="2" charset="2"/>
              <a:buChar char="§"/>
            </a:pPr>
            <a:r>
              <a:rPr lang="en-US" sz="3200" smtClean="0">
                <a:solidFill>
                  <a:srgbClr val="642F04"/>
                </a:solidFill>
              </a:rPr>
              <a:t>Sustain</a:t>
            </a:r>
          </a:p>
          <a:p>
            <a:pPr eaLnBrk="1" hangingPunct="1">
              <a:lnSpc>
                <a:spcPct val="80000"/>
              </a:lnSpc>
              <a:buFont typeface="Wingdings" pitchFamily="2" charset="2"/>
              <a:buChar char="§"/>
            </a:pPr>
            <a:r>
              <a:rPr lang="en-US" sz="3200" smtClean="0">
                <a:solidFill>
                  <a:srgbClr val="642F04"/>
                </a:solidFill>
              </a:rPr>
              <a:t>Energize</a:t>
            </a:r>
          </a:p>
          <a:p>
            <a:pPr eaLnBrk="1" hangingPunct="1">
              <a:lnSpc>
                <a:spcPct val="80000"/>
              </a:lnSpc>
              <a:buFont typeface="Wingdings" pitchFamily="2" charset="2"/>
              <a:buChar char="§"/>
            </a:pPr>
            <a:r>
              <a:rPr lang="en-US" sz="3200" smtClean="0">
                <a:solidFill>
                  <a:srgbClr val="642F04"/>
                </a:solidFill>
              </a:rPr>
              <a:t>Initiate</a:t>
            </a:r>
          </a:p>
          <a:p>
            <a:pPr eaLnBrk="1" hangingPunct="1">
              <a:lnSpc>
                <a:spcPct val="80000"/>
              </a:lnSpc>
              <a:buFont typeface="Wingdings" pitchFamily="2" charset="2"/>
              <a:buChar char="§"/>
            </a:pPr>
            <a:r>
              <a:rPr lang="en-US" sz="3200" smtClean="0">
                <a:solidFill>
                  <a:srgbClr val="642F04"/>
                </a:solidFill>
              </a:rPr>
              <a:t>Inhibit</a:t>
            </a:r>
          </a:p>
          <a:p>
            <a:pPr eaLnBrk="1" hangingPunct="1">
              <a:lnSpc>
                <a:spcPct val="80000"/>
              </a:lnSpc>
              <a:buFont typeface="Wingdings" pitchFamily="2" charset="2"/>
              <a:buChar char="§"/>
            </a:pPr>
            <a:r>
              <a:rPr lang="en-US" sz="3200" smtClean="0">
                <a:solidFill>
                  <a:srgbClr val="642F04"/>
                </a:solidFill>
              </a:rPr>
              <a:t>Stop</a:t>
            </a:r>
          </a:p>
          <a:p>
            <a:pPr eaLnBrk="1" hangingPunct="1">
              <a:lnSpc>
                <a:spcPct val="80000"/>
              </a:lnSpc>
              <a:buFont typeface="Wingdings" pitchFamily="2" charset="2"/>
              <a:buChar char="§"/>
            </a:pPr>
            <a:r>
              <a:rPr lang="en-US" sz="3200" smtClean="0">
                <a:solidFill>
                  <a:srgbClr val="642F04"/>
                </a:solidFill>
              </a:rPr>
              <a:t>Interrupt</a:t>
            </a:r>
          </a:p>
          <a:p>
            <a:pPr eaLnBrk="1" hangingPunct="1">
              <a:lnSpc>
                <a:spcPct val="80000"/>
              </a:lnSpc>
              <a:buFont typeface="Wingdings" pitchFamily="2" charset="2"/>
              <a:buChar char="§"/>
            </a:pPr>
            <a:r>
              <a:rPr lang="en-US" sz="3200" smtClean="0">
                <a:solidFill>
                  <a:srgbClr val="642F04"/>
                </a:solidFill>
              </a:rPr>
              <a:t>Flexible</a:t>
            </a:r>
          </a:p>
          <a:p>
            <a:pPr eaLnBrk="1" hangingPunct="1">
              <a:lnSpc>
                <a:spcPct val="80000"/>
              </a:lnSpc>
              <a:buFont typeface="Wingdings" pitchFamily="2" charset="2"/>
              <a:buChar char="§"/>
            </a:pPr>
            <a:r>
              <a:rPr lang="en-US" sz="3200" smtClean="0">
                <a:solidFill>
                  <a:srgbClr val="642F04"/>
                </a:solidFill>
              </a:rPr>
              <a:t>Shift</a:t>
            </a:r>
          </a:p>
          <a:p>
            <a:pPr eaLnBrk="1" hangingPunct="1">
              <a:lnSpc>
                <a:spcPct val="80000"/>
              </a:lnSpc>
              <a:buFont typeface="Wingdings" pitchFamily="2" charset="2"/>
              <a:buChar char="§"/>
            </a:pPr>
            <a:r>
              <a:rPr lang="en-US" sz="3200" smtClean="0">
                <a:solidFill>
                  <a:srgbClr val="642F04"/>
                </a:solidFill>
              </a:rPr>
              <a:t>Modulate</a:t>
            </a:r>
          </a:p>
          <a:p>
            <a:pPr eaLnBrk="1" hangingPunct="1">
              <a:lnSpc>
                <a:spcPct val="80000"/>
              </a:lnSpc>
              <a:buFont typeface="Wingdings" pitchFamily="2" charset="2"/>
              <a:buChar char="§"/>
            </a:pPr>
            <a:endParaRPr lang="en-US" sz="3200" smtClean="0">
              <a:solidFill>
                <a:srgbClr val="642F04"/>
              </a:solidFill>
            </a:endParaRPr>
          </a:p>
        </p:txBody>
      </p:sp>
      <p:sp>
        <p:nvSpPr>
          <p:cNvPr id="25604" name="Rectangle 4"/>
          <p:cNvSpPr>
            <a:spLocks noGrp="1" noChangeArrowheads="1"/>
          </p:cNvSpPr>
          <p:nvPr>
            <p:ph type="body" sz="half" idx="2"/>
          </p:nvPr>
        </p:nvSpPr>
        <p:spPr>
          <a:xfrm>
            <a:off x="2936875" y="1190625"/>
            <a:ext cx="3333750" cy="5359400"/>
          </a:xfrm>
        </p:spPr>
        <p:txBody>
          <a:bodyPr/>
          <a:lstStyle/>
          <a:p>
            <a:pPr eaLnBrk="1" hangingPunct="1">
              <a:lnSpc>
                <a:spcPct val="80000"/>
              </a:lnSpc>
              <a:buFont typeface="Wingdings" pitchFamily="2" charset="2"/>
              <a:buChar char="§"/>
            </a:pPr>
            <a:r>
              <a:rPr lang="en-US" sz="3200" dirty="0" smtClean="0">
                <a:solidFill>
                  <a:srgbClr val="642F04"/>
                </a:solidFill>
              </a:rPr>
              <a:t>Balance</a:t>
            </a:r>
          </a:p>
          <a:p>
            <a:pPr eaLnBrk="1" hangingPunct="1">
              <a:lnSpc>
                <a:spcPct val="80000"/>
              </a:lnSpc>
              <a:buFont typeface="Wingdings" pitchFamily="2" charset="2"/>
              <a:buChar char="§"/>
            </a:pPr>
            <a:r>
              <a:rPr lang="en-US" sz="3200" dirty="0" smtClean="0">
                <a:solidFill>
                  <a:srgbClr val="642F04"/>
                </a:solidFill>
              </a:rPr>
              <a:t>Monitor</a:t>
            </a:r>
          </a:p>
          <a:p>
            <a:pPr eaLnBrk="1" hangingPunct="1">
              <a:lnSpc>
                <a:spcPct val="80000"/>
              </a:lnSpc>
              <a:buFont typeface="Wingdings" pitchFamily="2" charset="2"/>
              <a:buChar char="§"/>
            </a:pPr>
            <a:r>
              <a:rPr lang="en-US" sz="3200" dirty="0" smtClean="0">
                <a:solidFill>
                  <a:srgbClr val="642F04"/>
                </a:solidFill>
              </a:rPr>
              <a:t>Correct</a:t>
            </a:r>
          </a:p>
          <a:p>
            <a:pPr eaLnBrk="1" hangingPunct="1">
              <a:lnSpc>
                <a:spcPct val="80000"/>
              </a:lnSpc>
              <a:buFont typeface="Wingdings" pitchFamily="2" charset="2"/>
              <a:buChar char="§"/>
            </a:pPr>
            <a:r>
              <a:rPr lang="en-US" sz="3200" dirty="0" smtClean="0">
                <a:solidFill>
                  <a:srgbClr val="642F04"/>
                </a:solidFill>
              </a:rPr>
              <a:t>Gauge</a:t>
            </a:r>
          </a:p>
          <a:p>
            <a:pPr eaLnBrk="1" hangingPunct="1">
              <a:lnSpc>
                <a:spcPct val="80000"/>
              </a:lnSpc>
              <a:buFont typeface="Wingdings" pitchFamily="2" charset="2"/>
              <a:buChar char="§"/>
            </a:pPr>
            <a:r>
              <a:rPr lang="en-US" sz="3200" dirty="0" smtClean="0">
                <a:solidFill>
                  <a:srgbClr val="642F04"/>
                </a:solidFill>
              </a:rPr>
              <a:t>Anticipate</a:t>
            </a:r>
          </a:p>
          <a:p>
            <a:pPr eaLnBrk="1" hangingPunct="1">
              <a:lnSpc>
                <a:spcPct val="80000"/>
              </a:lnSpc>
              <a:buFont typeface="Wingdings" pitchFamily="2" charset="2"/>
              <a:buChar char="§"/>
            </a:pPr>
            <a:r>
              <a:rPr lang="en-US" sz="3200" dirty="0" err="1" smtClean="0">
                <a:solidFill>
                  <a:srgbClr val="642F04"/>
                </a:solidFill>
              </a:rPr>
              <a:t>Est</a:t>
            </a:r>
            <a:r>
              <a:rPr lang="en-US" sz="3200" dirty="0" smtClean="0">
                <a:solidFill>
                  <a:srgbClr val="642F04"/>
                </a:solidFill>
              </a:rPr>
              <a:t> Time</a:t>
            </a:r>
          </a:p>
          <a:p>
            <a:pPr eaLnBrk="1" hangingPunct="1">
              <a:lnSpc>
                <a:spcPct val="80000"/>
              </a:lnSpc>
              <a:buFont typeface="Wingdings" pitchFamily="2" charset="2"/>
              <a:buChar char="§"/>
            </a:pPr>
            <a:r>
              <a:rPr lang="en-US" sz="3200" dirty="0" smtClean="0">
                <a:solidFill>
                  <a:srgbClr val="642F04"/>
                </a:solidFill>
              </a:rPr>
              <a:t>Analyze</a:t>
            </a:r>
          </a:p>
          <a:p>
            <a:pPr eaLnBrk="1" hangingPunct="1">
              <a:lnSpc>
                <a:spcPct val="80000"/>
              </a:lnSpc>
              <a:buFont typeface="Wingdings" pitchFamily="2" charset="2"/>
              <a:buChar char="§"/>
            </a:pPr>
            <a:r>
              <a:rPr lang="en-US" sz="3200" dirty="0" smtClean="0">
                <a:solidFill>
                  <a:srgbClr val="642F04"/>
                </a:solidFill>
              </a:rPr>
              <a:t>Generate</a:t>
            </a:r>
          </a:p>
          <a:p>
            <a:pPr eaLnBrk="1" hangingPunct="1">
              <a:lnSpc>
                <a:spcPct val="80000"/>
              </a:lnSpc>
              <a:buFont typeface="Wingdings" pitchFamily="2" charset="2"/>
              <a:buChar char="§"/>
            </a:pPr>
            <a:r>
              <a:rPr lang="en-US" sz="3200" dirty="0" smtClean="0">
                <a:solidFill>
                  <a:srgbClr val="642F04"/>
                </a:solidFill>
              </a:rPr>
              <a:t>Associate</a:t>
            </a:r>
          </a:p>
          <a:p>
            <a:pPr eaLnBrk="1" hangingPunct="1">
              <a:lnSpc>
                <a:spcPct val="80000"/>
              </a:lnSpc>
              <a:buFont typeface="Wingdings" pitchFamily="2" charset="2"/>
              <a:buChar char="§"/>
            </a:pPr>
            <a:r>
              <a:rPr lang="en-US" sz="3200" dirty="0" smtClean="0">
                <a:solidFill>
                  <a:srgbClr val="642F04"/>
                </a:solidFill>
              </a:rPr>
              <a:t>Plan</a:t>
            </a:r>
          </a:p>
          <a:p>
            <a:pPr eaLnBrk="1" hangingPunct="1">
              <a:lnSpc>
                <a:spcPct val="80000"/>
              </a:lnSpc>
              <a:buFont typeface="Wingdings" pitchFamily="2" charset="2"/>
              <a:buChar char="§"/>
            </a:pPr>
            <a:r>
              <a:rPr lang="en-US" sz="3200" dirty="0" smtClean="0">
                <a:solidFill>
                  <a:srgbClr val="642F04"/>
                </a:solidFill>
              </a:rPr>
              <a:t>Organize</a:t>
            </a:r>
          </a:p>
          <a:p>
            <a:pPr eaLnBrk="1" hangingPunct="1">
              <a:lnSpc>
                <a:spcPct val="80000"/>
              </a:lnSpc>
              <a:buFont typeface="Wingdings" pitchFamily="2" charset="2"/>
              <a:buChar char="§"/>
            </a:pPr>
            <a:endParaRPr lang="en-US" sz="3200" dirty="0" smtClean="0">
              <a:solidFill>
                <a:srgbClr val="642F04"/>
              </a:solidFill>
            </a:endParaRPr>
          </a:p>
          <a:p>
            <a:pPr eaLnBrk="1" hangingPunct="1">
              <a:lnSpc>
                <a:spcPct val="80000"/>
              </a:lnSpc>
              <a:buFont typeface="Wingdings" pitchFamily="2" charset="2"/>
              <a:buChar char="§"/>
            </a:pPr>
            <a:endParaRPr lang="en-US" sz="3200" dirty="0" smtClean="0">
              <a:solidFill>
                <a:srgbClr val="642F04"/>
              </a:solidFill>
            </a:endParaRPr>
          </a:p>
          <a:p>
            <a:pPr eaLnBrk="1" hangingPunct="1">
              <a:lnSpc>
                <a:spcPct val="80000"/>
              </a:lnSpc>
              <a:buFont typeface="Wingdings" pitchFamily="2" charset="2"/>
              <a:buChar char="§"/>
            </a:pPr>
            <a:r>
              <a:rPr lang="en-US" sz="3200" dirty="0" smtClean="0">
                <a:solidFill>
                  <a:srgbClr val="642F04"/>
                </a:solidFill>
              </a:rPr>
              <a:t>Analyze</a:t>
            </a:r>
          </a:p>
          <a:p>
            <a:pPr eaLnBrk="1" hangingPunct="1">
              <a:lnSpc>
                <a:spcPct val="80000"/>
              </a:lnSpc>
              <a:buFont typeface="Wingdings" pitchFamily="2" charset="2"/>
              <a:buChar char="§"/>
            </a:pPr>
            <a:r>
              <a:rPr lang="en-US" sz="3200" dirty="0" smtClean="0">
                <a:solidFill>
                  <a:srgbClr val="642F04"/>
                </a:solidFill>
              </a:rPr>
              <a:t>Compare</a:t>
            </a:r>
          </a:p>
          <a:p>
            <a:pPr eaLnBrk="1" hangingPunct="1">
              <a:lnSpc>
                <a:spcPct val="80000"/>
              </a:lnSpc>
              <a:buFont typeface="Wingdings" pitchFamily="2" charset="2"/>
              <a:buChar char="§"/>
            </a:pPr>
            <a:r>
              <a:rPr lang="en-US" sz="3200" dirty="0" smtClean="0">
                <a:solidFill>
                  <a:srgbClr val="642F04"/>
                </a:solidFill>
              </a:rPr>
              <a:t>Choose</a:t>
            </a:r>
          </a:p>
        </p:txBody>
      </p:sp>
      <p:sp>
        <p:nvSpPr>
          <p:cNvPr id="9" name="Rectangle 4"/>
          <p:cNvSpPr txBox="1">
            <a:spLocks noChangeArrowheads="1"/>
          </p:cNvSpPr>
          <p:nvPr/>
        </p:nvSpPr>
        <p:spPr bwMode="auto">
          <a:xfrm>
            <a:off x="5689600" y="1248228"/>
            <a:ext cx="3440113" cy="5395459"/>
          </a:xfrm>
          <a:prstGeom prst="rect">
            <a:avLst/>
          </a:prstGeom>
          <a:noFill/>
          <a:ln w="9525">
            <a:noFill/>
            <a:miter lim="800000"/>
            <a:headEnd/>
            <a:tailEnd/>
          </a:ln>
        </p:spPr>
        <p:txBody>
          <a:bodyPr/>
          <a:lstStyle/>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Prioritize</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Compare/</a:t>
            </a:r>
            <a:r>
              <a:rPr lang="en-US" sz="3200" kern="0" dirty="0" err="1">
                <a:solidFill>
                  <a:srgbClr val="663300"/>
                </a:solidFill>
                <a:latin typeface="Arial" panose="020B0604020202020204" pitchFamily="34" charset="0"/>
                <a:cs typeface="Arial" panose="020B0604020202020204" pitchFamily="34" charset="0"/>
              </a:rPr>
              <a:t>Eval</a:t>
            </a:r>
            <a:endParaRPr lang="en-US" sz="3200" kern="0" dirty="0">
              <a:solidFill>
                <a:srgbClr val="663300"/>
              </a:solidFill>
              <a:latin typeface="Arial" panose="020B0604020202020204" pitchFamily="34" charset="0"/>
              <a:cs typeface="Arial" panose="020B0604020202020204" pitchFamily="34" charset="0"/>
            </a:endParaRP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Decide</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Sense Time</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Pace</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Sequence</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Execute</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Hold</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Manipulate</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Store</a:t>
            </a:r>
          </a:p>
          <a:p>
            <a:pPr marL="342900" indent="-342900">
              <a:lnSpc>
                <a:spcPct val="80000"/>
              </a:lnSpc>
              <a:spcBef>
                <a:spcPct val="20000"/>
              </a:spcBef>
              <a:buFont typeface="Wingdings" pitchFamily="2" charset="2"/>
              <a:buChar char="§"/>
              <a:defRPr/>
            </a:pPr>
            <a:r>
              <a:rPr lang="en-US" sz="3200" kern="0" dirty="0">
                <a:solidFill>
                  <a:srgbClr val="663300"/>
                </a:solidFill>
                <a:latin typeface="Arial" panose="020B0604020202020204" pitchFamily="34" charset="0"/>
                <a:cs typeface="Arial" panose="020B0604020202020204" pitchFamily="34" charset="0"/>
              </a:rPr>
              <a:t>Retrieve</a:t>
            </a:r>
          </a:p>
          <a:p>
            <a:pPr marL="342900" indent="-342900">
              <a:lnSpc>
                <a:spcPct val="80000"/>
              </a:lnSpc>
              <a:spcBef>
                <a:spcPct val="20000"/>
              </a:spcBef>
              <a:buFont typeface="Wingdings" pitchFamily="2" charset="2"/>
              <a:buChar char="§"/>
              <a:defRPr/>
            </a:pPr>
            <a:endParaRPr lang="en-US" sz="3200" kern="0" dirty="0">
              <a:solidFill>
                <a:srgbClr val="663300"/>
              </a:solidFill>
              <a:latin typeface="Arial" panose="020B0604020202020204" pitchFamily="34" charset="0"/>
              <a:cs typeface="Arial" panose="020B0604020202020204" pitchFamily="34" charset="0"/>
            </a:endParaRPr>
          </a:p>
          <a:p>
            <a:pPr marL="342900" indent="-342900">
              <a:lnSpc>
                <a:spcPct val="80000"/>
              </a:lnSpc>
              <a:spcBef>
                <a:spcPct val="20000"/>
              </a:spcBef>
              <a:buFont typeface="Wingdings" pitchFamily="2" charset="2"/>
              <a:buChar char="§"/>
              <a:defRPr/>
            </a:pPr>
            <a:endParaRPr lang="en-US" sz="3200" kern="0" dirty="0">
              <a:solidFill>
                <a:srgbClr val="663300"/>
              </a:solidFill>
              <a:latin typeface="Arial" panose="020B0604020202020204" pitchFamily="34" charset="0"/>
              <a:cs typeface="Arial" panose="020B0604020202020204" pitchFamily="34" charset="0"/>
            </a:endParaRPr>
          </a:p>
          <a:p>
            <a:pPr marL="342900" indent="-342900">
              <a:lnSpc>
                <a:spcPct val="80000"/>
              </a:lnSpc>
              <a:spcBef>
                <a:spcPct val="20000"/>
              </a:spcBef>
              <a:buFont typeface="Wingdings" pitchFamily="2" charset="2"/>
              <a:buChar char="§"/>
              <a:defRPr/>
            </a:pPr>
            <a:endParaRPr lang="en-US" sz="3200" kern="0" dirty="0">
              <a:solidFill>
                <a:srgbClr val="663300"/>
              </a:solidFill>
              <a:latin typeface="Arial" panose="020B0604020202020204" pitchFamily="34" charset="0"/>
              <a:cs typeface="Arial" panose="020B0604020202020204" pitchFamily="34" charset="0"/>
            </a:endParaRPr>
          </a:p>
        </p:txBody>
      </p:sp>
      <p:sp>
        <p:nvSpPr>
          <p:cNvPr id="10" name="Rectangle 9"/>
          <p:cNvSpPr/>
          <p:nvPr/>
        </p:nvSpPr>
        <p:spPr>
          <a:xfrm>
            <a:off x="129951" y="1455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Char char="§"/>
              <a:defRPr/>
            </a:pPr>
            <a:endParaRPr lang="en-US">
              <a:solidFill>
                <a:srgbClr val="984807"/>
              </a:solidFill>
              <a:latin typeface="Rockwell" pitchFamily="18" charset="0"/>
            </a:endParaRPr>
          </a:p>
        </p:txBody>
      </p:sp>
      <p:cxnSp>
        <p:nvCxnSpPr>
          <p:cNvPr id="11" name="Straight Connector 10"/>
          <p:cNvCxnSpPr/>
          <p:nvPr/>
        </p:nvCxnSpPr>
        <p:spPr>
          <a:xfrm>
            <a:off x="1626282"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5602" name="Rectangle 2"/>
          <p:cNvSpPr>
            <a:spLocks noGrp="1" noChangeArrowheads="1"/>
          </p:cNvSpPr>
          <p:nvPr>
            <p:ph type="title"/>
          </p:nvPr>
        </p:nvSpPr>
        <p:spPr>
          <a:xfrm>
            <a:off x="129951" y="113847"/>
            <a:ext cx="6794500" cy="774700"/>
          </a:xfrm>
        </p:spPr>
        <p:txBody>
          <a:bodyPr/>
          <a:lstStyle/>
          <a:p>
            <a:pPr eaLnBrk="1" hangingPunct="1"/>
            <a:r>
              <a:rPr lang="en-US" dirty="0" smtClean="0">
                <a:solidFill>
                  <a:srgbClr val="642F04"/>
                </a:solidFill>
              </a:rPr>
              <a:t>33 Self-Regulation EFs</a:t>
            </a:r>
          </a:p>
        </p:txBody>
      </p:sp>
    </p:spTree>
    <p:extLst>
      <p:ext uri="{BB962C8B-B14F-4D97-AF65-F5344CB8AC3E}">
        <p14:creationId xmlns:p14="http://schemas.microsoft.com/office/powerpoint/2010/main" val="1615689824"/>
      </p:ext>
    </p:extLst>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Rectangle 3"/>
          <p:cNvSpPr>
            <a:spLocks noGrp="1" noChangeArrowheads="1"/>
          </p:cNvSpPr>
          <p:nvPr>
            <p:ph idx="1"/>
          </p:nvPr>
        </p:nvSpPr>
        <p:spPr>
          <a:xfrm>
            <a:off x="282575" y="1336675"/>
            <a:ext cx="8353425" cy="5078413"/>
          </a:xfrm>
        </p:spPr>
        <p:txBody>
          <a:bodyPr rtlCol="0">
            <a:normAutofit/>
          </a:bodyPr>
          <a:lstStyle/>
          <a:p>
            <a:pPr marL="914400" indent="-914400" fontAlgn="auto">
              <a:spcAft>
                <a:spcPts val="0"/>
              </a:spcAft>
              <a:buFont typeface="Wingdings" pitchFamily="2" charset="2"/>
              <a:buNone/>
              <a:defRPr/>
            </a:pPr>
            <a:r>
              <a:rPr lang="en-US" sz="5400" smtClean="0"/>
              <a:t>3.  Students memorize the steps in the strategy as well as any mnemonics that are used as part of the strategy. </a:t>
            </a:r>
          </a:p>
        </p:txBody>
      </p:sp>
      <p:sp>
        <p:nvSpPr>
          <p:cNvPr id="173058" name="Slide Number Placeholder 5"/>
          <p:cNvSpPr>
            <a:spLocks noGrp="1"/>
          </p:cNvSpPr>
          <p:nvPr>
            <p:ph type="sldNum" sz="quarter" idx="12"/>
          </p:nvPr>
        </p:nvSpPr>
        <p:spPr/>
        <p:txBody>
          <a:bodyPr/>
          <a:lstStyle/>
          <a:p>
            <a:pPr>
              <a:defRPr/>
            </a:pPr>
            <a:fld id="{0B85E03D-5DD6-4152-8DF7-84BF5B925B62}" type="slidenum">
              <a:rPr lang="en-US"/>
              <a:pPr>
                <a:defRPr/>
              </a:pPr>
              <a:t>230</a:t>
            </a:fld>
            <a:endParaRPr lang="en-US"/>
          </a:p>
        </p:txBody>
      </p:sp>
      <p:sp>
        <p:nvSpPr>
          <p:cNvPr id="10" name="Rectangle 9"/>
          <p:cNvSpPr/>
          <p:nvPr/>
        </p:nvSpPr>
        <p:spPr>
          <a:xfrm>
            <a:off x="217488" y="18891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269527" y="1001713"/>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9639" name="Picture 6" descr="j0234134"/>
          <p:cNvPicPr>
            <a:picLocks noChangeAspect="1" noChangeArrowheads="1"/>
          </p:cNvPicPr>
          <p:nvPr/>
        </p:nvPicPr>
        <p:blipFill>
          <a:blip r:embed="rId2" cstate="print"/>
          <a:srcRect/>
          <a:stretch>
            <a:fillRect/>
          </a:stretch>
        </p:blipFill>
        <p:spPr bwMode="auto">
          <a:xfrm>
            <a:off x="7645400" y="5514975"/>
            <a:ext cx="1109663" cy="1066800"/>
          </a:xfrm>
          <a:prstGeom prst="rect">
            <a:avLst/>
          </a:prstGeom>
          <a:noFill/>
          <a:ln w="9525">
            <a:noFill/>
            <a:miter lim="800000"/>
            <a:headEnd/>
            <a:tailEnd/>
          </a:ln>
        </p:spPr>
      </p:pic>
      <p:grpSp>
        <p:nvGrpSpPr>
          <p:cNvPr id="2" name="Group 7"/>
          <p:cNvGrpSpPr>
            <a:grpSpLocks/>
          </p:cNvGrpSpPr>
          <p:nvPr/>
        </p:nvGrpSpPr>
        <p:grpSpPr bwMode="auto">
          <a:xfrm>
            <a:off x="5065713" y="5399088"/>
            <a:ext cx="2147887" cy="1044575"/>
            <a:chOff x="4818063" y="2090738"/>
            <a:chExt cx="3135312" cy="1727200"/>
          </a:xfrm>
        </p:grpSpPr>
        <p:sp>
          <p:nvSpPr>
            <p:cNvPr id="69641" name="Line 4"/>
            <p:cNvSpPr>
              <a:spLocks noChangeShapeType="1"/>
            </p:cNvSpPr>
            <p:nvPr/>
          </p:nvSpPr>
          <p:spPr bwMode="auto">
            <a:xfrm flipH="1">
              <a:off x="5427663" y="2670175"/>
              <a:ext cx="479425" cy="30480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9642" name="Text Box 5"/>
            <p:cNvSpPr txBox="1">
              <a:spLocks noChangeArrowheads="1"/>
            </p:cNvSpPr>
            <p:nvPr/>
          </p:nvSpPr>
          <p:spPr bwMode="auto">
            <a:xfrm>
              <a:off x="5846836" y="2798763"/>
              <a:ext cx="1265090" cy="400110"/>
            </a:xfrm>
            <a:prstGeom prst="rect">
              <a:avLst/>
            </a:prstGeom>
            <a:noFill/>
            <a:ln w="9525">
              <a:noFill/>
              <a:miter lim="800000"/>
              <a:headEnd/>
              <a:tailEnd/>
            </a:ln>
          </p:spPr>
          <p:txBody>
            <a:bodyPr wrap="none">
              <a:spAutoFit/>
            </a:bodyPr>
            <a:lstStyle/>
            <a:p>
              <a:pPr algn="ctr"/>
              <a:r>
                <a:rPr lang="en-US" sz="2000" b="1">
                  <a:solidFill>
                    <a:srgbClr val="482400"/>
                  </a:solidFill>
                  <a:latin typeface="Times New Roman" pitchFamily="18" charset="0"/>
                </a:rPr>
                <a:t>Strategies</a:t>
              </a:r>
            </a:p>
          </p:txBody>
        </p:sp>
        <p:sp>
          <p:nvSpPr>
            <p:cNvPr id="69643" name="AutoShape 4"/>
            <p:cNvSpPr>
              <a:spLocks noChangeArrowheads="1"/>
            </p:cNvSpPr>
            <p:nvPr/>
          </p:nvSpPr>
          <p:spPr bwMode="auto">
            <a:xfrm>
              <a:off x="6065838" y="2497138"/>
              <a:ext cx="752475" cy="390525"/>
            </a:xfrm>
            <a:prstGeom prst="plus">
              <a:avLst>
                <a:gd name="adj" fmla="val 25000"/>
              </a:avLst>
            </a:prstGeom>
            <a:solidFill>
              <a:srgbClr val="0070C0"/>
            </a:solidFill>
            <a:ln w="9525">
              <a:solidFill>
                <a:schemeClr val="tx1"/>
              </a:solidFill>
              <a:miter lim="800000"/>
              <a:headEnd/>
              <a:tailEnd/>
            </a:ln>
          </p:spPr>
          <p:txBody>
            <a:bodyPr wrap="none" anchor="ctr"/>
            <a:lstStyle/>
            <a:p>
              <a:endParaRPr lang="en-US" b="1">
                <a:solidFill>
                  <a:srgbClr val="482400"/>
                </a:solidFill>
              </a:endParaRPr>
            </a:p>
          </p:txBody>
        </p:sp>
        <p:sp>
          <p:nvSpPr>
            <p:cNvPr id="69644" name="AutoShape 4"/>
            <p:cNvSpPr>
              <a:spLocks noChangeArrowheads="1"/>
            </p:cNvSpPr>
            <p:nvPr/>
          </p:nvSpPr>
          <p:spPr bwMode="auto">
            <a:xfrm>
              <a:off x="4818063" y="2895600"/>
              <a:ext cx="681037" cy="355600"/>
            </a:xfrm>
            <a:prstGeom prst="triangle">
              <a:avLst>
                <a:gd name="adj" fmla="val 50000"/>
              </a:avLst>
            </a:prstGeom>
            <a:solidFill>
              <a:srgbClr val="30D840"/>
            </a:solidFill>
            <a:ln w="57150">
              <a:noFill/>
              <a:miter lim="800000"/>
              <a:headEnd/>
              <a:tailEnd/>
            </a:ln>
          </p:spPr>
          <p:txBody>
            <a:bodyPr wrap="none" anchor="ctr"/>
            <a:lstStyle/>
            <a:p>
              <a:endParaRPr lang="en-US" b="1">
                <a:solidFill>
                  <a:srgbClr val="482400"/>
                </a:solidFill>
              </a:endParaRPr>
            </a:p>
          </p:txBody>
        </p:sp>
        <p:sp>
          <p:nvSpPr>
            <p:cNvPr id="69645" name="Oval 35"/>
            <p:cNvSpPr>
              <a:spLocks noChangeArrowheads="1"/>
            </p:cNvSpPr>
            <p:nvPr/>
          </p:nvSpPr>
          <p:spPr bwMode="auto">
            <a:xfrm>
              <a:off x="7416800" y="2992438"/>
              <a:ext cx="536575" cy="331787"/>
            </a:xfrm>
            <a:prstGeom prst="ellipse">
              <a:avLst/>
            </a:prstGeom>
            <a:noFill/>
            <a:ln w="38100">
              <a:solidFill>
                <a:srgbClr val="0000FF"/>
              </a:solidFill>
              <a:round/>
              <a:headEnd/>
              <a:tailEnd/>
            </a:ln>
          </p:spPr>
          <p:txBody>
            <a:bodyPr wrap="none" anchor="ctr"/>
            <a:lstStyle/>
            <a:p>
              <a:endParaRPr lang="en-US" b="1">
                <a:solidFill>
                  <a:srgbClr val="482400"/>
                </a:solidFill>
              </a:endParaRPr>
            </a:p>
          </p:txBody>
        </p:sp>
        <p:grpSp>
          <p:nvGrpSpPr>
            <p:cNvPr id="3" name="Group 6"/>
            <p:cNvGrpSpPr>
              <a:grpSpLocks/>
            </p:cNvGrpSpPr>
            <p:nvPr/>
          </p:nvGrpSpPr>
          <p:grpSpPr bwMode="auto">
            <a:xfrm>
              <a:off x="5930900" y="3486150"/>
              <a:ext cx="1049338" cy="331788"/>
              <a:chOff x="482" y="2869"/>
              <a:chExt cx="4217" cy="851"/>
            </a:xfrm>
          </p:grpSpPr>
          <p:sp>
            <p:nvSpPr>
              <p:cNvPr id="69651" name="Line 7"/>
              <p:cNvSpPr>
                <a:spLocks noChangeShapeType="1"/>
              </p:cNvSpPr>
              <p:nvPr/>
            </p:nvSpPr>
            <p:spPr bwMode="auto">
              <a:xfrm>
                <a:off x="482" y="3248"/>
                <a:ext cx="740" cy="0"/>
              </a:xfrm>
              <a:prstGeom prst="line">
                <a:avLst/>
              </a:prstGeom>
              <a:noFill/>
              <a:ln w="28575">
                <a:solidFill>
                  <a:srgbClr val="DB231F"/>
                </a:solidFill>
                <a:prstDash val="dash"/>
                <a:round/>
                <a:headEnd type="triangle" w="med" len="med"/>
                <a:tailEnd/>
              </a:ln>
            </p:spPr>
            <p:txBody>
              <a:bodyPr/>
              <a:lstStyle/>
              <a:p>
                <a:endParaRPr lang="en-US"/>
              </a:p>
            </p:txBody>
          </p:sp>
          <p:sp>
            <p:nvSpPr>
              <p:cNvPr id="69652" name="Oval 8"/>
              <p:cNvSpPr>
                <a:spLocks noChangeArrowheads="1"/>
              </p:cNvSpPr>
              <p:nvPr/>
            </p:nvSpPr>
            <p:spPr bwMode="auto">
              <a:xfrm>
                <a:off x="1281" y="2869"/>
                <a:ext cx="2585" cy="851"/>
              </a:xfrm>
              <a:prstGeom prst="ellipse">
                <a:avLst/>
              </a:prstGeom>
              <a:noFill/>
              <a:ln w="28575">
                <a:solidFill>
                  <a:srgbClr val="CC0000"/>
                </a:solidFill>
                <a:prstDash val="dash"/>
                <a:round/>
                <a:headEnd/>
                <a:tailEnd/>
              </a:ln>
            </p:spPr>
            <p:txBody>
              <a:bodyPr wrap="none" anchor="ctr"/>
              <a:lstStyle/>
              <a:p>
                <a:endParaRPr lang="en-US" b="1">
                  <a:solidFill>
                    <a:srgbClr val="482400"/>
                  </a:solidFill>
                </a:endParaRPr>
              </a:p>
            </p:txBody>
          </p:sp>
          <p:sp>
            <p:nvSpPr>
              <p:cNvPr id="69653" name="Line 9"/>
              <p:cNvSpPr>
                <a:spLocks noChangeShapeType="1"/>
              </p:cNvSpPr>
              <p:nvPr/>
            </p:nvSpPr>
            <p:spPr bwMode="auto">
              <a:xfrm flipH="1">
                <a:off x="3959" y="3248"/>
                <a:ext cx="740" cy="0"/>
              </a:xfrm>
              <a:prstGeom prst="line">
                <a:avLst/>
              </a:prstGeom>
              <a:noFill/>
              <a:ln w="28575">
                <a:solidFill>
                  <a:srgbClr val="DB231F"/>
                </a:solidFill>
                <a:prstDash val="dash"/>
                <a:round/>
                <a:headEnd type="triangle" w="med" len="med"/>
                <a:tailEnd/>
              </a:ln>
            </p:spPr>
            <p:txBody>
              <a:bodyPr/>
              <a:lstStyle/>
              <a:p>
                <a:endParaRPr lang="en-US"/>
              </a:p>
            </p:txBody>
          </p:sp>
        </p:grpSp>
        <p:sp>
          <p:nvSpPr>
            <p:cNvPr id="69647" name="Line 4"/>
            <p:cNvSpPr>
              <a:spLocks noChangeShapeType="1"/>
            </p:cNvSpPr>
            <p:nvPr/>
          </p:nvSpPr>
          <p:spPr bwMode="auto">
            <a:xfrm flipH="1">
              <a:off x="7010400" y="3359150"/>
              <a:ext cx="485775" cy="341313"/>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9648" name="Line 4"/>
            <p:cNvSpPr>
              <a:spLocks noChangeShapeType="1"/>
            </p:cNvSpPr>
            <p:nvPr/>
          </p:nvSpPr>
          <p:spPr bwMode="auto">
            <a:xfrm flipH="1" flipV="1">
              <a:off x="5384800" y="3352800"/>
              <a:ext cx="514350" cy="325438"/>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69649" name="Line 4"/>
            <p:cNvSpPr>
              <a:spLocks noChangeShapeType="1"/>
            </p:cNvSpPr>
            <p:nvPr/>
          </p:nvSpPr>
          <p:spPr bwMode="auto">
            <a:xfrm flipH="1" flipV="1">
              <a:off x="6878638" y="2700338"/>
              <a:ext cx="530225" cy="31115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20" name="Up Arrow 19"/>
            <p:cNvSpPr/>
            <p:nvPr/>
          </p:nvSpPr>
          <p:spPr bwMode="auto">
            <a:xfrm>
              <a:off x="6240888" y="2090738"/>
              <a:ext cx="377720" cy="333365"/>
            </a:xfrm>
            <a:prstGeom prst="up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482400"/>
                </a:solidFill>
              </a:endParaRPr>
            </a:p>
          </p:txBody>
        </p:sp>
      </p:grpSp>
      <p:sp>
        <p:nvSpPr>
          <p:cNvPr id="90116" name="Rectangle 5"/>
          <p:cNvSpPr>
            <a:spLocks noGrp="1" noChangeArrowheads="1"/>
          </p:cNvSpPr>
          <p:nvPr>
            <p:ph type="title"/>
          </p:nvPr>
        </p:nvSpPr>
        <p:spPr>
          <a:xfrm>
            <a:off x="380048" y="111783"/>
            <a:ext cx="7939087" cy="782637"/>
          </a:xfrm>
        </p:spPr>
        <p:txBody>
          <a:bodyPr rtlCol="0">
            <a:normAutofit/>
          </a:bodyPr>
          <a:lstStyle/>
          <a:p>
            <a:pPr algn="l" fontAlgn="auto">
              <a:spcAft>
                <a:spcPts val="0"/>
              </a:spcAft>
              <a:defRPr/>
            </a:pPr>
            <a:r>
              <a:rPr lang="en-US" sz="3600" dirty="0" smtClean="0"/>
              <a:t>Five Stages of Strategy Instruction</a:t>
            </a:r>
          </a:p>
        </p:txBody>
      </p:sp>
      <p:pic>
        <p:nvPicPr>
          <p:cNvPr id="22"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3600" y="805865"/>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4164913"/>
      </p:ext>
    </p:extLst>
  </p:cSld>
  <p:clrMapOvr>
    <a:masterClrMapping/>
  </p:clrMapOvr>
  <p:transition/>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3"/>
          <p:cNvSpPr>
            <a:spLocks noGrp="1" noChangeArrowheads="1"/>
          </p:cNvSpPr>
          <p:nvPr>
            <p:ph idx="1"/>
          </p:nvPr>
        </p:nvSpPr>
        <p:spPr>
          <a:xfrm>
            <a:off x="282575" y="1336675"/>
            <a:ext cx="8353425" cy="5078413"/>
          </a:xfrm>
        </p:spPr>
        <p:txBody>
          <a:bodyPr rtlCol="0">
            <a:normAutofit/>
          </a:bodyPr>
          <a:lstStyle/>
          <a:p>
            <a:pPr marL="914400" indent="-914400" fontAlgn="auto">
              <a:spcAft>
                <a:spcPts val="0"/>
              </a:spcAft>
              <a:buFont typeface="Wingdings" pitchFamily="2" charset="2"/>
              <a:buNone/>
              <a:defRPr/>
            </a:pPr>
            <a:r>
              <a:rPr lang="en-US" sz="4800" dirty="0" smtClean="0"/>
              <a:t>4.  Teacher supports the implementation of the strategy by the students, scaffolding as necessary to help the students to master the use of the strategy.</a:t>
            </a:r>
          </a:p>
        </p:txBody>
      </p:sp>
      <p:sp>
        <p:nvSpPr>
          <p:cNvPr id="174082" name="Slide Number Placeholder 5"/>
          <p:cNvSpPr>
            <a:spLocks noGrp="1"/>
          </p:cNvSpPr>
          <p:nvPr>
            <p:ph type="sldNum" sz="quarter" idx="12"/>
          </p:nvPr>
        </p:nvSpPr>
        <p:spPr/>
        <p:txBody>
          <a:bodyPr/>
          <a:lstStyle/>
          <a:p>
            <a:pPr>
              <a:defRPr/>
            </a:pPr>
            <a:fld id="{A07B25EC-F27B-44FF-BBEC-A199ED6D917E}" type="slidenum">
              <a:rPr lang="en-US"/>
              <a:pPr>
                <a:defRPr/>
              </a:pPr>
              <a:t>231</a:t>
            </a:fld>
            <a:endParaRPr lang="en-US"/>
          </a:p>
        </p:txBody>
      </p:sp>
      <p:sp>
        <p:nvSpPr>
          <p:cNvPr id="10" name="Rectangle 9"/>
          <p:cNvSpPr/>
          <p:nvPr/>
        </p:nvSpPr>
        <p:spPr>
          <a:xfrm>
            <a:off x="246063" y="18891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269527" y="92233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70663" name="Picture 6" descr="j0234134"/>
          <p:cNvPicPr>
            <a:picLocks noChangeAspect="1" noChangeArrowheads="1"/>
          </p:cNvPicPr>
          <p:nvPr/>
        </p:nvPicPr>
        <p:blipFill>
          <a:blip r:embed="rId2" cstate="print"/>
          <a:srcRect/>
          <a:stretch>
            <a:fillRect/>
          </a:stretch>
        </p:blipFill>
        <p:spPr bwMode="auto">
          <a:xfrm>
            <a:off x="7645400" y="5514975"/>
            <a:ext cx="1109663" cy="1066800"/>
          </a:xfrm>
          <a:prstGeom prst="rect">
            <a:avLst/>
          </a:prstGeom>
          <a:noFill/>
          <a:ln w="9525">
            <a:noFill/>
            <a:miter lim="800000"/>
            <a:headEnd/>
            <a:tailEnd/>
          </a:ln>
        </p:spPr>
      </p:pic>
      <p:grpSp>
        <p:nvGrpSpPr>
          <p:cNvPr id="2" name="Group 7"/>
          <p:cNvGrpSpPr>
            <a:grpSpLocks/>
          </p:cNvGrpSpPr>
          <p:nvPr/>
        </p:nvGrpSpPr>
        <p:grpSpPr bwMode="auto">
          <a:xfrm>
            <a:off x="5065713" y="5399088"/>
            <a:ext cx="2147887" cy="1044575"/>
            <a:chOff x="4818063" y="2090738"/>
            <a:chExt cx="3135312" cy="1727200"/>
          </a:xfrm>
        </p:grpSpPr>
        <p:sp>
          <p:nvSpPr>
            <p:cNvPr id="70665" name="Line 4"/>
            <p:cNvSpPr>
              <a:spLocks noChangeShapeType="1"/>
            </p:cNvSpPr>
            <p:nvPr/>
          </p:nvSpPr>
          <p:spPr bwMode="auto">
            <a:xfrm flipH="1">
              <a:off x="5427663" y="2670175"/>
              <a:ext cx="479425" cy="30480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70666" name="Text Box 5"/>
            <p:cNvSpPr txBox="1">
              <a:spLocks noChangeArrowheads="1"/>
            </p:cNvSpPr>
            <p:nvPr/>
          </p:nvSpPr>
          <p:spPr bwMode="auto">
            <a:xfrm>
              <a:off x="5846836" y="2798763"/>
              <a:ext cx="1265090" cy="400110"/>
            </a:xfrm>
            <a:prstGeom prst="rect">
              <a:avLst/>
            </a:prstGeom>
            <a:noFill/>
            <a:ln w="9525">
              <a:noFill/>
              <a:miter lim="800000"/>
              <a:headEnd/>
              <a:tailEnd/>
            </a:ln>
          </p:spPr>
          <p:txBody>
            <a:bodyPr wrap="none">
              <a:spAutoFit/>
            </a:bodyPr>
            <a:lstStyle/>
            <a:p>
              <a:pPr algn="ctr"/>
              <a:r>
                <a:rPr lang="en-US" sz="2000" b="1">
                  <a:solidFill>
                    <a:srgbClr val="482400"/>
                  </a:solidFill>
                  <a:latin typeface="Times New Roman" pitchFamily="18" charset="0"/>
                </a:rPr>
                <a:t>Strategies</a:t>
              </a:r>
            </a:p>
          </p:txBody>
        </p:sp>
        <p:sp>
          <p:nvSpPr>
            <p:cNvPr id="70667" name="AutoShape 4"/>
            <p:cNvSpPr>
              <a:spLocks noChangeArrowheads="1"/>
            </p:cNvSpPr>
            <p:nvPr/>
          </p:nvSpPr>
          <p:spPr bwMode="auto">
            <a:xfrm>
              <a:off x="6065838" y="2497138"/>
              <a:ext cx="752475" cy="390525"/>
            </a:xfrm>
            <a:prstGeom prst="plus">
              <a:avLst>
                <a:gd name="adj" fmla="val 25000"/>
              </a:avLst>
            </a:prstGeom>
            <a:solidFill>
              <a:srgbClr val="0070C0"/>
            </a:solidFill>
            <a:ln w="9525">
              <a:solidFill>
                <a:schemeClr val="tx1"/>
              </a:solidFill>
              <a:miter lim="800000"/>
              <a:headEnd/>
              <a:tailEnd/>
            </a:ln>
          </p:spPr>
          <p:txBody>
            <a:bodyPr wrap="none" anchor="ctr"/>
            <a:lstStyle/>
            <a:p>
              <a:endParaRPr lang="en-US" b="1">
                <a:solidFill>
                  <a:srgbClr val="482400"/>
                </a:solidFill>
              </a:endParaRPr>
            </a:p>
          </p:txBody>
        </p:sp>
        <p:sp>
          <p:nvSpPr>
            <p:cNvPr id="70668" name="AutoShape 4"/>
            <p:cNvSpPr>
              <a:spLocks noChangeArrowheads="1"/>
            </p:cNvSpPr>
            <p:nvPr/>
          </p:nvSpPr>
          <p:spPr bwMode="auto">
            <a:xfrm>
              <a:off x="4818063" y="2895600"/>
              <a:ext cx="681037" cy="355600"/>
            </a:xfrm>
            <a:prstGeom prst="triangle">
              <a:avLst>
                <a:gd name="adj" fmla="val 50000"/>
              </a:avLst>
            </a:prstGeom>
            <a:solidFill>
              <a:srgbClr val="30D840"/>
            </a:solidFill>
            <a:ln w="57150">
              <a:noFill/>
              <a:miter lim="800000"/>
              <a:headEnd/>
              <a:tailEnd/>
            </a:ln>
          </p:spPr>
          <p:txBody>
            <a:bodyPr wrap="none" anchor="ctr"/>
            <a:lstStyle/>
            <a:p>
              <a:endParaRPr lang="en-US" b="1">
                <a:solidFill>
                  <a:srgbClr val="482400"/>
                </a:solidFill>
              </a:endParaRPr>
            </a:p>
          </p:txBody>
        </p:sp>
        <p:sp>
          <p:nvSpPr>
            <p:cNvPr id="70669" name="Oval 35"/>
            <p:cNvSpPr>
              <a:spLocks noChangeArrowheads="1"/>
            </p:cNvSpPr>
            <p:nvPr/>
          </p:nvSpPr>
          <p:spPr bwMode="auto">
            <a:xfrm>
              <a:off x="7416800" y="2992438"/>
              <a:ext cx="536575" cy="331787"/>
            </a:xfrm>
            <a:prstGeom prst="ellipse">
              <a:avLst/>
            </a:prstGeom>
            <a:noFill/>
            <a:ln w="38100">
              <a:solidFill>
                <a:srgbClr val="0000FF"/>
              </a:solidFill>
              <a:round/>
              <a:headEnd/>
              <a:tailEnd/>
            </a:ln>
          </p:spPr>
          <p:txBody>
            <a:bodyPr wrap="none" anchor="ctr"/>
            <a:lstStyle/>
            <a:p>
              <a:endParaRPr lang="en-US" b="1">
                <a:solidFill>
                  <a:srgbClr val="482400"/>
                </a:solidFill>
              </a:endParaRPr>
            </a:p>
          </p:txBody>
        </p:sp>
        <p:grpSp>
          <p:nvGrpSpPr>
            <p:cNvPr id="3" name="Group 6"/>
            <p:cNvGrpSpPr>
              <a:grpSpLocks/>
            </p:cNvGrpSpPr>
            <p:nvPr/>
          </p:nvGrpSpPr>
          <p:grpSpPr bwMode="auto">
            <a:xfrm>
              <a:off x="5930900" y="3486150"/>
              <a:ext cx="1049338" cy="331788"/>
              <a:chOff x="482" y="2869"/>
              <a:chExt cx="4217" cy="851"/>
            </a:xfrm>
          </p:grpSpPr>
          <p:sp>
            <p:nvSpPr>
              <p:cNvPr id="70675" name="Line 7"/>
              <p:cNvSpPr>
                <a:spLocks noChangeShapeType="1"/>
              </p:cNvSpPr>
              <p:nvPr/>
            </p:nvSpPr>
            <p:spPr bwMode="auto">
              <a:xfrm>
                <a:off x="482" y="3248"/>
                <a:ext cx="740" cy="0"/>
              </a:xfrm>
              <a:prstGeom prst="line">
                <a:avLst/>
              </a:prstGeom>
              <a:noFill/>
              <a:ln w="28575">
                <a:solidFill>
                  <a:srgbClr val="DB231F"/>
                </a:solidFill>
                <a:prstDash val="dash"/>
                <a:round/>
                <a:headEnd type="triangle" w="med" len="med"/>
                <a:tailEnd/>
              </a:ln>
            </p:spPr>
            <p:txBody>
              <a:bodyPr/>
              <a:lstStyle/>
              <a:p>
                <a:endParaRPr lang="en-US"/>
              </a:p>
            </p:txBody>
          </p:sp>
          <p:sp>
            <p:nvSpPr>
              <p:cNvPr id="70676" name="Oval 8"/>
              <p:cNvSpPr>
                <a:spLocks noChangeArrowheads="1"/>
              </p:cNvSpPr>
              <p:nvPr/>
            </p:nvSpPr>
            <p:spPr bwMode="auto">
              <a:xfrm>
                <a:off x="1281" y="2869"/>
                <a:ext cx="2585" cy="851"/>
              </a:xfrm>
              <a:prstGeom prst="ellipse">
                <a:avLst/>
              </a:prstGeom>
              <a:noFill/>
              <a:ln w="28575">
                <a:solidFill>
                  <a:srgbClr val="CC0000"/>
                </a:solidFill>
                <a:prstDash val="dash"/>
                <a:round/>
                <a:headEnd/>
                <a:tailEnd/>
              </a:ln>
            </p:spPr>
            <p:txBody>
              <a:bodyPr wrap="none" anchor="ctr"/>
              <a:lstStyle/>
              <a:p>
                <a:endParaRPr lang="en-US" b="1">
                  <a:solidFill>
                    <a:srgbClr val="482400"/>
                  </a:solidFill>
                </a:endParaRPr>
              </a:p>
            </p:txBody>
          </p:sp>
          <p:sp>
            <p:nvSpPr>
              <p:cNvPr id="70677" name="Line 9"/>
              <p:cNvSpPr>
                <a:spLocks noChangeShapeType="1"/>
              </p:cNvSpPr>
              <p:nvPr/>
            </p:nvSpPr>
            <p:spPr bwMode="auto">
              <a:xfrm flipH="1">
                <a:off x="3959" y="3248"/>
                <a:ext cx="740" cy="0"/>
              </a:xfrm>
              <a:prstGeom prst="line">
                <a:avLst/>
              </a:prstGeom>
              <a:noFill/>
              <a:ln w="28575">
                <a:solidFill>
                  <a:srgbClr val="DB231F"/>
                </a:solidFill>
                <a:prstDash val="dash"/>
                <a:round/>
                <a:headEnd type="triangle" w="med" len="med"/>
                <a:tailEnd/>
              </a:ln>
            </p:spPr>
            <p:txBody>
              <a:bodyPr/>
              <a:lstStyle/>
              <a:p>
                <a:endParaRPr lang="en-US"/>
              </a:p>
            </p:txBody>
          </p:sp>
        </p:grpSp>
        <p:sp>
          <p:nvSpPr>
            <p:cNvPr id="70671" name="Line 4"/>
            <p:cNvSpPr>
              <a:spLocks noChangeShapeType="1"/>
            </p:cNvSpPr>
            <p:nvPr/>
          </p:nvSpPr>
          <p:spPr bwMode="auto">
            <a:xfrm flipH="1">
              <a:off x="7010400" y="3359150"/>
              <a:ext cx="485775" cy="341313"/>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70672" name="Line 4"/>
            <p:cNvSpPr>
              <a:spLocks noChangeShapeType="1"/>
            </p:cNvSpPr>
            <p:nvPr/>
          </p:nvSpPr>
          <p:spPr bwMode="auto">
            <a:xfrm flipH="1" flipV="1">
              <a:off x="5384800" y="3352800"/>
              <a:ext cx="514350" cy="325438"/>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70673" name="Line 4"/>
            <p:cNvSpPr>
              <a:spLocks noChangeShapeType="1"/>
            </p:cNvSpPr>
            <p:nvPr/>
          </p:nvSpPr>
          <p:spPr bwMode="auto">
            <a:xfrm flipH="1" flipV="1">
              <a:off x="6878638" y="2700338"/>
              <a:ext cx="530225" cy="31115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20" name="Up Arrow 19"/>
            <p:cNvSpPr/>
            <p:nvPr/>
          </p:nvSpPr>
          <p:spPr bwMode="auto">
            <a:xfrm>
              <a:off x="6240888" y="2090738"/>
              <a:ext cx="377720" cy="333365"/>
            </a:xfrm>
            <a:prstGeom prst="up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482400"/>
                </a:solidFill>
              </a:endParaRPr>
            </a:p>
          </p:txBody>
        </p:sp>
      </p:grpSp>
      <p:sp>
        <p:nvSpPr>
          <p:cNvPr id="91140" name="Rectangle 5"/>
          <p:cNvSpPr>
            <a:spLocks noGrp="1" noChangeArrowheads="1"/>
          </p:cNvSpPr>
          <p:nvPr>
            <p:ph type="title"/>
          </p:nvPr>
        </p:nvSpPr>
        <p:spPr>
          <a:xfrm>
            <a:off x="246063" y="-124992"/>
            <a:ext cx="8081963" cy="1198563"/>
          </a:xfrm>
        </p:spPr>
        <p:txBody>
          <a:bodyPr rtlCol="0">
            <a:normAutofit/>
          </a:bodyPr>
          <a:lstStyle/>
          <a:p>
            <a:pPr algn="l" fontAlgn="auto">
              <a:spcAft>
                <a:spcPts val="0"/>
              </a:spcAft>
              <a:defRPr/>
            </a:pPr>
            <a:r>
              <a:rPr lang="en-US" sz="3600" dirty="0" smtClean="0"/>
              <a:t>Five Stages of Strategy Instruction</a:t>
            </a:r>
          </a:p>
        </p:txBody>
      </p:sp>
      <p:pic>
        <p:nvPicPr>
          <p:cNvPr id="22"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13600" y="778878"/>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238344"/>
      </p:ext>
    </p:extLst>
  </p:cSld>
  <p:clrMapOvr>
    <a:masterClrMapping/>
  </p:clrMapOvr>
  <p:transition/>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7" name="Rectangle 3"/>
          <p:cNvSpPr>
            <a:spLocks noGrp="1" noChangeArrowheads="1"/>
          </p:cNvSpPr>
          <p:nvPr>
            <p:ph idx="1"/>
          </p:nvPr>
        </p:nvSpPr>
        <p:spPr>
          <a:xfrm>
            <a:off x="398463" y="1265238"/>
            <a:ext cx="8353425" cy="5078412"/>
          </a:xfrm>
        </p:spPr>
        <p:txBody>
          <a:bodyPr rtlCol="0">
            <a:normAutofit/>
          </a:bodyPr>
          <a:lstStyle/>
          <a:p>
            <a:pPr marL="914400" indent="-914400" fontAlgn="auto">
              <a:spcAft>
                <a:spcPts val="0"/>
              </a:spcAft>
              <a:buFont typeface="Wingdings" pitchFamily="2" charset="2"/>
              <a:buNone/>
              <a:defRPr/>
            </a:pPr>
            <a:r>
              <a:rPr lang="en-US" sz="4000" dirty="0" smtClean="0"/>
              <a:t>5.  Students independently apply the self-regulated strategy covertly (in their own minds).  Students and teacher collaboratively evaluate the effectiveness of student self-directed strategy application.</a:t>
            </a:r>
          </a:p>
        </p:txBody>
      </p:sp>
      <p:sp>
        <p:nvSpPr>
          <p:cNvPr id="175106" name="Slide Number Placeholder 5"/>
          <p:cNvSpPr>
            <a:spLocks noGrp="1"/>
          </p:cNvSpPr>
          <p:nvPr>
            <p:ph type="sldNum" sz="quarter" idx="12"/>
          </p:nvPr>
        </p:nvSpPr>
        <p:spPr/>
        <p:txBody>
          <a:bodyPr/>
          <a:lstStyle/>
          <a:p>
            <a:pPr>
              <a:defRPr/>
            </a:pPr>
            <a:fld id="{59D0EF78-0E5A-4FEE-B0E7-F2689CF42B44}" type="slidenum">
              <a:rPr lang="en-US"/>
              <a:pPr>
                <a:defRPr/>
              </a:pPr>
              <a:t>232</a:t>
            </a:fld>
            <a:endParaRPr lang="en-US"/>
          </a:p>
        </p:txBody>
      </p:sp>
      <p:sp>
        <p:nvSpPr>
          <p:cNvPr id="10" name="Rectangle 9"/>
          <p:cNvSpPr/>
          <p:nvPr/>
        </p:nvSpPr>
        <p:spPr>
          <a:xfrm>
            <a:off x="217488" y="146050"/>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285876" y="921193"/>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71687" name="Picture 6" descr="j0234134"/>
          <p:cNvPicPr>
            <a:picLocks noChangeAspect="1" noChangeArrowheads="1"/>
          </p:cNvPicPr>
          <p:nvPr/>
        </p:nvPicPr>
        <p:blipFill>
          <a:blip r:embed="rId2" cstate="print"/>
          <a:srcRect/>
          <a:stretch>
            <a:fillRect/>
          </a:stretch>
        </p:blipFill>
        <p:spPr bwMode="auto">
          <a:xfrm>
            <a:off x="7645400" y="5514975"/>
            <a:ext cx="1109663" cy="1066800"/>
          </a:xfrm>
          <a:prstGeom prst="rect">
            <a:avLst/>
          </a:prstGeom>
          <a:noFill/>
          <a:ln w="9525">
            <a:noFill/>
            <a:miter lim="800000"/>
            <a:headEnd/>
            <a:tailEnd/>
          </a:ln>
        </p:spPr>
      </p:pic>
      <p:grpSp>
        <p:nvGrpSpPr>
          <p:cNvPr id="2" name="Group 7"/>
          <p:cNvGrpSpPr>
            <a:grpSpLocks/>
          </p:cNvGrpSpPr>
          <p:nvPr/>
        </p:nvGrpSpPr>
        <p:grpSpPr bwMode="auto">
          <a:xfrm>
            <a:off x="4862513" y="5588000"/>
            <a:ext cx="2147887" cy="1044575"/>
            <a:chOff x="4818063" y="2090738"/>
            <a:chExt cx="3135312" cy="1727200"/>
          </a:xfrm>
        </p:grpSpPr>
        <p:sp>
          <p:nvSpPr>
            <p:cNvPr id="71689" name="Line 4"/>
            <p:cNvSpPr>
              <a:spLocks noChangeShapeType="1"/>
            </p:cNvSpPr>
            <p:nvPr/>
          </p:nvSpPr>
          <p:spPr bwMode="auto">
            <a:xfrm flipH="1">
              <a:off x="5427663" y="2670175"/>
              <a:ext cx="479425" cy="30480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71690" name="Text Box 5"/>
            <p:cNvSpPr txBox="1">
              <a:spLocks noChangeArrowheads="1"/>
            </p:cNvSpPr>
            <p:nvPr/>
          </p:nvSpPr>
          <p:spPr bwMode="auto">
            <a:xfrm>
              <a:off x="5846836" y="2798763"/>
              <a:ext cx="1265090" cy="400110"/>
            </a:xfrm>
            <a:prstGeom prst="rect">
              <a:avLst/>
            </a:prstGeom>
            <a:noFill/>
            <a:ln w="9525">
              <a:noFill/>
              <a:miter lim="800000"/>
              <a:headEnd/>
              <a:tailEnd/>
            </a:ln>
          </p:spPr>
          <p:txBody>
            <a:bodyPr wrap="none">
              <a:spAutoFit/>
            </a:bodyPr>
            <a:lstStyle/>
            <a:p>
              <a:pPr algn="ctr"/>
              <a:r>
                <a:rPr lang="en-US" sz="2000" b="1">
                  <a:solidFill>
                    <a:srgbClr val="482400"/>
                  </a:solidFill>
                  <a:latin typeface="Times New Roman" pitchFamily="18" charset="0"/>
                </a:rPr>
                <a:t>Strategies</a:t>
              </a:r>
            </a:p>
          </p:txBody>
        </p:sp>
        <p:sp>
          <p:nvSpPr>
            <p:cNvPr id="71691" name="AutoShape 4"/>
            <p:cNvSpPr>
              <a:spLocks noChangeArrowheads="1"/>
            </p:cNvSpPr>
            <p:nvPr/>
          </p:nvSpPr>
          <p:spPr bwMode="auto">
            <a:xfrm>
              <a:off x="6065838" y="2497138"/>
              <a:ext cx="752475" cy="390525"/>
            </a:xfrm>
            <a:prstGeom prst="plus">
              <a:avLst>
                <a:gd name="adj" fmla="val 25000"/>
              </a:avLst>
            </a:prstGeom>
            <a:solidFill>
              <a:srgbClr val="0070C0"/>
            </a:solidFill>
            <a:ln w="9525">
              <a:solidFill>
                <a:schemeClr val="tx1"/>
              </a:solidFill>
              <a:miter lim="800000"/>
              <a:headEnd/>
              <a:tailEnd/>
            </a:ln>
          </p:spPr>
          <p:txBody>
            <a:bodyPr wrap="none" anchor="ctr"/>
            <a:lstStyle/>
            <a:p>
              <a:endParaRPr lang="en-US" b="1">
                <a:solidFill>
                  <a:srgbClr val="482400"/>
                </a:solidFill>
              </a:endParaRPr>
            </a:p>
          </p:txBody>
        </p:sp>
        <p:sp>
          <p:nvSpPr>
            <p:cNvPr id="71692" name="AutoShape 4"/>
            <p:cNvSpPr>
              <a:spLocks noChangeArrowheads="1"/>
            </p:cNvSpPr>
            <p:nvPr/>
          </p:nvSpPr>
          <p:spPr bwMode="auto">
            <a:xfrm>
              <a:off x="4818063" y="2895600"/>
              <a:ext cx="681037" cy="355600"/>
            </a:xfrm>
            <a:prstGeom prst="triangle">
              <a:avLst>
                <a:gd name="adj" fmla="val 50000"/>
              </a:avLst>
            </a:prstGeom>
            <a:solidFill>
              <a:srgbClr val="30D840"/>
            </a:solidFill>
            <a:ln w="57150">
              <a:noFill/>
              <a:miter lim="800000"/>
              <a:headEnd/>
              <a:tailEnd/>
            </a:ln>
          </p:spPr>
          <p:txBody>
            <a:bodyPr wrap="none" anchor="ctr"/>
            <a:lstStyle/>
            <a:p>
              <a:endParaRPr lang="en-US" b="1">
                <a:solidFill>
                  <a:srgbClr val="482400"/>
                </a:solidFill>
              </a:endParaRPr>
            </a:p>
          </p:txBody>
        </p:sp>
        <p:sp>
          <p:nvSpPr>
            <p:cNvPr id="71693" name="Oval 35"/>
            <p:cNvSpPr>
              <a:spLocks noChangeArrowheads="1"/>
            </p:cNvSpPr>
            <p:nvPr/>
          </p:nvSpPr>
          <p:spPr bwMode="auto">
            <a:xfrm>
              <a:off x="7416800" y="2992438"/>
              <a:ext cx="536575" cy="331787"/>
            </a:xfrm>
            <a:prstGeom prst="ellipse">
              <a:avLst/>
            </a:prstGeom>
            <a:noFill/>
            <a:ln w="38100">
              <a:solidFill>
                <a:srgbClr val="0000FF"/>
              </a:solidFill>
              <a:round/>
              <a:headEnd/>
              <a:tailEnd/>
            </a:ln>
          </p:spPr>
          <p:txBody>
            <a:bodyPr wrap="none" anchor="ctr"/>
            <a:lstStyle/>
            <a:p>
              <a:endParaRPr lang="en-US" b="1">
                <a:solidFill>
                  <a:srgbClr val="482400"/>
                </a:solidFill>
              </a:endParaRPr>
            </a:p>
          </p:txBody>
        </p:sp>
        <p:grpSp>
          <p:nvGrpSpPr>
            <p:cNvPr id="3" name="Group 6"/>
            <p:cNvGrpSpPr>
              <a:grpSpLocks/>
            </p:cNvGrpSpPr>
            <p:nvPr/>
          </p:nvGrpSpPr>
          <p:grpSpPr bwMode="auto">
            <a:xfrm>
              <a:off x="5930900" y="3486150"/>
              <a:ext cx="1049338" cy="331788"/>
              <a:chOff x="482" y="2869"/>
              <a:chExt cx="4217" cy="851"/>
            </a:xfrm>
          </p:grpSpPr>
          <p:sp>
            <p:nvSpPr>
              <p:cNvPr id="71699" name="Line 7"/>
              <p:cNvSpPr>
                <a:spLocks noChangeShapeType="1"/>
              </p:cNvSpPr>
              <p:nvPr/>
            </p:nvSpPr>
            <p:spPr bwMode="auto">
              <a:xfrm>
                <a:off x="482" y="3248"/>
                <a:ext cx="740" cy="0"/>
              </a:xfrm>
              <a:prstGeom prst="line">
                <a:avLst/>
              </a:prstGeom>
              <a:noFill/>
              <a:ln w="28575">
                <a:solidFill>
                  <a:srgbClr val="DB231F"/>
                </a:solidFill>
                <a:prstDash val="dash"/>
                <a:round/>
                <a:headEnd type="triangle" w="med" len="med"/>
                <a:tailEnd/>
              </a:ln>
            </p:spPr>
            <p:txBody>
              <a:bodyPr/>
              <a:lstStyle/>
              <a:p>
                <a:endParaRPr lang="en-US"/>
              </a:p>
            </p:txBody>
          </p:sp>
          <p:sp>
            <p:nvSpPr>
              <p:cNvPr id="71700" name="Oval 8"/>
              <p:cNvSpPr>
                <a:spLocks noChangeArrowheads="1"/>
              </p:cNvSpPr>
              <p:nvPr/>
            </p:nvSpPr>
            <p:spPr bwMode="auto">
              <a:xfrm>
                <a:off x="1281" y="2869"/>
                <a:ext cx="2585" cy="851"/>
              </a:xfrm>
              <a:prstGeom prst="ellipse">
                <a:avLst/>
              </a:prstGeom>
              <a:noFill/>
              <a:ln w="28575">
                <a:solidFill>
                  <a:srgbClr val="CC0000"/>
                </a:solidFill>
                <a:prstDash val="dash"/>
                <a:round/>
                <a:headEnd/>
                <a:tailEnd/>
              </a:ln>
            </p:spPr>
            <p:txBody>
              <a:bodyPr wrap="none" anchor="ctr"/>
              <a:lstStyle/>
              <a:p>
                <a:endParaRPr lang="en-US" b="1">
                  <a:solidFill>
                    <a:srgbClr val="482400"/>
                  </a:solidFill>
                </a:endParaRPr>
              </a:p>
            </p:txBody>
          </p:sp>
          <p:sp>
            <p:nvSpPr>
              <p:cNvPr id="71701" name="Line 9"/>
              <p:cNvSpPr>
                <a:spLocks noChangeShapeType="1"/>
              </p:cNvSpPr>
              <p:nvPr/>
            </p:nvSpPr>
            <p:spPr bwMode="auto">
              <a:xfrm flipH="1">
                <a:off x="3959" y="3248"/>
                <a:ext cx="740" cy="0"/>
              </a:xfrm>
              <a:prstGeom prst="line">
                <a:avLst/>
              </a:prstGeom>
              <a:noFill/>
              <a:ln w="28575">
                <a:solidFill>
                  <a:srgbClr val="DB231F"/>
                </a:solidFill>
                <a:prstDash val="dash"/>
                <a:round/>
                <a:headEnd type="triangle" w="med" len="med"/>
                <a:tailEnd/>
              </a:ln>
            </p:spPr>
            <p:txBody>
              <a:bodyPr/>
              <a:lstStyle/>
              <a:p>
                <a:endParaRPr lang="en-US"/>
              </a:p>
            </p:txBody>
          </p:sp>
        </p:grpSp>
        <p:sp>
          <p:nvSpPr>
            <p:cNvPr id="71695" name="Line 4"/>
            <p:cNvSpPr>
              <a:spLocks noChangeShapeType="1"/>
            </p:cNvSpPr>
            <p:nvPr/>
          </p:nvSpPr>
          <p:spPr bwMode="auto">
            <a:xfrm flipH="1">
              <a:off x="7010400" y="3359150"/>
              <a:ext cx="485775" cy="341313"/>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71696" name="Line 4"/>
            <p:cNvSpPr>
              <a:spLocks noChangeShapeType="1"/>
            </p:cNvSpPr>
            <p:nvPr/>
          </p:nvSpPr>
          <p:spPr bwMode="auto">
            <a:xfrm flipH="1" flipV="1">
              <a:off x="5384800" y="3352800"/>
              <a:ext cx="514350" cy="325438"/>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71697" name="Line 4"/>
            <p:cNvSpPr>
              <a:spLocks noChangeShapeType="1"/>
            </p:cNvSpPr>
            <p:nvPr/>
          </p:nvSpPr>
          <p:spPr bwMode="auto">
            <a:xfrm flipH="1" flipV="1">
              <a:off x="6878638" y="2700338"/>
              <a:ext cx="530225" cy="311150"/>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20" name="Up Arrow 19"/>
            <p:cNvSpPr/>
            <p:nvPr/>
          </p:nvSpPr>
          <p:spPr bwMode="auto">
            <a:xfrm>
              <a:off x="6240888" y="2090738"/>
              <a:ext cx="377720" cy="333366"/>
            </a:xfrm>
            <a:prstGeom prst="up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solidFill>
                  <a:srgbClr val="482400"/>
                </a:solidFill>
              </a:endParaRPr>
            </a:p>
          </p:txBody>
        </p:sp>
      </p:grpSp>
      <p:sp>
        <p:nvSpPr>
          <p:cNvPr id="92164" name="Rectangle 5"/>
          <p:cNvSpPr>
            <a:spLocks noGrp="1" noChangeArrowheads="1"/>
          </p:cNvSpPr>
          <p:nvPr>
            <p:ph type="title"/>
          </p:nvPr>
        </p:nvSpPr>
        <p:spPr>
          <a:xfrm>
            <a:off x="398463" y="-197069"/>
            <a:ext cx="7921625" cy="1241426"/>
          </a:xfrm>
        </p:spPr>
        <p:txBody>
          <a:bodyPr rtlCol="0">
            <a:normAutofit/>
          </a:bodyPr>
          <a:lstStyle/>
          <a:p>
            <a:pPr algn="l" fontAlgn="auto">
              <a:spcAft>
                <a:spcPts val="0"/>
              </a:spcAft>
              <a:defRPr/>
            </a:pPr>
            <a:r>
              <a:rPr lang="en-US" sz="3600" dirty="0" smtClean="0"/>
              <a:t>Five Stages of Strategy Instruction</a:t>
            </a:r>
          </a:p>
        </p:txBody>
      </p:sp>
      <p:pic>
        <p:nvPicPr>
          <p:cNvPr id="22"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2598" y="697380"/>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03374"/>
      </p:ext>
    </p:extLst>
  </p:cSld>
  <p:clrMapOvr>
    <a:masterClrMapping/>
  </p:clrMapOvr>
  <p:transition/>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Number Placeholder 5"/>
          <p:cNvSpPr>
            <a:spLocks noGrp="1"/>
          </p:cNvSpPr>
          <p:nvPr>
            <p:ph type="sldNum" sz="quarter" idx="12"/>
          </p:nvPr>
        </p:nvSpPr>
        <p:spPr>
          <a:noFill/>
        </p:spPr>
        <p:txBody>
          <a:bodyPr/>
          <a:lstStyle/>
          <a:p>
            <a:fld id="{8865C489-0F53-4876-9E46-A2E7CCCDF30F}" type="slidenum">
              <a:rPr lang="en-US" smtClean="0"/>
              <a:pPr/>
              <a:t>233</a:t>
            </a:fld>
            <a:endParaRPr lang="en-US" smtClean="0"/>
          </a:p>
        </p:txBody>
      </p:sp>
      <p:sp>
        <p:nvSpPr>
          <p:cNvPr id="181251" name="Rectangle 3"/>
          <p:cNvSpPr>
            <a:spLocks noGrp="1" noChangeArrowheads="1"/>
          </p:cNvSpPr>
          <p:nvPr>
            <p:ph type="body" idx="1"/>
          </p:nvPr>
        </p:nvSpPr>
        <p:spPr>
          <a:xfrm>
            <a:off x="484194" y="1387475"/>
            <a:ext cx="8353425" cy="5078413"/>
          </a:xfrm>
        </p:spPr>
        <p:txBody>
          <a:bodyPr/>
          <a:lstStyle/>
          <a:p>
            <a:pPr marL="914400" indent="-914400" eaLnBrk="1" hangingPunct="1">
              <a:buFont typeface="Wingdings" pitchFamily="2" charset="2"/>
              <a:buAutoNum type="arabicPeriod"/>
            </a:pPr>
            <a:r>
              <a:rPr lang="en-US" sz="4400" smtClean="0"/>
              <a:t>Brainstorm what you know and what you want to learn.</a:t>
            </a:r>
          </a:p>
          <a:p>
            <a:pPr marL="914400" indent="-914400" eaLnBrk="1" hangingPunct="1">
              <a:buFont typeface="Wingdings" pitchFamily="2" charset="2"/>
              <a:buAutoNum type="arabicPeriod"/>
            </a:pPr>
            <a:r>
              <a:rPr lang="en-US" sz="4400" smtClean="0"/>
              <a:t>Organize your information using a visual web.</a:t>
            </a:r>
          </a:p>
          <a:p>
            <a:pPr marL="914400" indent="-914400" eaLnBrk="1" hangingPunct="1">
              <a:buFont typeface="Wingdings" pitchFamily="2" charset="2"/>
              <a:buAutoNum type="arabicPeriod"/>
            </a:pPr>
            <a:r>
              <a:rPr lang="en-US" sz="4400" smtClean="0"/>
              <a:t>Review your visual web and identify any holes or disconnects.</a:t>
            </a:r>
          </a:p>
        </p:txBody>
      </p:sp>
      <p:sp>
        <p:nvSpPr>
          <p:cNvPr id="10" name="Rectangle 9"/>
          <p:cNvSpPr/>
          <p:nvPr/>
        </p:nvSpPr>
        <p:spPr>
          <a:xfrm>
            <a:off x="217488" y="146050"/>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188403" y="100361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1252" name="Rectangle 5"/>
          <p:cNvSpPr>
            <a:spLocks noGrp="1" noChangeArrowheads="1"/>
          </p:cNvSpPr>
          <p:nvPr>
            <p:ph type="title"/>
          </p:nvPr>
        </p:nvSpPr>
        <p:spPr>
          <a:xfrm>
            <a:off x="217488" y="-135889"/>
            <a:ext cx="7661275" cy="1241425"/>
          </a:xfrm>
          <a:noFill/>
        </p:spPr>
        <p:txBody>
          <a:bodyPr/>
          <a:lstStyle/>
          <a:p>
            <a:pPr eaLnBrk="1" hangingPunct="1"/>
            <a:r>
              <a:rPr lang="en-US" sz="4000" dirty="0" smtClean="0"/>
              <a:t>The Report Writing Strategy</a:t>
            </a:r>
          </a:p>
        </p:txBody>
      </p:sp>
      <p:pic>
        <p:nvPicPr>
          <p:cNvPr id="7" name="Picture 6" descr="j0234134"/>
          <p:cNvPicPr>
            <a:picLocks noChangeAspect="1" noChangeArrowheads="1"/>
          </p:cNvPicPr>
          <p:nvPr/>
        </p:nvPicPr>
        <p:blipFill>
          <a:blip r:embed="rId2" cstate="print"/>
          <a:srcRect/>
          <a:stretch>
            <a:fillRect/>
          </a:stretch>
        </p:blipFill>
        <p:spPr bwMode="auto">
          <a:xfrm>
            <a:off x="7645400" y="5514975"/>
            <a:ext cx="1109663" cy="1066800"/>
          </a:xfrm>
          <a:prstGeom prst="rect">
            <a:avLst/>
          </a:prstGeom>
          <a:noFill/>
          <a:ln w="9525">
            <a:noFill/>
            <a:miter lim="800000"/>
            <a:headEnd/>
            <a:tailEnd/>
          </a:ln>
        </p:spPr>
      </p:pic>
      <p:pic>
        <p:nvPicPr>
          <p:cNvPr id="8"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4239" y="25913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6559350"/>
      </p:ext>
    </p:extLst>
  </p:cSld>
  <p:clrMapOvr>
    <a:masterClrMapping/>
  </p:clrMapOvr>
  <p:transition/>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TextBox 3"/>
          <p:cNvSpPr txBox="1">
            <a:spLocks noChangeArrowheads="1"/>
          </p:cNvSpPr>
          <p:nvPr/>
        </p:nvSpPr>
        <p:spPr bwMode="auto">
          <a:xfrm>
            <a:off x="3744913" y="2613025"/>
            <a:ext cx="1550987" cy="584200"/>
          </a:xfrm>
          <a:prstGeom prst="rect">
            <a:avLst/>
          </a:prstGeom>
          <a:noFill/>
          <a:ln w="9525">
            <a:noFill/>
            <a:miter lim="800000"/>
            <a:headEnd/>
            <a:tailEnd/>
          </a:ln>
        </p:spPr>
        <p:txBody>
          <a:bodyPr wrap="none">
            <a:spAutoFit/>
          </a:bodyPr>
          <a:lstStyle/>
          <a:p>
            <a:r>
              <a:rPr lang="en-US" sz="3200">
                <a:solidFill>
                  <a:srgbClr val="003399"/>
                </a:solidFill>
              </a:rPr>
              <a:t>Lemurs</a:t>
            </a:r>
          </a:p>
        </p:txBody>
      </p:sp>
      <p:sp>
        <p:nvSpPr>
          <p:cNvPr id="182276" name="TextBox 4"/>
          <p:cNvSpPr txBox="1">
            <a:spLocks noChangeArrowheads="1"/>
          </p:cNvSpPr>
          <p:nvPr/>
        </p:nvSpPr>
        <p:spPr bwMode="auto">
          <a:xfrm>
            <a:off x="6488113" y="1581150"/>
            <a:ext cx="1277937" cy="585788"/>
          </a:xfrm>
          <a:prstGeom prst="rect">
            <a:avLst/>
          </a:prstGeom>
          <a:noFill/>
          <a:ln w="9525">
            <a:noFill/>
            <a:miter lim="800000"/>
            <a:headEnd/>
            <a:tailEnd/>
          </a:ln>
        </p:spPr>
        <p:txBody>
          <a:bodyPr wrap="none">
            <a:spAutoFit/>
          </a:bodyPr>
          <a:lstStyle/>
          <a:p>
            <a:r>
              <a:rPr lang="en-US" sz="3200">
                <a:solidFill>
                  <a:srgbClr val="003399"/>
                </a:solidFill>
              </a:rPr>
              <a:t>Looks</a:t>
            </a:r>
          </a:p>
        </p:txBody>
      </p:sp>
      <p:sp>
        <p:nvSpPr>
          <p:cNvPr id="182277" name="TextBox 3"/>
          <p:cNvSpPr txBox="1">
            <a:spLocks noChangeArrowheads="1"/>
          </p:cNvSpPr>
          <p:nvPr/>
        </p:nvSpPr>
        <p:spPr bwMode="auto">
          <a:xfrm>
            <a:off x="1125538" y="1517650"/>
            <a:ext cx="1346200" cy="584200"/>
          </a:xfrm>
          <a:prstGeom prst="rect">
            <a:avLst/>
          </a:prstGeom>
          <a:noFill/>
          <a:ln w="9525">
            <a:noFill/>
            <a:miter lim="800000"/>
            <a:headEnd/>
            <a:tailEnd/>
          </a:ln>
        </p:spPr>
        <p:txBody>
          <a:bodyPr wrap="none">
            <a:spAutoFit/>
          </a:bodyPr>
          <a:lstStyle/>
          <a:p>
            <a:r>
              <a:rPr lang="en-US" sz="3200">
                <a:solidFill>
                  <a:srgbClr val="003399"/>
                </a:solidFill>
              </a:rPr>
              <a:t>Habits</a:t>
            </a:r>
          </a:p>
        </p:txBody>
      </p:sp>
      <p:sp>
        <p:nvSpPr>
          <p:cNvPr id="182278" name="TextBox 3"/>
          <p:cNvSpPr txBox="1">
            <a:spLocks noChangeArrowheads="1"/>
          </p:cNvSpPr>
          <p:nvPr/>
        </p:nvSpPr>
        <p:spPr bwMode="auto">
          <a:xfrm>
            <a:off x="1314450" y="4187825"/>
            <a:ext cx="935038" cy="584200"/>
          </a:xfrm>
          <a:prstGeom prst="rect">
            <a:avLst/>
          </a:prstGeom>
          <a:noFill/>
          <a:ln w="9525">
            <a:noFill/>
            <a:miter lim="800000"/>
            <a:headEnd/>
            <a:tailEnd/>
          </a:ln>
        </p:spPr>
        <p:txBody>
          <a:bodyPr wrap="none">
            <a:spAutoFit/>
          </a:bodyPr>
          <a:lstStyle/>
          <a:p>
            <a:r>
              <a:rPr lang="en-US" sz="3200">
                <a:solidFill>
                  <a:srgbClr val="003399"/>
                </a:solidFill>
              </a:rPr>
              <a:t>Live</a:t>
            </a:r>
          </a:p>
        </p:txBody>
      </p:sp>
      <p:sp>
        <p:nvSpPr>
          <p:cNvPr id="182279" name="TextBox 3"/>
          <p:cNvSpPr txBox="1">
            <a:spLocks noChangeArrowheads="1"/>
          </p:cNvSpPr>
          <p:nvPr/>
        </p:nvSpPr>
        <p:spPr bwMode="auto">
          <a:xfrm>
            <a:off x="6611938" y="4216400"/>
            <a:ext cx="1027112" cy="585788"/>
          </a:xfrm>
          <a:prstGeom prst="rect">
            <a:avLst/>
          </a:prstGeom>
          <a:noFill/>
          <a:ln w="9525">
            <a:noFill/>
            <a:miter lim="800000"/>
            <a:headEnd/>
            <a:tailEnd/>
          </a:ln>
        </p:spPr>
        <p:txBody>
          <a:bodyPr wrap="none">
            <a:spAutoFit/>
          </a:bodyPr>
          <a:lstStyle/>
          <a:p>
            <a:r>
              <a:rPr lang="en-US" sz="3200">
                <a:solidFill>
                  <a:srgbClr val="003399"/>
                </a:solidFill>
              </a:rPr>
              <a:t>Eat?</a:t>
            </a:r>
          </a:p>
        </p:txBody>
      </p:sp>
      <p:sp>
        <p:nvSpPr>
          <p:cNvPr id="182280" name="TextBox 3"/>
          <p:cNvSpPr txBox="1">
            <a:spLocks noChangeArrowheads="1"/>
          </p:cNvSpPr>
          <p:nvPr/>
        </p:nvSpPr>
        <p:spPr bwMode="auto">
          <a:xfrm>
            <a:off x="3970338" y="4391025"/>
            <a:ext cx="1231900" cy="584200"/>
          </a:xfrm>
          <a:prstGeom prst="rect">
            <a:avLst/>
          </a:prstGeom>
          <a:noFill/>
          <a:ln w="9525">
            <a:noFill/>
            <a:miter lim="800000"/>
            <a:headEnd/>
            <a:tailEnd/>
          </a:ln>
        </p:spPr>
        <p:txBody>
          <a:bodyPr wrap="none">
            <a:spAutoFit/>
          </a:bodyPr>
          <a:lstStyle/>
          <a:p>
            <a:r>
              <a:rPr lang="en-US" sz="3200">
                <a:solidFill>
                  <a:srgbClr val="003399"/>
                </a:solidFill>
              </a:rPr>
              <a:t>Pets?</a:t>
            </a:r>
          </a:p>
        </p:txBody>
      </p:sp>
      <p:sp>
        <p:nvSpPr>
          <p:cNvPr id="12" name="Oval 11"/>
          <p:cNvSpPr/>
          <p:nvPr/>
        </p:nvSpPr>
        <p:spPr>
          <a:xfrm>
            <a:off x="3657600" y="2554288"/>
            <a:ext cx="1727200" cy="739775"/>
          </a:xfrm>
          <a:prstGeom prst="ellips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3399"/>
              </a:solidFill>
            </a:endParaRPr>
          </a:p>
        </p:txBody>
      </p:sp>
      <p:sp>
        <p:nvSpPr>
          <p:cNvPr id="13" name="Oval 12"/>
          <p:cNvSpPr/>
          <p:nvPr/>
        </p:nvSpPr>
        <p:spPr>
          <a:xfrm>
            <a:off x="936625" y="1458913"/>
            <a:ext cx="1727200" cy="739775"/>
          </a:xfrm>
          <a:prstGeom prst="ellips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3399"/>
              </a:solidFill>
            </a:endParaRPr>
          </a:p>
        </p:txBody>
      </p:sp>
      <p:sp>
        <p:nvSpPr>
          <p:cNvPr id="14" name="Oval 13"/>
          <p:cNvSpPr/>
          <p:nvPr/>
        </p:nvSpPr>
        <p:spPr>
          <a:xfrm>
            <a:off x="6307138" y="1487488"/>
            <a:ext cx="1727200" cy="739775"/>
          </a:xfrm>
          <a:prstGeom prst="ellips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3399"/>
              </a:solidFill>
            </a:endParaRPr>
          </a:p>
        </p:txBody>
      </p:sp>
      <p:sp>
        <p:nvSpPr>
          <p:cNvPr id="15" name="Oval 14"/>
          <p:cNvSpPr/>
          <p:nvPr/>
        </p:nvSpPr>
        <p:spPr>
          <a:xfrm>
            <a:off x="922338" y="4129088"/>
            <a:ext cx="1727200" cy="739775"/>
          </a:xfrm>
          <a:prstGeom prst="ellips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3399"/>
              </a:solidFill>
            </a:endParaRPr>
          </a:p>
        </p:txBody>
      </p:sp>
      <p:sp>
        <p:nvSpPr>
          <p:cNvPr id="16" name="Oval 15"/>
          <p:cNvSpPr/>
          <p:nvPr/>
        </p:nvSpPr>
        <p:spPr>
          <a:xfrm>
            <a:off x="6219825" y="4143375"/>
            <a:ext cx="1727200" cy="741363"/>
          </a:xfrm>
          <a:prstGeom prst="ellips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3399"/>
              </a:solidFill>
            </a:endParaRPr>
          </a:p>
        </p:txBody>
      </p:sp>
      <p:sp>
        <p:nvSpPr>
          <p:cNvPr id="17" name="Oval 16"/>
          <p:cNvSpPr/>
          <p:nvPr/>
        </p:nvSpPr>
        <p:spPr>
          <a:xfrm>
            <a:off x="3679825" y="4303713"/>
            <a:ext cx="1727200" cy="739775"/>
          </a:xfrm>
          <a:prstGeom prst="ellipse">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3399"/>
              </a:solidFill>
            </a:endParaRPr>
          </a:p>
        </p:txBody>
      </p:sp>
      <p:sp>
        <p:nvSpPr>
          <p:cNvPr id="182287" name="TextBox 17"/>
          <p:cNvSpPr txBox="1">
            <a:spLocks noChangeArrowheads="1"/>
          </p:cNvSpPr>
          <p:nvPr/>
        </p:nvSpPr>
        <p:spPr bwMode="auto">
          <a:xfrm>
            <a:off x="987425" y="2336800"/>
            <a:ext cx="1793875" cy="1323975"/>
          </a:xfrm>
          <a:prstGeom prst="rect">
            <a:avLst/>
          </a:prstGeom>
          <a:noFill/>
          <a:ln w="9525">
            <a:noFill/>
            <a:miter lim="800000"/>
            <a:headEnd/>
            <a:tailEnd/>
          </a:ln>
        </p:spPr>
        <p:txBody>
          <a:bodyPr wrap="none">
            <a:spAutoFit/>
          </a:bodyPr>
          <a:lstStyle/>
          <a:p>
            <a:r>
              <a:rPr lang="en-US" u="sng">
                <a:solidFill>
                  <a:srgbClr val="003399"/>
                </a:solidFill>
              </a:rPr>
              <a:t>Active at night</a:t>
            </a:r>
          </a:p>
          <a:p>
            <a:r>
              <a:rPr lang="en-US" u="sng">
                <a:solidFill>
                  <a:srgbClr val="003399"/>
                </a:solidFill>
              </a:rPr>
              <a:t>___________</a:t>
            </a:r>
          </a:p>
          <a:p>
            <a:r>
              <a:rPr lang="en-US" u="sng">
                <a:solidFill>
                  <a:srgbClr val="003399"/>
                </a:solidFill>
              </a:rPr>
              <a:t>___________</a:t>
            </a:r>
          </a:p>
          <a:p>
            <a:r>
              <a:rPr lang="en-US" u="sng">
                <a:solidFill>
                  <a:srgbClr val="003399"/>
                </a:solidFill>
              </a:rPr>
              <a:t>___________</a:t>
            </a:r>
          </a:p>
        </p:txBody>
      </p:sp>
      <p:sp>
        <p:nvSpPr>
          <p:cNvPr id="182288" name="TextBox 18"/>
          <p:cNvSpPr txBox="1">
            <a:spLocks noChangeArrowheads="1"/>
          </p:cNvSpPr>
          <p:nvPr/>
        </p:nvSpPr>
        <p:spPr bwMode="auto">
          <a:xfrm>
            <a:off x="950913" y="4956175"/>
            <a:ext cx="1509712" cy="1323975"/>
          </a:xfrm>
          <a:prstGeom prst="rect">
            <a:avLst/>
          </a:prstGeom>
          <a:noFill/>
          <a:ln w="9525">
            <a:noFill/>
            <a:miter lim="800000"/>
            <a:headEnd/>
            <a:tailEnd/>
          </a:ln>
        </p:spPr>
        <p:txBody>
          <a:bodyPr wrap="none">
            <a:spAutoFit/>
          </a:bodyPr>
          <a:lstStyle/>
          <a:p>
            <a:r>
              <a:rPr lang="en-US" u="sng">
                <a:solidFill>
                  <a:srgbClr val="003399"/>
                </a:solidFill>
              </a:rPr>
              <a:t>jungle</a:t>
            </a:r>
          </a:p>
          <a:p>
            <a:r>
              <a:rPr lang="en-US" u="sng">
                <a:solidFill>
                  <a:srgbClr val="003399"/>
                </a:solidFill>
              </a:rPr>
              <a:t>trees</a:t>
            </a:r>
          </a:p>
          <a:p>
            <a:r>
              <a:rPr lang="en-US" u="sng">
                <a:solidFill>
                  <a:srgbClr val="003399"/>
                </a:solidFill>
              </a:rPr>
              <a:t>Country???</a:t>
            </a:r>
          </a:p>
          <a:p>
            <a:r>
              <a:rPr lang="en-US" u="sng">
                <a:solidFill>
                  <a:srgbClr val="003399"/>
                </a:solidFill>
              </a:rPr>
              <a:t>zoos</a:t>
            </a:r>
          </a:p>
        </p:txBody>
      </p:sp>
      <p:sp>
        <p:nvSpPr>
          <p:cNvPr id="182289" name="TextBox 19"/>
          <p:cNvSpPr txBox="1">
            <a:spLocks noChangeArrowheads="1"/>
          </p:cNvSpPr>
          <p:nvPr/>
        </p:nvSpPr>
        <p:spPr bwMode="auto">
          <a:xfrm>
            <a:off x="6378575" y="2328863"/>
            <a:ext cx="1793875" cy="1323975"/>
          </a:xfrm>
          <a:prstGeom prst="rect">
            <a:avLst/>
          </a:prstGeom>
          <a:noFill/>
          <a:ln w="9525">
            <a:noFill/>
            <a:miter lim="800000"/>
            <a:headEnd/>
            <a:tailEnd/>
          </a:ln>
        </p:spPr>
        <p:txBody>
          <a:bodyPr wrap="none">
            <a:spAutoFit/>
          </a:bodyPr>
          <a:lstStyle/>
          <a:p>
            <a:r>
              <a:rPr lang="en-US" u="sng">
                <a:solidFill>
                  <a:srgbClr val="003399"/>
                </a:solidFill>
              </a:rPr>
              <a:t>Large eyes</a:t>
            </a:r>
          </a:p>
          <a:p>
            <a:r>
              <a:rPr lang="en-US" u="sng">
                <a:solidFill>
                  <a:srgbClr val="003399"/>
                </a:solidFill>
              </a:rPr>
              <a:t>Long tails</a:t>
            </a:r>
          </a:p>
          <a:p>
            <a:r>
              <a:rPr lang="en-US" u="sng">
                <a:solidFill>
                  <a:srgbClr val="003399"/>
                </a:solidFill>
              </a:rPr>
              <a:t>Rings on tail</a:t>
            </a:r>
          </a:p>
          <a:p>
            <a:r>
              <a:rPr lang="en-US" u="sng">
                <a:solidFill>
                  <a:srgbClr val="003399"/>
                </a:solidFill>
              </a:rPr>
              <a:t>___________</a:t>
            </a:r>
          </a:p>
        </p:txBody>
      </p:sp>
      <p:sp>
        <p:nvSpPr>
          <p:cNvPr id="182290" name="TextBox 20"/>
          <p:cNvSpPr txBox="1">
            <a:spLocks noChangeArrowheads="1"/>
          </p:cNvSpPr>
          <p:nvPr/>
        </p:nvSpPr>
        <p:spPr bwMode="auto">
          <a:xfrm>
            <a:off x="6392863" y="5057775"/>
            <a:ext cx="2262187" cy="1323975"/>
          </a:xfrm>
          <a:prstGeom prst="rect">
            <a:avLst/>
          </a:prstGeom>
          <a:noFill/>
          <a:ln w="9525">
            <a:noFill/>
            <a:miter lim="800000"/>
            <a:headEnd/>
            <a:tailEnd/>
          </a:ln>
        </p:spPr>
        <p:txBody>
          <a:bodyPr wrap="none">
            <a:spAutoFit/>
          </a:bodyPr>
          <a:lstStyle/>
          <a:p>
            <a:r>
              <a:rPr lang="en-US" u="sng">
                <a:solidFill>
                  <a:srgbClr val="003399"/>
                </a:solidFill>
              </a:rPr>
              <a:t>What do they eat?</a:t>
            </a:r>
          </a:p>
          <a:p>
            <a:r>
              <a:rPr lang="en-US" u="sng">
                <a:solidFill>
                  <a:srgbClr val="003399"/>
                </a:solidFill>
              </a:rPr>
              <a:t>___________</a:t>
            </a:r>
          </a:p>
          <a:p>
            <a:r>
              <a:rPr lang="en-US" u="sng">
                <a:solidFill>
                  <a:srgbClr val="003399"/>
                </a:solidFill>
              </a:rPr>
              <a:t>___________</a:t>
            </a:r>
          </a:p>
          <a:p>
            <a:r>
              <a:rPr lang="en-US" u="sng">
                <a:solidFill>
                  <a:srgbClr val="003399"/>
                </a:solidFill>
              </a:rPr>
              <a:t>___________</a:t>
            </a:r>
          </a:p>
        </p:txBody>
      </p:sp>
      <p:sp>
        <p:nvSpPr>
          <p:cNvPr id="182291" name="TextBox 21"/>
          <p:cNvSpPr txBox="1">
            <a:spLocks noChangeArrowheads="1"/>
          </p:cNvSpPr>
          <p:nvPr/>
        </p:nvSpPr>
        <p:spPr bwMode="auto">
          <a:xfrm>
            <a:off x="3722688" y="5246688"/>
            <a:ext cx="2263775" cy="1323975"/>
          </a:xfrm>
          <a:prstGeom prst="rect">
            <a:avLst/>
          </a:prstGeom>
          <a:noFill/>
          <a:ln w="9525">
            <a:noFill/>
            <a:miter lim="800000"/>
            <a:headEnd/>
            <a:tailEnd/>
          </a:ln>
        </p:spPr>
        <p:txBody>
          <a:bodyPr wrap="none">
            <a:spAutoFit/>
          </a:bodyPr>
          <a:lstStyle/>
          <a:p>
            <a:r>
              <a:rPr lang="en-US" u="sng">
                <a:solidFill>
                  <a:srgbClr val="003399"/>
                </a:solidFill>
              </a:rPr>
              <a:t>Can they be pets?</a:t>
            </a:r>
          </a:p>
          <a:p>
            <a:r>
              <a:rPr lang="en-US" u="sng">
                <a:solidFill>
                  <a:srgbClr val="003399"/>
                </a:solidFill>
              </a:rPr>
              <a:t>___________</a:t>
            </a:r>
          </a:p>
          <a:p>
            <a:r>
              <a:rPr lang="en-US" u="sng">
                <a:solidFill>
                  <a:srgbClr val="003399"/>
                </a:solidFill>
              </a:rPr>
              <a:t>___________</a:t>
            </a:r>
          </a:p>
          <a:p>
            <a:r>
              <a:rPr lang="en-US" u="sng">
                <a:solidFill>
                  <a:srgbClr val="003399"/>
                </a:solidFill>
              </a:rPr>
              <a:t>___________</a:t>
            </a:r>
          </a:p>
        </p:txBody>
      </p:sp>
      <p:cxnSp>
        <p:nvCxnSpPr>
          <p:cNvPr id="24" name="Straight Connector 23"/>
          <p:cNvCxnSpPr>
            <a:endCxn id="12" idx="1"/>
          </p:cNvCxnSpPr>
          <p:nvPr/>
        </p:nvCxnSpPr>
        <p:spPr>
          <a:xfrm>
            <a:off x="2613025" y="1944688"/>
            <a:ext cx="1296988" cy="717550"/>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2" idx="4"/>
          </p:cNvCxnSpPr>
          <p:nvPr/>
        </p:nvCxnSpPr>
        <p:spPr>
          <a:xfrm rot="16200000" flipH="1">
            <a:off x="4030663" y="3784600"/>
            <a:ext cx="1016000" cy="34925"/>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12" idx="3"/>
          </p:cNvCxnSpPr>
          <p:nvPr/>
        </p:nvCxnSpPr>
        <p:spPr>
          <a:xfrm rot="5400000" flipH="1" flipV="1">
            <a:off x="2641601" y="3194050"/>
            <a:ext cx="1276350" cy="1260475"/>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283200" y="1958975"/>
            <a:ext cx="1044575" cy="784225"/>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16" idx="1"/>
          </p:cNvCxnSpPr>
          <p:nvPr/>
        </p:nvCxnSpPr>
        <p:spPr>
          <a:xfrm>
            <a:off x="5218113" y="3127375"/>
            <a:ext cx="1254125" cy="1125538"/>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17488" y="146050"/>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28" name="Straight Connector 27"/>
          <p:cNvCxnSpPr/>
          <p:nvPr/>
        </p:nvCxnSpPr>
        <p:spPr>
          <a:xfrm>
            <a:off x="1154907" y="965305"/>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2274" name="Rectangle 3"/>
          <p:cNvSpPr>
            <a:spLocks noGrp="1" noChangeArrowheads="1"/>
          </p:cNvSpPr>
          <p:nvPr>
            <p:ph type="body" idx="1"/>
          </p:nvPr>
        </p:nvSpPr>
        <p:spPr>
          <a:xfrm>
            <a:off x="57150" y="153194"/>
            <a:ext cx="8926512" cy="693737"/>
          </a:xfrm>
        </p:spPr>
        <p:txBody>
          <a:bodyPr/>
          <a:lstStyle/>
          <a:p>
            <a:pPr eaLnBrk="1" hangingPunct="1">
              <a:buFont typeface="Wingdings" pitchFamily="2" charset="2"/>
              <a:buNone/>
            </a:pPr>
            <a:r>
              <a:rPr lang="en-US" b="1" dirty="0" smtClean="0"/>
              <a:t> Web for what I know and what I want to learn</a:t>
            </a:r>
          </a:p>
        </p:txBody>
      </p:sp>
      <p:pic>
        <p:nvPicPr>
          <p:cNvPr id="30"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48842" y="761812"/>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70108"/>
      </p:ext>
    </p:extLst>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Number Placeholder 5"/>
          <p:cNvSpPr>
            <a:spLocks noGrp="1"/>
          </p:cNvSpPr>
          <p:nvPr>
            <p:ph type="sldNum" sz="quarter" idx="12"/>
          </p:nvPr>
        </p:nvSpPr>
        <p:spPr>
          <a:noFill/>
        </p:spPr>
        <p:txBody>
          <a:bodyPr/>
          <a:lstStyle/>
          <a:p>
            <a:fld id="{CAEDF99B-F230-4B03-B766-E11FD70ECA7F}" type="slidenum">
              <a:rPr lang="en-US" smtClean="0"/>
              <a:pPr/>
              <a:t>235</a:t>
            </a:fld>
            <a:endParaRPr lang="en-US" smtClean="0"/>
          </a:p>
        </p:txBody>
      </p:sp>
      <p:sp>
        <p:nvSpPr>
          <p:cNvPr id="183299" name="Rectangle 3"/>
          <p:cNvSpPr>
            <a:spLocks noGrp="1" noChangeArrowheads="1"/>
          </p:cNvSpPr>
          <p:nvPr>
            <p:ph type="body" idx="1"/>
          </p:nvPr>
        </p:nvSpPr>
        <p:spPr>
          <a:xfrm>
            <a:off x="282575" y="1336675"/>
            <a:ext cx="8353425" cy="5078413"/>
          </a:xfrm>
        </p:spPr>
        <p:txBody>
          <a:bodyPr/>
          <a:lstStyle/>
          <a:p>
            <a:pPr marL="914400" indent="-914400" eaLnBrk="1" hangingPunct="1">
              <a:buFont typeface="Wingdings" pitchFamily="2" charset="2"/>
              <a:buAutoNum type="arabicPeriod" startAt="4"/>
            </a:pPr>
            <a:r>
              <a:rPr lang="en-US" sz="4400" smtClean="0"/>
              <a:t>Gather new information and revise your visual web.</a:t>
            </a:r>
          </a:p>
          <a:p>
            <a:pPr marL="914400" indent="-914400" eaLnBrk="1" hangingPunct="1">
              <a:buFont typeface="Wingdings" pitchFamily="2" charset="2"/>
              <a:buAutoNum type="arabicPeriod" startAt="4"/>
            </a:pPr>
            <a:r>
              <a:rPr lang="en-US" sz="4400" smtClean="0"/>
              <a:t>Use the visual web to help construct an outline for the report or to begin writing.</a:t>
            </a:r>
          </a:p>
          <a:p>
            <a:pPr marL="914400" indent="-914400" eaLnBrk="1" hangingPunct="1">
              <a:buFont typeface="Wingdings" pitchFamily="2" charset="2"/>
              <a:buAutoNum type="arabicPeriod" startAt="4"/>
            </a:pPr>
            <a:r>
              <a:rPr lang="en-US" sz="4400" smtClean="0"/>
              <a:t>Review, plan and revise as you write.</a:t>
            </a:r>
          </a:p>
        </p:txBody>
      </p:sp>
      <p:sp>
        <p:nvSpPr>
          <p:cNvPr id="10" name="Rectangle 9"/>
          <p:cNvSpPr/>
          <p:nvPr/>
        </p:nvSpPr>
        <p:spPr>
          <a:xfrm>
            <a:off x="217488" y="146050"/>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229043" y="101790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3300" name="Rectangle 5"/>
          <p:cNvSpPr>
            <a:spLocks noGrp="1" noChangeArrowheads="1"/>
          </p:cNvSpPr>
          <p:nvPr>
            <p:ph type="title"/>
          </p:nvPr>
        </p:nvSpPr>
        <p:spPr>
          <a:xfrm>
            <a:off x="282575" y="-129857"/>
            <a:ext cx="7661275" cy="1241425"/>
          </a:xfrm>
          <a:noFill/>
        </p:spPr>
        <p:txBody>
          <a:bodyPr/>
          <a:lstStyle/>
          <a:p>
            <a:pPr eaLnBrk="1" hangingPunct="1"/>
            <a:r>
              <a:rPr lang="en-US" sz="4000" dirty="0" smtClean="0"/>
              <a:t>The Report Writing Strategy</a:t>
            </a:r>
          </a:p>
        </p:txBody>
      </p:sp>
      <p:pic>
        <p:nvPicPr>
          <p:cNvPr id="7" name="Picture 6" descr="j0234134"/>
          <p:cNvPicPr>
            <a:picLocks noChangeAspect="1" noChangeArrowheads="1"/>
          </p:cNvPicPr>
          <p:nvPr/>
        </p:nvPicPr>
        <p:blipFill>
          <a:blip r:embed="rId2" cstate="print"/>
          <a:srcRect/>
          <a:stretch>
            <a:fillRect/>
          </a:stretch>
        </p:blipFill>
        <p:spPr bwMode="auto">
          <a:xfrm>
            <a:off x="7645400" y="5514975"/>
            <a:ext cx="1109663" cy="1066800"/>
          </a:xfrm>
          <a:prstGeom prst="rect">
            <a:avLst/>
          </a:prstGeom>
          <a:noFill/>
          <a:ln w="9525">
            <a:noFill/>
            <a:miter lim="800000"/>
            <a:headEnd/>
            <a:tailEnd/>
          </a:ln>
        </p:spPr>
      </p:pic>
      <p:pic>
        <p:nvPicPr>
          <p:cNvPr id="8"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130521"/>
      </p:ext>
    </p:extLst>
  </p:cSld>
  <p:clrMapOvr>
    <a:masterClrMapping/>
  </p:clrMapOvr>
  <p:transition/>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Number Placeholder 5"/>
          <p:cNvSpPr>
            <a:spLocks noGrp="1"/>
          </p:cNvSpPr>
          <p:nvPr>
            <p:ph type="sldNum" sz="quarter" idx="12"/>
          </p:nvPr>
        </p:nvSpPr>
        <p:spPr>
          <a:noFill/>
        </p:spPr>
        <p:txBody>
          <a:bodyPr/>
          <a:lstStyle/>
          <a:p>
            <a:fld id="{519B992D-8FB4-4B0C-B316-F31D7B849AA6}" type="slidenum">
              <a:rPr lang="en-US" smtClean="0"/>
              <a:pPr/>
              <a:t>236</a:t>
            </a:fld>
            <a:endParaRPr lang="en-US" smtClean="0"/>
          </a:p>
        </p:txBody>
      </p:sp>
      <p:sp>
        <p:nvSpPr>
          <p:cNvPr id="184323" name="Rectangle 3"/>
          <p:cNvSpPr>
            <a:spLocks noGrp="1" noChangeArrowheads="1"/>
          </p:cNvSpPr>
          <p:nvPr>
            <p:ph type="body" idx="1"/>
          </p:nvPr>
        </p:nvSpPr>
        <p:spPr>
          <a:xfrm>
            <a:off x="282575" y="1336675"/>
            <a:ext cx="8353425" cy="5078413"/>
          </a:xfrm>
        </p:spPr>
        <p:txBody>
          <a:bodyPr/>
          <a:lstStyle/>
          <a:p>
            <a:pPr marL="914400" indent="-914400" eaLnBrk="1" hangingPunct="1">
              <a:buFont typeface="Wingdings" pitchFamily="2" charset="2"/>
              <a:buNone/>
            </a:pPr>
            <a:r>
              <a:rPr lang="en-US" sz="4400" smtClean="0"/>
              <a:t>7.  Check the visual web; did you write what you wanted to write?  </a:t>
            </a:r>
          </a:p>
        </p:txBody>
      </p:sp>
      <p:sp>
        <p:nvSpPr>
          <p:cNvPr id="10" name="Rectangle 9"/>
          <p:cNvSpPr/>
          <p:nvPr/>
        </p:nvSpPr>
        <p:spPr>
          <a:xfrm>
            <a:off x="217488" y="146050"/>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11" name="Straight Connector 10"/>
          <p:cNvCxnSpPr/>
          <p:nvPr/>
        </p:nvCxnSpPr>
        <p:spPr>
          <a:xfrm>
            <a:off x="1137603" y="95281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84324" name="Rectangle 5"/>
          <p:cNvSpPr>
            <a:spLocks noGrp="1" noChangeArrowheads="1"/>
          </p:cNvSpPr>
          <p:nvPr>
            <p:ph type="title"/>
          </p:nvPr>
        </p:nvSpPr>
        <p:spPr>
          <a:xfrm>
            <a:off x="282575" y="-211137"/>
            <a:ext cx="7661275" cy="1241425"/>
          </a:xfrm>
          <a:noFill/>
        </p:spPr>
        <p:txBody>
          <a:bodyPr/>
          <a:lstStyle/>
          <a:p>
            <a:pPr eaLnBrk="1" hangingPunct="1"/>
            <a:r>
              <a:rPr lang="en-US" sz="4000" dirty="0" smtClean="0"/>
              <a:t>The Report Writing Strategy</a:t>
            </a:r>
          </a:p>
        </p:txBody>
      </p:sp>
      <p:pic>
        <p:nvPicPr>
          <p:cNvPr id="7" name="Picture 6" descr="j0234134"/>
          <p:cNvPicPr>
            <a:picLocks noChangeAspect="1" noChangeArrowheads="1"/>
          </p:cNvPicPr>
          <p:nvPr/>
        </p:nvPicPr>
        <p:blipFill>
          <a:blip r:embed="rId2" cstate="print"/>
          <a:srcRect/>
          <a:stretch>
            <a:fillRect/>
          </a:stretch>
        </p:blipFill>
        <p:spPr bwMode="auto">
          <a:xfrm>
            <a:off x="7066130" y="4958080"/>
            <a:ext cx="1688934" cy="1623695"/>
          </a:xfrm>
          <a:prstGeom prst="rect">
            <a:avLst/>
          </a:prstGeom>
          <a:noFill/>
          <a:ln w="9525">
            <a:noFill/>
            <a:miter lim="800000"/>
            <a:headEnd/>
            <a:tailEnd/>
          </a:ln>
        </p:spPr>
      </p:pic>
      <p:pic>
        <p:nvPicPr>
          <p:cNvPr id="8" name="Picture 2" descr="http://ian.umces.edu/imagelibrary/albums/userpics/12865/normal_ian-symbol-bridge-sydney-harbou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6866584"/>
      </p:ext>
    </p:extLst>
  </p:cSld>
  <p:clrMapOvr>
    <a:masterClrMapping/>
  </p:clrMapOvr>
  <p:transition/>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1" name="Rectangle 3"/>
          <p:cNvSpPr>
            <a:spLocks noChangeArrowheads="1"/>
          </p:cNvSpPr>
          <p:nvPr/>
        </p:nvSpPr>
        <p:spPr bwMode="auto">
          <a:xfrm>
            <a:off x="411843" y="1353911"/>
            <a:ext cx="8142288" cy="4468813"/>
          </a:xfrm>
          <a:prstGeom prst="rect">
            <a:avLst/>
          </a:prstGeom>
          <a:noFill/>
          <a:ln w="9525">
            <a:noFill/>
            <a:miter lim="800000"/>
            <a:headEnd/>
            <a:tailEnd/>
          </a:ln>
        </p:spPr>
        <p:txBody>
          <a:bodyPr/>
          <a:lstStyle/>
          <a:p>
            <a:pPr>
              <a:spcBef>
                <a:spcPct val="20000"/>
              </a:spcBef>
            </a:pPr>
            <a:r>
              <a:rPr lang="en-US" sz="4000" dirty="0">
                <a:solidFill>
                  <a:srgbClr val="663300"/>
                </a:solidFill>
                <a:latin typeface="Arial" panose="020B0604020202020204" pitchFamily="34" charset="0"/>
                <a:cs typeface="Arial" panose="020B0604020202020204" pitchFamily="34" charset="0"/>
              </a:rPr>
              <a:t>Develop a common vocabulary and set of nonverbal symbols for describing or signifying self-regulation capacities and signaling their use (e.g., cueing </a:t>
            </a:r>
            <a:r>
              <a:rPr lang="en-US" sz="4000" dirty="0" smtClean="0">
                <a:solidFill>
                  <a:srgbClr val="663300"/>
                </a:solidFill>
                <a:latin typeface="Arial" panose="020B0604020202020204" pitchFamily="34" charset="0"/>
                <a:cs typeface="Arial" panose="020B0604020202020204" pitchFamily="34" charset="0"/>
              </a:rPr>
              <a:t>             flexibility </a:t>
            </a:r>
            <a:r>
              <a:rPr lang="en-US" sz="4000" dirty="0">
                <a:solidFill>
                  <a:srgbClr val="663300"/>
                </a:solidFill>
                <a:latin typeface="Arial" panose="020B0604020202020204" pitchFamily="34" charset="0"/>
                <a:cs typeface="Arial" panose="020B0604020202020204" pitchFamily="34" charset="0"/>
              </a:rPr>
              <a:t>with “The </a:t>
            </a:r>
            <a:r>
              <a:rPr lang="en-US" sz="4000" dirty="0" smtClean="0">
                <a:solidFill>
                  <a:srgbClr val="663300"/>
                </a:solidFill>
                <a:latin typeface="Arial" panose="020B0604020202020204" pitchFamily="34" charset="0"/>
                <a:cs typeface="Arial" panose="020B0604020202020204" pitchFamily="34" charset="0"/>
              </a:rPr>
              <a:t>              Coconut </a:t>
            </a:r>
            <a:r>
              <a:rPr lang="en-US" sz="4000" dirty="0">
                <a:solidFill>
                  <a:srgbClr val="663300"/>
                </a:solidFill>
                <a:latin typeface="Arial" panose="020B0604020202020204" pitchFamily="34" charset="0"/>
                <a:cs typeface="Arial" panose="020B0604020202020204" pitchFamily="34" charset="0"/>
              </a:rPr>
              <a:t>Story”) </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343248" y="105246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96610" name="Rectangle 2"/>
          <p:cNvSpPr>
            <a:spLocks noGrp="1" noChangeArrowheads="1"/>
          </p:cNvSpPr>
          <p:nvPr>
            <p:ph type="title"/>
          </p:nvPr>
        </p:nvSpPr>
        <p:spPr>
          <a:xfrm>
            <a:off x="619588" y="66623"/>
            <a:ext cx="6427788" cy="985837"/>
          </a:xfrm>
        </p:spPr>
        <p:txBody>
          <a:bodyPr/>
          <a:lstStyle/>
          <a:p>
            <a:pPr eaLnBrk="1" hangingPunct="1"/>
            <a:r>
              <a:rPr lang="en-US" sz="4800" dirty="0" smtClean="0"/>
              <a:t>Bridging Strategies</a:t>
            </a:r>
          </a:p>
        </p:txBody>
      </p:sp>
      <p:pic>
        <p:nvPicPr>
          <p:cNvPr id="7"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3077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1891">
                                            <p:txEl>
                                              <p:pRg st="0" end="0"/>
                                            </p:txEl>
                                          </p:spTgt>
                                        </p:tgtEl>
                                        <p:attrNameLst>
                                          <p:attrName>style.visibility</p:attrName>
                                        </p:attrNameLst>
                                      </p:cBhvr>
                                      <p:to>
                                        <p:strVal val="visible"/>
                                      </p:to>
                                    </p:set>
                                    <p:animEffect transition="in" filter="blinds(horizontal)">
                                      <p:cBhvr>
                                        <p:cTn id="7" dur="500"/>
                                        <p:tgtEl>
                                          <p:spTgt spid="4218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3" name="Rectangle 3"/>
          <p:cNvSpPr>
            <a:spLocks noChangeArrowheads="1"/>
          </p:cNvSpPr>
          <p:nvPr/>
        </p:nvSpPr>
        <p:spPr bwMode="auto">
          <a:xfrm>
            <a:off x="467684" y="1279852"/>
            <a:ext cx="8431212" cy="4713288"/>
          </a:xfrm>
          <a:prstGeom prst="rect">
            <a:avLst/>
          </a:prstGeom>
          <a:noFill/>
          <a:ln w="9525">
            <a:noFill/>
            <a:miter lim="800000"/>
            <a:headEnd/>
            <a:tailEnd/>
          </a:ln>
        </p:spPr>
        <p:txBody>
          <a:bodyPr/>
          <a:lstStyle/>
          <a:p>
            <a:pPr>
              <a:spcBef>
                <a:spcPct val="20000"/>
              </a:spcBef>
              <a:defRPr/>
            </a:pPr>
            <a:r>
              <a:rPr lang="en-US" sz="4400" dirty="0">
                <a:solidFill>
                  <a:srgbClr val="663300"/>
                </a:solidFill>
                <a:latin typeface="Arial" panose="020B0604020202020204" pitchFamily="34" charset="0"/>
                <a:cs typeface="Arial" panose="020B0604020202020204" pitchFamily="34" charset="0"/>
              </a:rPr>
              <a:t>Practice and rehearsal of the use of executive functions.  This is the single best way to increase engagement and efficiency of the use of executive functions.</a:t>
            </a:r>
            <a:endParaRPr lang="en-US" sz="4000" dirty="0">
              <a:solidFill>
                <a:srgbClr val="663300"/>
              </a:solidFill>
              <a:latin typeface="Arial" panose="020B0604020202020204" pitchFamily="34" charset="0"/>
              <a:cs typeface="Arial" panose="020B0604020202020204" pitchFamily="34" charset="0"/>
            </a:endParaRPr>
          </a:p>
          <a:p>
            <a:pPr marL="342900" indent="-342900">
              <a:spcBef>
                <a:spcPct val="20000"/>
              </a:spcBef>
              <a:buFont typeface="Wingdings" pitchFamily="2" charset="2"/>
              <a:buChar char="v"/>
              <a:defRPr/>
            </a:pPr>
            <a:endParaRPr lang="en-US" sz="44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89605"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221328" y="11255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98658" name="Rectangle 2"/>
          <p:cNvSpPr>
            <a:spLocks noGrp="1" noChangeArrowheads="1"/>
          </p:cNvSpPr>
          <p:nvPr>
            <p:ph type="title"/>
          </p:nvPr>
        </p:nvSpPr>
        <p:spPr>
          <a:xfrm>
            <a:off x="289605" y="2584"/>
            <a:ext cx="6421891" cy="936171"/>
          </a:xfrm>
        </p:spPr>
        <p:txBody>
          <a:bodyPr/>
          <a:lstStyle/>
          <a:p>
            <a:pPr algn="l" eaLnBrk="1" hangingPunct="1"/>
            <a:r>
              <a:rPr lang="en-US" sz="4800" dirty="0" smtClean="0"/>
              <a:t>Bridging Strategies</a:t>
            </a:r>
          </a:p>
        </p:txBody>
      </p:sp>
      <p:pic>
        <p:nvPicPr>
          <p:cNvPr id="7"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844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4963">
                                            <p:txEl>
                                              <p:pRg st="0" end="0"/>
                                            </p:txEl>
                                          </p:spTgt>
                                        </p:tgtEl>
                                        <p:attrNameLst>
                                          <p:attrName>style.visibility</p:attrName>
                                        </p:attrNameLst>
                                      </p:cBhvr>
                                      <p:to>
                                        <p:strVal val="visible"/>
                                      </p:to>
                                    </p:set>
                                    <p:animEffect transition="in" filter="blinds(horizontal)">
                                      <p:cBhvr>
                                        <p:cTn id="7" dur="500"/>
                                        <p:tgtEl>
                                          <p:spTgt spid="4249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3" name="Rectangle 3"/>
          <p:cNvSpPr>
            <a:spLocks noChangeArrowheads="1"/>
          </p:cNvSpPr>
          <p:nvPr/>
        </p:nvSpPr>
        <p:spPr bwMode="auto">
          <a:xfrm>
            <a:off x="362631" y="1263196"/>
            <a:ext cx="8431212" cy="4713288"/>
          </a:xfrm>
          <a:prstGeom prst="rect">
            <a:avLst/>
          </a:prstGeom>
          <a:noFill/>
          <a:ln w="9525">
            <a:noFill/>
            <a:miter lim="800000"/>
            <a:headEnd/>
            <a:tailEnd/>
          </a:ln>
        </p:spPr>
        <p:txBody>
          <a:bodyPr/>
          <a:lstStyle/>
          <a:p>
            <a:pPr>
              <a:spcBef>
                <a:spcPct val="20000"/>
              </a:spcBef>
              <a:defRPr/>
            </a:pPr>
            <a:r>
              <a:rPr lang="en-US" sz="4000" dirty="0">
                <a:solidFill>
                  <a:srgbClr val="663300"/>
                </a:solidFill>
                <a:latin typeface="Arial" panose="020B0604020202020204" pitchFamily="34" charset="0"/>
                <a:cs typeface="Arial" panose="020B0604020202020204" pitchFamily="34" charset="0"/>
              </a:rPr>
              <a:t>Align external demands with internal desires to maximize motivation. </a:t>
            </a:r>
          </a:p>
          <a:p>
            <a:pPr marL="623888" lvl="1" indent="-333375">
              <a:spcBef>
                <a:spcPct val="20000"/>
              </a:spcBef>
              <a:buFont typeface="Wingdings" pitchFamily="2" charset="2"/>
              <a:buChar char="§"/>
              <a:defRPr/>
            </a:pPr>
            <a:r>
              <a:rPr lang="en-US" sz="4000" dirty="0">
                <a:solidFill>
                  <a:srgbClr val="663300"/>
                </a:solidFill>
                <a:latin typeface="Arial" panose="020B0604020202020204" pitchFamily="34" charset="0"/>
                <a:cs typeface="Arial" panose="020B0604020202020204" pitchFamily="34" charset="0"/>
              </a:rPr>
              <a:t>Allow self-selection or choice of assignments whenever possible</a:t>
            </a:r>
          </a:p>
          <a:p>
            <a:pPr marL="623888" lvl="1" indent="-333375">
              <a:spcBef>
                <a:spcPct val="20000"/>
              </a:spcBef>
              <a:buFont typeface="Wingdings" pitchFamily="2" charset="2"/>
              <a:buChar char="§"/>
              <a:defRPr/>
            </a:pPr>
            <a:r>
              <a:rPr lang="en-US" sz="4000" dirty="0">
                <a:solidFill>
                  <a:srgbClr val="663300"/>
                </a:solidFill>
                <a:latin typeface="Arial" panose="020B0604020202020204" pitchFamily="34" charset="0"/>
                <a:cs typeface="Arial" panose="020B0604020202020204" pitchFamily="34" charset="0"/>
              </a:rPr>
              <a:t>Use high interest material to illustrate application of new knowledge and skills</a:t>
            </a:r>
          </a:p>
          <a:p>
            <a:pPr marL="342900" indent="-342900">
              <a:spcBef>
                <a:spcPct val="20000"/>
              </a:spcBef>
              <a:buFont typeface="Wingdings" pitchFamily="2" charset="2"/>
              <a:buChar char="v"/>
              <a:defRPr/>
            </a:pPr>
            <a:endParaRPr lang="en-US" sz="40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304119"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292448" y="110521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99682" name="Rectangle 2"/>
          <p:cNvSpPr>
            <a:spLocks noGrp="1" noChangeArrowheads="1"/>
          </p:cNvSpPr>
          <p:nvPr>
            <p:ph type="title"/>
          </p:nvPr>
        </p:nvSpPr>
        <p:spPr>
          <a:xfrm>
            <a:off x="214124" y="88559"/>
            <a:ext cx="6466794" cy="891948"/>
          </a:xfrm>
        </p:spPr>
        <p:txBody>
          <a:bodyPr/>
          <a:lstStyle/>
          <a:p>
            <a:pPr algn="l" eaLnBrk="1" hangingPunct="1"/>
            <a:r>
              <a:rPr lang="en-US" sz="4800" dirty="0" smtClean="0"/>
              <a:t>Bridging Strategies</a:t>
            </a:r>
          </a:p>
        </p:txBody>
      </p:sp>
      <p:pic>
        <p:nvPicPr>
          <p:cNvPr id="7" name="Picture 2" descr="http://ian.umces.edu/imagelibrary/albums/userpics/12865/normal_ian-symbol-bridge-sydney-harbo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54239" y="248971"/>
            <a:ext cx="1646775" cy="391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574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4963">
                                            <p:txEl>
                                              <p:pRg st="0" end="0"/>
                                            </p:txEl>
                                          </p:spTgt>
                                        </p:tgtEl>
                                        <p:attrNameLst>
                                          <p:attrName>style.visibility</p:attrName>
                                        </p:attrNameLst>
                                      </p:cBhvr>
                                      <p:to>
                                        <p:strVal val="visible"/>
                                      </p:to>
                                    </p:set>
                                    <p:animEffect transition="in" filter="blinds(horizontal)">
                                      <p:cBhvr>
                                        <p:cTn id="7" dur="500"/>
                                        <p:tgtEl>
                                          <p:spTgt spid="424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24963">
                                            <p:txEl>
                                              <p:pRg st="1" end="1"/>
                                            </p:txEl>
                                          </p:spTgt>
                                        </p:tgtEl>
                                        <p:attrNameLst>
                                          <p:attrName>style.visibility</p:attrName>
                                        </p:attrNameLst>
                                      </p:cBhvr>
                                      <p:to>
                                        <p:strVal val="visible"/>
                                      </p:to>
                                    </p:set>
                                    <p:animEffect transition="in" filter="blinds(horizontal)">
                                      <p:cBhvr>
                                        <p:cTn id="12" dur="500"/>
                                        <p:tgtEl>
                                          <p:spTgt spid="424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24963">
                                            <p:txEl>
                                              <p:pRg st="2" end="2"/>
                                            </p:txEl>
                                          </p:spTgt>
                                        </p:tgtEl>
                                        <p:attrNameLst>
                                          <p:attrName>style.visibility</p:attrName>
                                        </p:attrNameLst>
                                      </p:cBhvr>
                                      <p:to>
                                        <p:strVal val="visible"/>
                                      </p:to>
                                    </p:set>
                                    <p:animEffect transition="in" filter="blinds(horizontal)">
                                      <p:cBhvr>
                                        <p:cTn id="17" dur="500"/>
                                        <p:tgtEl>
                                          <p:spTgt spid="4249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1"/>
          <p:cNvSpPr>
            <a:spLocks noGrp="1"/>
          </p:cNvSpPr>
          <p:nvPr>
            <p:ph type="sldNum" sz="quarter" idx="12"/>
          </p:nvPr>
        </p:nvSpPr>
        <p:spPr>
          <a:noFill/>
        </p:spPr>
        <p:txBody>
          <a:bodyPr/>
          <a:lstStyle/>
          <a:p>
            <a:fld id="{70290CF6-D510-4B3C-BA49-0E84A40DBA1F}" type="slidenum">
              <a:rPr lang="en-US" smtClean="0"/>
              <a:pPr/>
              <a:t>24</a:t>
            </a:fld>
            <a:endParaRPr lang="en-US" smtClean="0"/>
          </a:p>
        </p:txBody>
      </p:sp>
      <p:sp>
        <p:nvSpPr>
          <p:cNvPr id="9" name="TextBox 8"/>
          <p:cNvSpPr txBox="1">
            <a:spLocks noChangeArrowheads="1"/>
          </p:cNvSpPr>
          <p:nvPr/>
        </p:nvSpPr>
        <p:spPr bwMode="auto">
          <a:xfrm>
            <a:off x="3251200" y="1566863"/>
            <a:ext cx="5500688" cy="2801937"/>
          </a:xfrm>
          <a:prstGeom prst="rect">
            <a:avLst/>
          </a:prstGeom>
          <a:noFill/>
          <a:ln w="9525">
            <a:noFill/>
            <a:miter lim="800000"/>
            <a:headEnd/>
            <a:tailEnd/>
          </a:ln>
        </p:spPr>
        <p:txBody>
          <a:bodyPr>
            <a:spAutoFit/>
          </a:bodyPr>
          <a:lstStyle/>
          <a:p>
            <a:r>
              <a:rPr lang="en-US" sz="4400" dirty="0">
                <a:solidFill>
                  <a:srgbClr val="642F04"/>
                </a:solidFill>
              </a:rPr>
              <a:t>Self-regulation Executive Functions can be organized </a:t>
            </a:r>
          </a:p>
          <a:p>
            <a:r>
              <a:rPr lang="en-US" sz="4400" dirty="0">
                <a:solidFill>
                  <a:srgbClr val="642F04"/>
                </a:solidFill>
              </a:rPr>
              <a:t>into 7 basic clusters.</a:t>
            </a:r>
          </a:p>
        </p:txBody>
      </p:sp>
      <p:sp>
        <p:nvSpPr>
          <p:cNvPr id="10" name="TextBox 9"/>
          <p:cNvSpPr txBox="1"/>
          <p:nvPr/>
        </p:nvSpPr>
        <p:spPr>
          <a:xfrm>
            <a:off x="3295196" y="246743"/>
            <a:ext cx="3951288" cy="830263"/>
          </a:xfrm>
          <a:prstGeom prst="rect">
            <a:avLst/>
          </a:prstGeom>
          <a:noFill/>
        </p:spPr>
        <p:txBody>
          <a:bodyPr wrap="none">
            <a:spAutoFit/>
          </a:bodyPr>
          <a:lstStyle/>
          <a:p>
            <a:pPr>
              <a:defRPr/>
            </a:pPr>
            <a:r>
              <a:rPr lang="en-US" sz="4800" b="1" dirty="0">
                <a:solidFill>
                  <a:srgbClr val="642F04"/>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160" y="4260243"/>
            <a:ext cx="16383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Target symbo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03342" y="5045656"/>
            <a:ext cx="982795" cy="9827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descr="http://us.123rf.com/450wm/olganikitina/olganikitina1207/olganikitina120700046/14464698-memory-loss-man-presented-in-the-form-of-secondary-particles-of-the-brain.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407" t="32119" r="24222" b="2460"/>
          <a:stretch/>
        </p:blipFill>
        <p:spPr bwMode="auto">
          <a:xfrm>
            <a:off x="4980805" y="5419413"/>
            <a:ext cx="1135724" cy="1119499"/>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7594918" y="5690319"/>
            <a:ext cx="1091882" cy="1031156"/>
            <a:chOff x="5735481" y="-2622771"/>
            <a:chExt cx="4064000" cy="3627120"/>
          </a:xfrm>
        </p:grpSpPr>
        <p:pic>
          <p:nvPicPr>
            <p:cNvPr id="17" name="Picture 12" descr="Creative Brain Idea concept background. - stock vect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6" descr="Web icons set. Time, stopwatch, clock"/>
          <p:cNvPicPr>
            <a:picLocks noChangeAspect="1" noChangeArrowheads="1"/>
          </p:cNvPicPr>
          <p:nvPr/>
        </p:nvPicPr>
        <p:blipFill rotWithShape="1">
          <a:blip r:embed="rId6">
            <a:extLst>
              <a:ext uri="{28A0092B-C50C-407E-A947-70E740481C1C}">
                <a14:useLocalDpi xmlns:a14="http://schemas.microsoft.com/office/drawing/2010/main" val="0"/>
              </a:ext>
            </a:extLst>
          </a:blip>
          <a:srcRect l="9707" t="7343" r="57226" b="65723"/>
          <a:stretch/>
        </p:blipFill>
        <p:spPr bwMode="auto">
          <a:xfrm>
            <a:off x="3404681" y="5276493"/>
            <a:ext cx="1257580" cy="102432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4" descr="http://thumb9.shutterstock.com/display_pic_with_logo/474871/108476822/stock-vector-question-mark-man-head-symbol-vector-108476822.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7843" t="5195" r="18847" b="9941"/>
          <a:stretch/>
        </p:blipFill>
        <p:spPr bwMode="auto">
          <a:xfrm>
            <a:off x="6435073" y="5392504"/>
            <a:ext cx="849754" cy="118965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http://comps.canstockphoto.com/can-stock-photo_csp7891829.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 r="-1959" b="3636"/>
          <a:stretch/>
        </p:blipFill>
        <p:spPr bwMode="auto">
          <a:xfrm>
            <a:off x="540504" y="3311750"/>
            <a:ext cx="944148" cy="1081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76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lide Number Placeholder 1"/>
          <p:cNvSpPr>
            <a:spLocks noGrp="1"/>
          </p:cNvSpPr>
          <p:nvPr>
            <p:ph type="sldNum" sz="quarter" idx="12"/>
          </p:nvPr>
        </p:nvSpPr>
        <p:spPr>
          <a:noFill/>
        </p:spPr>
        <p:txBody>
          <a:bodyPr/>
          <a:lstStyle/>
          <a:p>
            <a:fld id="{3B59071E-E985-4544-A484-D931EADD3C6F}" type="slidenum">
              <a:rPr lang="en-US" smtClean="0"/>
              <a:pPr/>
              <a:t>240</a:t>
            </a:fld>
            <a:endParaRPr lang="en-US" smtClean="0"/>
          </a:p>
        </p:txBody>
      </p:sp>
      <p:sp>
        <p:nvSpPr>
          <p:cNvPr id="9" name="TextBox 8"/>
          <p:cNvSpPr txBox="1">
            <a:spLocks noChangeArrowheads="1"/>
          </p:cNvSpPr>
          <p:nvPr/>
        </p:nvSpPr>
        <p:spPr bwMode="auto">
          <a:xfrm>
            <a:off x="3405505" y="1422400"/>
            <a:ext cx="5393055" cy="4154984"/>
          </a:xfrm>
          <a:prstGeom prst="rect">
            <a:avLst/>
          </a:prstGeom>
          <a:noFill/>
          <a:ln w="9525">
            <a:noFill/>
            <a:miter lim="800000"/>
            <a:headEnd/>
            <a:tailEnd/>
          </a:ln>
        </p:spPr>
        <p:txBody>
          <a:bodyPr wrap="square">
            <a:spAutoFit/>
          </a:bodyPr>
          <a:lstStyle/>
          <a:p>
            <a:r>
              <a:rPr lang="en-US" sz="4400" dirty="0">
                <a:solidFill>
                  <a:srgbClr val="663300"/>
                </a:solidFill>
                <a:latin typeface="Arial" panose="020B0604020202020204" pitchFamily="34" charset="0"/>
                <a:cs typeface="Arial" panose="020B0604020202020204" pitchFamily="34" charset="0"/>
              </a:rPr>
              <a:t>Once learned and practiced, Internal Control Strategies enable students to effectively “run their own shows.” </a:t>
            </a:r>
          </a:p>
        </p:txBody>
      </p:sp>
      <p:sp>
        <p:nvSpPr>
          <p:cNvPr id="10" name="TextBox 9"/>
          <p:cNvSpPr txBox="1"/>
          <p:nvPr/>
        </p:nvSpPr>
        <p:spPr>
          <a:xfrm>
            <a:off x="3265939" y="173497"/>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4" descr="http://mysuccessprinciples.com/wp-content/uploads/2012/06/Following-Through-How-to-Increase-Self-Discipline.jpg"/>
          <p:cNvPicPr>
            <a:picLocks noChangeAspect="1" noChangeArrowheads="1"/>
          </p:cNvPicPr>
          <p:nvPr/>
        </p:nvPicPr>
        <p:blipFill rotWithShape="1">
          <a:blip r:embed="rId2">
            <a:extLst>
              <a:ext uri="{28A0092B-C50C-407E-A947-70E740481C1C}">
                <a14:useLocalDpi xmlns:a14="http://schemas.microsoft.com/office/drawing/2010/main" val="0"/>
              </a:ext>
            </a:extLst>
          </a:blip>
          <a:srcRect l="12561" t="29412" r="32340" b="29211"/>
          <a:stretch/>
        </p:blipFill>
        <p:spPr bwMode="auto">
          <a:xfrm>
            <a:off x="7513619" y="5332634"/>
            <a:ext cx="1284941" cy="1268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78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5" name="Rectangle 3"/>
          <p:cNvSpPr>
            <a:spLocks noChangeArrowheads="1"/>
          </p:cNvSpPr>
          <p:nvPr/>
        </p:nvSpPr>
        <p:spPr bwMode="auto">
          <a:xfrm>
            <a:off x="327937" y="1238483"/>
            <a:ext cx="8396288" cy="4773612"/>
          </a:xfrm>
          <a:prstGeom prst="rect">
            <a:avLst/>
          </a:prstGeom>
          <a:noFill/>
          <a:ln w="9525">
            <a:noFill/>
            <a:miter lim="800000"/>
            <a:headEnd/>
            <a:tailEnd/>
          </a:ln>
        </p:spPr>
        <p:txBody>
          <a:bodyPr/>
          <a:lstStyle/>
          <a:p>
            <a:pPr>
              <a:spcBef>
                <a:spcPct val="20000"/>
              </a:spcBef>
            </a:pPr>
            <a:r>
              <a:rPr lang="en-US" sz="3600" dirty="0">
                <a:solidFill>
                  <a:srgbClr val="663300"/>
                </a:solidFill>
                <a:latin typeface="Arial" panose="020B0604020202020204" pitchFamily="34" charset="0"/>
                <a:cs typeface="Arial" panose="020B0604020202020204" pitchFamily="34" charset="0"/>
              </a:rPr>
              <a:t>Once learned, the child can use internalized “self-talk” as a means of increasing awareness of executive functions and of when and how to use them (e.g., modified </a:t>
            </a:r>
            <a:r>
              <a:rPr lang="en-US" sz="3600" dirty="0" err="1">
                <a:solidFill>
                  <a:srgbClr val="663300"/>
                </a:solidFill>
                <a:latin typeface="Arial" panose="020B0604020202020204" pitchFamily="34" charset="0"/>
                <a:cs typeface="Arial" panose="020B0604020202020204" pitchFamily="34" charset="0"/>
              </a:rPr>
              <a:t>Berninger</a:t>
            </a:r>
            <a:r>
              <a:rPr lang="en-US" sz="3600" dirty="0">
                <a:solidFill>
                  <a:srgbClr val="663300"/>
                </a:solidFill>
                <a:latin typeface="Arial" panose="020B0604020202020204" pitchFamily="34" charset="0"/>
                <a:cs typeface="Arial" panose="020B0604020202020204" pitchFamily="34" charset="0"/>
              </a:rPr>
              <a:t> mantra for writing:  “What I can think I can say.  What I can say I can write. </a:t>
            </a:r>
            <a:r>
              <a:rPr lang="en-US" sz="3600" dirty="0" smtClean="0">
                <a:solidFill>
                  <a:srgbClr val="663300"/>
                </a:solidFill>
                <a:latin typeface="Arial" panose="020B0604020202020204" pitchFamily="34" charset="0"/>
                <a:cs typeface="Arial" panose="020B0604020202020204" pitchFamily="34" charset="0"/>
              </a:rPr>
              <a:t>               What </a:t>
            </a:r>
            <a:r>
              <a:rPr lang="en-US" sz="3600" dirty="0">
                <a:solidFill>
                  <a:srgbClr val="663300"/>
                </a:solidFill>
                <a:latin typeface="Arial" panose="020B0604020202020204" pitchFamily="34" charset="0"/>
                <a:cs typeface="Arial" panose="020B0604020202020204" pitchFamily="34" charset="0"/>
              </a:rPr>
              <a:t>I can write I can revise.”)</a:t>
            </a:r>
          </a:p>
        </p:txBody>
      </p:sp>
      <p:sp>
        <p:nvSpPr>
          <p:cNvPr id="9" name="Rectangle 8"/>
          <p:cNvSpPr/>
          <p:nvPr/>
        </p:nvSpPr>
        <p:spPr>
          <a:xfrm>
            <a:off x="304119" y="20365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271528" y="992863"/>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01730" name="Rectangle 2"/>
          <p:cNvSpPr>
            <a:spLocks noGrp="1" noChangeArrowheads="1"/>
          </p:cNvSpPr>
          <p:nvPr>
            <p:ph type="title"/>
          </p:nvPr>
        </p:nvSpPr>
        <p:spPr>
          <a:xfrm>
            <a:off x="422498" y="2263"/>
            <a:ext cx="7110412" cy="990600"/>
          </a:xfrm>
        </p:spPr>
        <p:txBody>
          <a:bodyPr/>
          <a:lstStyle/>
          <a:p>
            <a:pPr eaLnBrk="1" hangingPunct="1"/>
            <a:r>
              <a:rPr lang="en-US" dirty="0" smtClean="0"/>
              <a:t>Internal Control Strategy</a:t>
            </a:r>
          </a:p>
        </p:txBody>
      </p:sp>
    </p:spTree>
    <p:extLst>
      <p:ext uri="{BB962C8B-B14F-4D97-AF65-F5344CB8AC3E}">
        <p14:creationId xmlns:p14="http://schemas.microsoft.com/office/powerpoint/2010/main" val="190381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2915">
                                            <p:txEl>
                                              <p:pRg st="0" end="0"/>
                                            </p:txEl>
                                          </p:spTgt>
                                        </p:tgtEl>
                                        <p:attrNameLst>
                                          <p:attrName>style.visibility</p:attrName>
                                        </p:attrNameLst>
                                      </p:cBhvr>
                                      <p:to>
                                        <p:strVal val="visible"/>
                                      </p:to>
                                    </p:set>
                                    <p:animEffect transition="in" filter="blinds(horizontal)">
                                      <p:cBhvr>
                                        <p:cTn id="7" dur="500"/>
                                        <p:tgtEl>
                                          <p:spTgt spid="4229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5" name="Rectangle 3"/>
          <p:cNvSpPr>
            <a:spLocks noChangeArrowheads="1"/>
          </p:cNvSpPr>
          <p:nvPr/>
        </p:nvSpPr>
        <p:spPr bwMode="auto">
          <a:xfrm>
            <a:off x="313873" y="1179066"/>
            <a:ext cx="8098607" cy="4957574"/>
          </a:xfrm>
          <a:prstGeom prst="rect">
            <a:avLst/>
          </a:prstGeom>
          <a:noFill/>
          <a:ln w="9525">
            <a:noFill/>
            <a:miter lim="800000"/>
            <a:headEnd/>
            <a:tailEnd/>
          </a:ln>
        </p:spPr>
        <p:txBody>
          <a:bodyPr/>
          <a:lstStyle/>
          <a:p>
            <a:pPr>
              <a:spcBef>
                <a:spcPct val="20000"/>
              </a:spcBef>
            </a:pPr>
            <a:r>
              <a:rPr lang="en-US" sz="4000" dirty="0">
                <a:solidFill>
                  <a:srgbClr val="663300"/>
                </a:solidFill>
                <a:latin typeface="Arial" panose="020B0604020202020204" pitchFamily="34" charset="0"/>
                <a:cs typeface="Arial" panose="020B0604020202020204" pitchFamily="34" charset="0"/>
              </a:rPr>
              <a:t>Model and teach the use of self-administered reward routines to increase the use of self-regulation executive functions (e.g., teach the child how to “bargain with yourself” to get homework </a:t>
            </a:r>
            <a:r>
              <a:rPr lang="en-US" sz="4000" dirty="0" smtClean="0">
                <a:solidFill>
                  <a:srgbClr val="663300"/>
                </a:solidFill>
                <a:latin typeface="Arial" panose="020B0604020202020204" pitchFamily="34" charset="0"/>
                <a:cs typeface="Arial" panose="020B0604020202020204" pitchFamily="34" charset="0"/>
              </a:rPr>
              <a:t>accomplished</a:t>
            </a:r>
            <a:r>
              <a:rPr lang="en-US" sz="4000" dirty="0">
                <a:solidFill>
                  <a:srgbClr val="663300"/>
                </a:solidFill>
                <a:latin typeface="Arial" panose="020B0604020202020204" pitchFamily="34" charset="0"/>
                <a:cs typeface="Arial" panose="020B0604020202020204" pitchFamily="34" charset="0"/>
              </a:rPr>
              <a:t>).</a:t>
            </a:r>
          </a:p>
        </p:txBody>
      </p:sp>
      <p:sp>
        <p:nvSpPr>
          <p:cNvPr id="9" name="Rectangle 8"/>
          <p:cNvSpPr/>
          <p:nvPr/>
        </p:nvSpPr>
        <p:spPr>
          <a:xfrm>
            <a:off x="275091" y="16011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224232" y="95476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02754" name="Rectangle 2"/>
          <p:cNvSpPr>
            <a:spLocks noGrp="1" noChangeArrowheads="1"/>
          </p:cNvSpPr>
          <p:nvPr>
            <p:ph type="title"/>
          </p:nvPr>
        </p:nvSpPr>
        <p:spPr>
          <a:xfrm>
            <a:off x="432026" y="13289"/>
            <a:ext cx="7213373" cy="932089"/>
          </a:xfrm>
        </p:spPr>
        <p:txBody>
          <a:bodyPr/>
          <a:lstStyle/>
          <a:p>
            <a:pPr algn="l" eaLnBrk="1" hangingPunct="1"/>
            <a:r>
              <a:rPr lang="en-US" dirty="0" smtClean="0"/>
              <a:t>Internal Control Strategy</a:t>
            </a:r>
          </a:p>
        </p:txBody>
      </p:sp>
    </p:spTree>
    <p:extLst>
      <p:ext uri="{BB962C8B-B14F-4D97-AF65-F5344CB8AC3E}">
        <p14:creationId xmlns:p14="http://schemas.microsoft.com/office/powerpoint/2010/main" val="1297907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2915">
                                            <p:txEl>
                                              <p:pRg st="0" end="0"/>
                                            </p:txEl>
                                          </p:spTgt>
                                        </p:tgtEl>
                                        <p:attrNameLst>
                                          <p:attrName>style.visibility</p:attrName>
                                        </p:attrNameLst>
                                      </p:cBhvr>
                                      <p:to>
                                        <p:strVal val="visible"/>
                                      </p:to>
                                    </p:set>
                                    <p:animEffect transition="in" filter="blinds(horizontal)">
                                      <p:cBhvr>
                                        <p:cTn id="7" dur="500"/>
                                        <p:tgtEl>
                                          <p:spTgt spid="4229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5" name="Rectangle 3"/>
          <p:cNvSpPr>
            <a:spLocks noChangeArrowheads="1"/>
          </p:cNvSpPr>
          <p:nvPr/>
        </p:nvSpPr>
        <p:spPr bwMode="auto">
          <a:xfrm>
            <a:off x="473528" y="1488611"/>
            <a:ext cx="8205788" cy="4930775"/>
          </a:xfrm>
          <a:prstGeom prst="rect">
            <a:avLst/>
          </a:prstGeom>
          <a:noFill/>
          <a:ln w="9525">
            <a:noFill/>
            <a:miter lim="800000"/>
            <a:headEnd/>
            <a:tailEnd/>
          </a:ln>
        </p:spPr>
        <p:txBody>
          <a:bodyPr/>
          <a:lstStyle/>
          <a:p>
            <a:pPr>
              <a:spcBef>
                <a:spcPct val="20000"/>
              </a:spcBef>
            </a:pPr>
            <a:r>
              <a:rPr lang="en-US" sz="4400">
                <a:solidFill>
                  <a:srgbClr val="663300"/>
                </a:solidFill>
                <a:latin typeface="Arial" panose="020B0604020202020204" pitchFamily="34" charset="0"/>
                <a:cs typeface="Arial" panose="020B0604020202020204" pitchFamily="34" charset="0"/>
              </a:rPr>
              <a:t>Teach the use self-monitoring routines.  These routines can be used to monitor and correct perceptions, feelings, thoughts and actions.</a:t>
            </a:r>
          </a:p>
        </p:txBody>
      </p:sp>
      <p:sp>
        <p:nvSpPr>
          <p:cNvPr id="9" name="Rectangle 8"/>
          <p:cNvSpPr/>
          <p:nvPr/>
        </p:nvSpPr>
        <p:spPr>
          <a:xfrm>
            <a:off x="260577"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841088" y="111537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03778" name="Rectangle 2"/>
          <p:cNvSpPr>
            <a:spLocks noGrp="1" noChangeArrowheads="1"/>
          </p:cNvSpPr>
          <p:nvPr>
            <p:ph type="title"/>
          </p:nvPr>
        </p:nvSpPr>
        <p:spPr>
          <a:xfrm>
            <a:off x="473528" y="58736"/>
            <a:ext cx="7867196" cy="903061"/>
          </a:xfrm>
        </p:spPr>
        <p:txBody>
          <a:bodyPr/>
          <a:lstStyle/>
          <a:p>
            <a:pPr algn="l" eaLnBrk="1" hangingPunct="1"/>
            <a:r>
              <a:rPr lang="en-US" dirty="0" smtClean="0"/>
              <a:t>Internal Control Strategy</a:t>
            </a:r>
          </a:p>
        </p:txBody>
      </p:sp>
    </p:spTree>
    <p:extLst>
      <p:ext uri="{BB962C8B-B14F-4D97-AF65-F5344CB8AC3E}">
        <p14:creationId xmlns:p14="http://schemas.microsoft.com/office/powerpoint/2010/main" val="1693934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2915">
                                            <p:txEl>
                                              <p:pRg st="0" end="0"/>
                                            </p:txEl>
                                          </p:spTgt>
                                        </p:tgtEl>
                                        <p:attrNameLst>
                                          <p:attrName>style.visibility</p:attrName>
                                        </p:attrNameLst>
                                      </p:cBhvr>
                                      <p:to>
                                        <p:strVal val="visible"/>
                                      </p:to>
                                    </p:set>
                                    <p:animEffect transition="in" filter="blinds(horizontal)">
                                      <p:cBhvr>
                                        <p:cTn id="7" dur="500"/>
                                        <p:tgtEl>
                                          <p:spTgt spid="4229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lide Number Placeholder 1"/>
          <p:cNvSpPr>
            <a:spLocks noGrp="1"/>
          </p:cNvSpPr>
          <p:nvPr>
            <p:ph type="sldNum" sz="quarter" idx="12"/>
          </p:nvPr>
        </p:nvSpPr>
        <p:spPr>
          <a:noFill/>
        </p:spPr>
        <p:txBody>
          <a:bodyPr/>
          <a:lstStyle/>
          <a:p>
            <a:fld id="{62C50913-B662-492B-8C94-1DE59225978C}" type="slidenum">
              <a:rPr lang="en-US" smtClean="0"/>
              <a:pPr/>
              <a:t>244</a:t>
            </a:fld>
            <a:endParaRPr lang="en-US" smtClean="0"/>
          </a:p>
        </p:txBody>
      </p:sp>
      <p:sp>
        <p:nvSpPr>
          <p:cNvPr id="9" name="TextBox 8"/>
          <p:cNvSpPr txBox="1">
            <a:spLocks noChangeArrowheads="1"/>
          </p:cNvSpPr>
          <p:nvPr/>
        </p:nvSpPr>
        <p:spPr bwMode="auto">
          <a:xfrm>
            <a:off x="3019425" y="1422400"/>
            <a:ext cx="5994400" cy="4154488"/>
          </a:xfrm>
          <a:prstGeom prst="rect">
            <a:avLst/>
          </a:prstGeom>
          <a:noFill/>
          <a:ln w="9525">
            <a:noFill/>
            <a:miter lim="800000"/>
            <a:headEnd/>
            <a:tailEnd/>
          </a:ln>
        </p:spPr>
        <p:txBody>
          <a:bodyPr>
            <a:spAutoFit/>
          </a:bodyPr>
          <a:lstStyle/>
          <a:p>
            <a:r>
              <a:rPr lang="en-US" sz="4400">
                <a:solidFill>
                  <a:srgbClr val="663300"/>
                </a:solidFill>
                <a:latin typeface="Arial" panose="020B0604020202020204" pitchFamily="34" charset="0"/>
                <a:cs typeface="Arial" panose="020B0604020202020204" pitchFamily="34" charset="0"/>
              </a:rPr>
              <a:t>Some specific educational programs are designed, either explicitly or implicitly, to improve students’ executive functions.</a:t>
            </a:r>
          </a:p>
        </p:txBody>
      </p:sp>
      <p:sp>
        <p:nvSpPr>
          <p:cNvPr id="10" name="TextBox 9"/>
          <p:cNvSpPr txBox="1"/>
          <p:nvPr/>
        </p:nvSpPr>
        <p:spPr>
          <a:xfrm>
            <a:off x="3411079" y="275095"/>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521" y="4043351"/>
            <a:ext cx="781437" cy="11785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www.clker.com/cliparts/d/a/6/d/1326911923543849064compass%20primary%20edita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625" y="3157298"/>
            <a:ext cx="1231778" cy="123177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mysuccessprinciples.com/wp-content/uploads/2012/06/Following-Through-How-to-Increase-Self-Discip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61" t="29412" r="32340" b="29211"/>
          <a:stretch/>
        </p:blipFill>
        <p:spPr bwMode="auto">
          <a:xfrm>
            <a:off x="1523878" y="5469758"/>
            <a:ext cx="1284941" cy="126846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ian.umces.edu/imagelibrary/albums/userpics/12865/normal_ian-symbol-bridge-sydney-harb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100" y="5013696"/>
            <a:ext cx="2644995" cy="628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765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60577" y="17462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205826" name="Slide Number Placeholder 5"/>
          <p:cNvSpPr>
            <a:spLocks noGrp="1"/>
          </p:cNvSpPr>
          <p:nvPr>
            <p:ph type="sldNum" sz="quarter" idx="12"/>
          </p:nvPr>
        </p:nvSpPr>
        <p:spPr>
          <a:noFill/>
        </p:spPr>
        <p:txBody>
          <a:bodyPr/>
          <a:lstStyle/>
          <a:p>
            <a:fld id="{9D0DD490-C513-4064-B130-F366304DB1A4}" type="slidenum">
              <a:rPr lang="en-US" smtClean="0"/>
              <a:pPr/>
              <a:t>245</a:t>
            </a:fld>
            <a:endParaRPr lang="en-US" smtClean="0"/>
          </a:p>
        </p:txBody>
      </p:sp>
      <p:sp>
        <p:nvSpPr>
          <p:cNvPr id="205827" name="Rectangle 3"/>
          <p:cNvSpPr>
            <a:spLocks noGrp="1" noChangeArrowheads="1"/>
          </p:cNvSpPr>
          <p:nvPr>
            <p:ph type="subTitle" idx="1"/>
          </p:nvPr>
        </p:nvSpPr>
        <p:spPr>
          <a:xfrm>
            <a:off x="377825" y="1262063"/>
            <a:ext cx="8374063" cy="5167312"/>
          </a:xfrm>
        </p:spPr>
        <p:txBody>
          <a:bodyPr/>
          <a:lstStyle/>
          <a:p>
            <a:pPr marL="0" lvl="1" algn="l">
              <a:lnSpc>
                <a:spcPct val="90000"/>
              </a:lnSpc>
            </a:pPr>
            <a:r>
              <a:rPr lang="en-US" sz="5400" dirty="0" smtClean="0">
                <a:solidFill>
                  <a:srgbClr val="663300"/>
                </a:solidFill>
              </a:rPr>
              <a:t>Specific Programs and Approaches to Improving Clients’ Executive Functions include the following:</a:t>
            </a:r>
          </a:p>
        </p:txBody>
      </p:sp>
      <p:sp>
        <p:nvSpPr>
          <p:cNvPr id="6" name="Rectangle 2"/>
          <p:cNvSpPr txBox="1">
            <a:spLocks noChangeArrowheads="1"/>
          </p:cNvSpPr>
          <p:nvPr/>
        </p:nvSpPr>
        <p:spPr bwMode="auto">
          <a:xfrm>
            <a:off x="420921" y="84138"/>
            <a:ext cx="8824684" cy="801233"/>
          </a:xfrm>
          <a:prstGeom prst="rect">
            <a:avLst/>
          </a:prstGeom>
          <a:noFill/>
          <a:ln w="9525">
            <a:noFill/>
            <a:miter lim="800000"/>
            <a:headEnd/>
            <a:tailEnd/>
          </a:ln>
        </p:spPr>
        <p:txBody>
          <a:bodyPr anchor="ctr"/>
          <a:lstStyle/>
          <a:p>
            <a:pPr>
              <a:defRPr/>
            </a:pPr>
            <a:r>
              <a:rPr lang="en-US" sz="4000" b="1" kern="0" dirty="0">
                <a:solidFill>
                  <a:srgbClr val="663300"/>
                </a:solidFill>
                <a:latin typeface="Arial" panose="020B0604020202020204" pitchFamily="34" charset="0"/>
                <a:ea typeface="+mj-ea"/>
                <a:cs typeface="Arial" panose="020B0604020202020204" pitchFamily="34" charset="0"/>
              </a:rPr>
              <a:t>Executive Functions Interventions </a:t>
            </a:r>
          </a:p>
        </p:txBody>
      </p:sp>
      <p:cxnSp>
        <p:nvCxnSpPr>
          <p:cNvPr id="13" name="Straight Connector 12"/>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7"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2400" y="5121555"/>
            <a:ext cx="872249" cy="131552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clker.com/cliparts/d/a/6/d/1326911923543849064compass%20primary%20edita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459" y="5205299"/>
            <a:ext cx="1231778" cy="123177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mysuccessprinciples.com/wp-content/uploads/2012/06/Following-Through-How-to-Increase-Self-Discip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61" t="29412" r="32340" b="29211"/>
          <a:stretch/>
        </p:blipFill>
        <p:spPr bwMode="auto">
          <a:xfrm>
            <a:off x="7532910" y="5345424"/>
            <a:ext cx="1284941" cy="12684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ian.umces.edu/imagelibrary/albums/userpics/12865/normal_ian-symbol-bridge-sydney-harb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8812" y="5739587"/>
            <a:ext cx="2644995" cy="628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401250"/>
      </p:ext>
    </p:extLst>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Number Placeholder 1"/>
          <p:cNvSpPr>
            <a:spLocks noGrp="1"/>
          </p:cNvSpPr>
          <p:nvPr>
            <p:ph type="sldNum" sz="quarter" idx="12"/>
          </p:nvPr>
        </p:nvSpPr>
        <p:spPr>
          <a:noFill/>
        </p:spPr>
        <p:txBody>
          <a:bodyPr/>
          <a:lstStyle/>
          <a:p>
            <a:fld id="{86C4A0E9-0C00-406E-A8EB-F74EC19E6EE5}" type="slidenum">
              <a:rPr lang="en-US" smtClean="0"/>
              <a:pPr/>
              <a:t>246</a:t>
            </a:fld>
            <a:endParaRPr lang="en-US" smtClean="0"/>
          </a:p>
        </p:txBody>
      </p:sp>
      <p:sp>
        <p:nvSpPr>
          <p:cNvPr id="9" name="TextBox 8"/>
          <p:cNvSpPr txBox="1">
            <a:spLocks noChangeArrowheads="1"/>
          </p:cNvSpPr>
          <p:nvPr/>
        </p:nvSpPr>
        <p:spPr bwMode="auto">
          <a:xfrm>
            <a:off x="3048453" y="1262746"/>
            <a:ext cx="5994400" cy="4832092"/>
          </a:xfrm>
          <a:prstGeom prst="rect">
            <a:avLst/>
          </a:prstGeom>
          <a:noFill/>
          <a:ln w="9525">
            <a:noFill/>
            <a:miter lim="800000"/>
            <a:headEnd/>
            <a:tailEnd/>
          </a:ln>
        </p:spPr>
        <p:txBody>
          <a:bodyPr>
            <a:spAutoFit/>
          </a:bodyPr>
          <a:lstStyle/>
          <a:p>
            <a:r>
              <a:rPr lang="en-US" sz="4400" dirty="0">
                <a:solidFill>
                  <a:srgbClr val="663300"/>
                </a:solidFill>
                <a:latin typeface="Arial" panose="020B0604020202020204" pitchFamily="34" charset="0"/>
                <a:cs typeface="Arial" panose="020B0604020202020204" pitchFamily="34" charset="0"/>
              </a:rPr>
              <a:t>Tools of the Mind (</a:t>
            </a:r>
            <a:r>
              <a:rPr lang="en-US" sz="4400" dirty="0" err="1">
                <a:solidFill>
                  <a:srgbClr val="663300"/>
                </a:solidFill>
                <a:latin typeface="Arial" panose="020B0604020202020204" pitchFamily="34" charset="0"/>
                <a:cs typeface="Arial" panose="020B0604020202020204" pitchFamily="34" charset="0"/>
              </a:rPr>
              <a:t>Bodrova</a:t>
            </a:r>
            <a:r>
              <a:rPr lang="en-US" sz="4400">
                <a:solidFill>
                  <a:srgbClr val="663300"/>
                </a:solidFill>
                <a:latin typeface="Arial" panose="020B0604020202020204" pitchFamily="34" charset="0"/>
                <a:cs typeface="Arial" panose="020B0604020202020204" pitchFamily="34" charset="0"/>
              </a:rPr>
              <a:t> &amp; Leong) is an effective preschool </a:t>
            </a:r>
            <a:r>
              <a:rPr lang="en-US" sz="4400" smtClean="0">
                <a:solidFill>
                  <a:srgbClr val="663300"/>
                </a:solidFill>
                <a:latin typeface="Arial" panose="020B0604020202020204" pitchFamily="34" charset="0"/>
                <a:cs typeface="Arial" panose="020B0604020202020204" pitchFamily="34" charset="0"/>
              </a:rPr>
              <a:t>/kindergarten </a:t>
            </a:r>
            <a:r>
              <a:rPr lang="en-US" sz="4400">
                <a:solidFill>
                  <a:srgbClr val="663300"/>
                </a:solidFill>
                <a:latin typeface="Arial" panose="020B0604020202020204" pitchFamily="34" charset="0"/>
                <a:cs typeface="Arial" panose="020B0604020202020204" pitchFamily="34" charset="0"/>
              </a:rPr>
              <a:t>curriculum that helps young children improve executive functions.</a:t>
            </a:r>
          </a:p>
        </p:txBody>
      </p:sp>
      <p:sp>
        <p:nvSpPr>
          <p:cNvPr id="10" name="TextBox 9"/>
          <p:cNvSpPr txBox="1"/>
          <p:nvPr/>
        </p:nvSpPr>
        <p:spPr>
          <a:xfrm>
            <a:off x="3425593" y="202525"/>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521" y="4043351"/>
            <a:ext cx="781437" cy="11785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www.clker.com/cliparts/d/a/6/d/1326911923543849064compass%20primary%20edita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625" y="3157298"/>
            <a:ext cx="1231778" cy="123177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mysuccessprinciples.com/wp-content/uploads/2012/06/Following-Through-How-to-Increase-Self-Discip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61" t="29412" r="32340" b="29211"/>
          <a:stretch/>
        </p:blipFill>
        <p:spPr bwMode="auto">
          <a:xfrm>
            <a:off x="1523878" y="5469758"/>
            <a:ext cx="1284941" cy="126846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ian.umces.edu/imagelibrary/albums/userpics/12865/normal_ian-symbol-bridge-sydney-harb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100" y="5013696"/>
            <a:ext cx="2644995" cy="628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777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Slide Number Placeholder 1"/>
          <p:cNvSpPr>
            <a:spLocks noGrp="1"/>
          </p:cNvSpPr>
          <p:nvPr>
            <p:ph type="sldNum" sz="quarter" idx="12"/>
          </p:nvPr>
        </p:nvSpPr>
        <p:spPr>
          <a:noFill/>
        </p:spPr>
        <p:txBody>
          <a:bodyPr/>
          <a:lstStyle/>
          <a:p>
            <a:fld id="{0B761C15-5DC0-4DD5-AF17-5845667703BD}" type="slidenum">
              <a:rPr lang="en-US" smtClean="0"/>
              <a:pPr/>
              <a:t>247</a:t>
            </a:fld>
            <a:endParaRPr lang="en-US" smtClean="0"/>
          </a:p>
        </p:txBody>
      </p:sp>
      <p:sp>
        <p:nvSpPr>
          <p:cNvPr id="9" name="TextBox 8"/>
          <p:cNvSpPr txBox="1">
            <a:spLocks noChangeArrowheads="1"/>
          </p:cNvSpPr>
          <p:nvPr/>
        </p:nvSpPr>
        <p:spPr bwMode="auto">
          <a:xfrm>
            <a:off x="3033713" y="1147079"/>
            <a:ext cx="5994400" cy="5509200"/>
          </a:xfrm>
          <a:prstGeom prst="rect">
            <a:avLst/>
          </a:prstGeom>
          <a:noFill/>
          <a:ln w="9525">
            <a:noFill/>
            <a:miter lim="800000"/>
            <a:headEnd/>
            <a:tailEnd/>
          </a:ln>
        </p:spPr>
        <p:txBody>
          <a:bodyPr>
            <a:spAutoFit/>
          </a:bodyPr>
          <a:lstStyle/>
          <a:p>
            <a:r>
              <a:rPr lang="en-US" sz="4400" dirty="0">
                <a:solidFill>
                  <a:srgbClr val="663300"/>
                </a:solidFill>
                <a:latin typeface="Arial" panose="020B0604020202020204" pitchFamily="34" charset="0"/>
                <a:cs typeface="Arial" panose="020B0604020202020204" pitchFamily="34" charset="0"/>
              </a:rPr>
              <a:t>Cognitive Strategy Instruction is an evidence-based methodology that improves students’ use of executive functions to improve academic production.</a:t>
            </a:r>
          </a:p>
        </p:txBody>
      </p:sp>
      <p:sp>
        <p:nvSpPr>
          <p:cNvPr id="10" name="TextBox 9"/>
          <p:cNvSpPr txBox="1"/>
          <p:nvPr/>
        </p:nvSpPr>
        <p:spPr>
          <a:xfrm>
            <a:off x="3280000" y="130177"/>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031198"/>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11" name="Picture 2" descr="https://encrypted-tbn3.gstatic.com/images?q=tbn:ANd9GcTeTi6oTgKLX9ChtLrPERYOStWURzi809Bcb2jgijPAnbkrzK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521" y="4043351"/>
            <a:ext cx="781437" cy="11785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www.clker.com/cliparts/d/a/6/d/1326911923543849064compass%20primary%20edita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625" y="3157298"/>
            <a:ext cx="1231778" cy="123177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mysuccessprinciples.com/wp-content/uploads/2012/06/Following-Through-How-to-Increase-Self-Discip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61" t="29412" r="32340" b="29211"/>
          <a:stretch/>
        </p:blipFill>
        <p:spPr bwMode="auto">
          <a:xfrm>
            <a:off x="1523878" y="5469758"/>
            <a:ext cx="1284941" cy="126846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ian.umces.edu/imagelibrary/albums/userpics/12865/normal_ian-symbol-bridge-sydney-harbou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2100" y="5013696"/>
            <a:ext cx="2644995" cy="628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445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9" name="Rectangle 3"/>
          <p:cNvSpPr>
            <a:spLocks noChangeArrowheads="1"/>
          </p:cNvSpPr>
          <p:nvPr/>
        </p:nvSpPr>
        <p:spPr bwMode="auto">
          <a:xfrm>
            <a:off x="378282" y="1392693"/>
            <a:ext cx="8199438" cy="4949825"/>
          </a:xfrm>
          <a:prstGeom prst="rect">
            <a:avLst/>
          </a:prstGeom>
          <a:noFill/>
          <a:ln w="9525">
            <a:noFill/>
            <a:miter lim="800000"/>
            <a:headEnd/>
            <a:tailEnd/>
          </a:ln>
        </p:spPr>
        <p:txBody>
          <a:bodyPr/>
          <a:lstStyle/>
          <a:p>
            <a:pPr>
              <a:spcBef>
                <a:spcPct val="20000"/>
              </a:spcBef>
            </a:pPr>
            <a:r>
              <a:rPr lang="en-US" sz="3200" dirty="0">
                <a:solidFill>
                  <a:srgbClr val="663300"/>
                </a:solidFill>
                <a:latin typeface="Arial" panose="020B0604020202020204" pitchFamily="34" charset="0"/>
                <a:cs typeface="Arial" panose="020B0604020202020204" pitchFamily="34" charset="0"/>
              </a:rPr>
              <a:t>Cognitive Strategy Instruction (CSI) emphasizes the development of thinking skills to increase learning and production. CSIs help students to become more strategic, self-reliant, flexible, and productive in their learning endeavors (</a:t>
            </a:r>
            <a:r>
              <a:rPr lang="en-US" sz="3200" dirty="0" err="1">
                <a:solidFill>
                  <a:srgbClr val="663300"/>
                </a:solidFill>
                <a:latin typeface="Arial" panose="020B0604020202020204" pitchFamily="34" charset="0"/>
                <a:cs typeface="Arial" panose="020B0604020202020204" pitchFamily="34" charset="0"/>
              </a:rPr>
              <a:t>Scheid</a:t>
            </a:r>
            <a:r>
              <a:rPr lang="en-US" sz="3200" dirty="0">
                <a:solidFill>
                  <a:srgbClr val="663300"/>
                </a:solidFill>
                <a:latin typeface="Arial" panose="020B0604020202020204" pitchFamily="34" charset="0"/>
                <a:cs typeface="Arial" panose="020B0604020202020204" pitchFamily="34" charset="0"/>
              </a:rPr>
              <a:t>, 1993).  Use of these strategies have been associated with increased academic production (</a:t>
            </a:r>
            <a:r>
              <a:rPr lang="en-US" sz="3200" dirty="0" err="1">
                <a:solidFill>
                  <a:srgbClr val="663300"/>
                </a:solidFill>
                <a:latin typeface="Arial" panose="020B0604020202020204" pitchFamily="34" charset="0"/>
                <a:cs typeface="Arial" panose="020B0604020202020204" pitchFamily="34" charset="0"/>
              </a:rPr>
              <a:t>Borkowski</a:t>
            </a:r>
            <a:r>
              <a:rPr lang="en-US" sz="3200" dirty="0">
                <a:solidFill>
                  <a:srgbClr val="663300"/>
                </a:solidFill>
                <a:latin typeface="Arial" panose="020B0604020202020204" pitchFamily="34" charset="0"/>
                <a:cs typeface="Arial" panose="020B0604020202020204" pitchFamily="34" charset="0"/>
              </a:rPr>
              <a:t>, Carr, &amp; Pressley, 1987; Garner, 1990).</a:t>
            </a:r>
            <a:endParaRPr lang="en-US" sz="40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56908" y="126341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20162" name="Rectangle 2"/>
          <p:cNvSpPr>
            <a:spLocks noGrp="1" noChangeArrowheads="1"/>
          </p:cNvSpPr>
          <p:nvPr>
            <p:ph type="title"/>
          </p:nvPr>
        </p:nvSpPr>
        <p:spPr>
          <a:xfrm>
            <a:off x="195948" y="95024"/>
            <a:ext cx="8396288" cy="1008062"/>
          </a:xfrm>
        </p:spPr>
        <p:txBody>
          <a:bodyPr/>
          <a:lstStyle/>
          <a:p>
            <a:pPr algn="l" eaLnBrk="1" hangingPunct="1"/>
            <a:r>
              <a:rPr lang="en-US" sz="3600" dirty="0" smtClean="0"/>
              <a:t>Evidence Based Intervention:</a:t>
            </a:r>
            <a:br>
              <a:rPr lang="en-US" sz="3600" dirty="0" smtClean="0"/>
            </a:br>
            <a:r>
              <a:rPr lang="en-US" sz="3600" dirty="0" smtClean="0"/>
              <a:t>	    Cognitive Strategy Instruction</a:t>
            </a:r>
          </a:p>
        </p:txBody>
      </p:sp>
      <p:pic>
        <p:nvPicPr>
          <p:cNvPr id="6" name="Picture 4" descr="http://redtray.files.wordpress.com/2012/05/social-learning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2026" y="5669383"/>
            <a:ext cx="1219734" cy="1155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5054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Effect transition="in" filter="blinds(horizontal)">
                                      <p:cBhvr>
                                        <p:cTn id="7" dur="500"/>
                                        <p:tgtEl>
                                          <p:spTgt spid="423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9" name="Rectangle 3"/>
          <p:cNvSpPr>
            <a:spLocks noChangeArrowheads="1"/>
          </p:cNvSpPr>
          <p:nvPr/>
        </p:nvSpPr>
        <p:spPr bwMode="auto">
          <a:xfrm>
            <a:off x="421373" y="1436463"/>
            <a:ext cx="7750175" cy="5181600"/>
          </a:xfrm>
          <a:prstGeom prst="rect">
            <a:avLst/>
          </a:prstGeom>
          <a:noFill/>
          <a:ln w="9525">
            <a:noFill/>
            <a:miter lim="800000"/>
            <a:headEnd/>
            <a:tailEnd/>
          </a:ln>
        </p:spPr>
        <p:txBody>
          <a:bodyPr/>
          <a:lstStyle/>
          <a:p>
            <a:pPr>
              <a:spcBef>
                <a:spcPct val="20000"/>
              </a:spcBef>
            </a:pPr>
            <a:r>
              <a:rPr lang="en-US" sz="4000" dirty="0">
                <a:solidFill>
                  <a:srgbClr val="663300"/>
                </a:solidFill>
                <a:latin typeface="Arial" panose="020B0604020202020204" pitchFamily="34" charset="0"/>
                <a:cs typeface="Arial" panose="020B0604020202020204" pitchFamily="34" charset="0"/>
              </a:rPr>
              <a:t>CSI techniques employ </a:t>
            </a:r>
            <a:r>
              <a:rPr lang="en-US" sz="4000" dirty="0" err="1">
                <a:solidFill>
                  <a:srgbClr val="663300"/>
                </a:solidFill>
                <a:latin typeface="Arial" panose="020B0604020202020204" pitchFamily="34" charset="0"/>
                <a:cs typeface="Arial" panose="020B0604020202020204" pitchFamily="34" charset="0"/>
              </a:rPr>
              <a:t>metacognition</a:t>
            </a:r>
            <a:r>
              <a:rPr lang="en-US" sz="4000" dirty="0">
                <a:solidFill>
                  <a:srgbClr val="663300"/>
                </a:solidFill>
                <a:latin typeface="Arial" panose="020B0604020202020204" pitchFamily="34" charset="0"/>
                <a:cs typeface="Arial" panose="020B0604020202020204" pitchFamily="34" charset="0"/>
              </a:rPr>
              <a:t> and focus on modeling and teaching students strategies for completing tasks and routines and then modeling and teaching methods for self-cueing the use of the strategies.</a:t>
            </a:r>
            <a:endParaRPr lang="en-US" sz="72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56908" y="129244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21186" name="Rectangle 2"/>
          <p:cNvSpPr>
            <a:spLocks noGrp="1" noChangeArrowheads="1"/>
          </p:cNvSpPr>
          <p:nvPr>
            <p:ph type="title"/>
          </p:nvPr>
        </p:nvSpPr>
        <p:spPr>
          <a:xfrm>
            <a:off x="326578" y="87313"/>
            <a:ext cx="8199438" cy="1004887"/>
          </a:xfrm>
        </p:spPr>
        <p:txBody>
          <a:bodyPr/>
          <a:lstStyle/>
          <a:p>
            <a:pPr algn="l" eaLnBrk="1" hangingPunct="1"/>
            <a:r>
              <a:rPr lang="en-US" sz="3600" dirty="0" smtClean="0"/>
              <a:t>Evidence Based Intervention:</a:t>
            </a:r>
            <a:br>
              <a:rPr lang="en-US" sz="3600" dirty="0" smtClean="0"/>
            </a:br>
            <a:r>
              <a:rPr lang="en-US" sz="3600" dirty="0" smtClean="0"/>
              <a:t>	Cognitive Strategy Instruction</a:t>
            </a:r>
          </a:p>
        </p:txBody>
      </p:sp>
      <p:pic>
        <p:nvPicPr>
          <p:cNvPr id="6" name="Picture 4" descr="http://redtray.files.wordpress.com/2012/05/social-learning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2346" y="5557623"/>
            <a:ext cx="1219734" cy="1155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61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Effect transition="in" filter="blinds(horizontal)">
                                      <p:cBhvr>
                                        <p:cTn id="7" dur="500"/>
                                        <p:tgtEl>
                                          <p:spTgt spid="423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393700" y="1168400"/>
            <a:ext cx="7924800" cy="4648200"/>
          </a:xfrm>
        </p:spPr>
        <p:txBody>
          <a:bodyPr/>
          <a:lstStyle/>
          <a:p>
            <a:pPr eaLnBrk="1" hangingPunct="1">
              <a:lnSpc>
                <a:spcPct val="90000"/>
              </a:lnSpc>
              <a:buFont typeface="Wingdings" pitchFamily="2" charset="2"/>
              <a:buChar char="§"/>
            </a:pPr>
            <a:r>
              <a:rPr lang="en-US" sz="4400" smtClean="0"/>
              <a:t>The 33 self-regulation executive functions can be grouped based on “Clusters” in which several srefs are used in an integrative manner.</a:t>
            </a:r>
          </a:p>
          <a:p>
            <a:pPr eaLnBrk="1" hangingPunct="1">
              <a:lnSpc>
                <a:spcPct val="90000"/>
              </a:lnSpc>
              <a:buFont typeface="Wingdings" pitchFamily="2" charset="2"/>
              <a:buChar char="§"/>
            </a:pPr>
            <a:r>
              <a:rPr lang="en-US" sz="4400" smtClean="0"/>
              <a:t>There are seven primary clusters to consider.</a:t>
            </a:r>
          </a:p>
        </p:txBody>
      </p:sp>
      <p:sp>
        <p:nvSpPr>
          <p:cNvPr id="9" name="Rectangle 8"/>
          <p:cNvSpPr/>
          <p:nvPr/>
        </p:nvSpPr>
        <p:spPr>
          <a:xfrm>
            <a:off x="405717" y="18913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859962" y="997359"/>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7650" name="Rectangle 2"/>
          <p:cNvSpPr>
            <a:spLocks noGrp="1" noChangeArrowheads="1"/>
          </p:cNvSpPr>
          <p:nvPr>
            <p:ph type="title"/>
          </p:nvPr>
        </p:nvSpPr>
        <p:spPr>
          <a:xfrm>
            <a:off x="561023" y="175534"/>
            <a:ext cx="6604000" cy="642937"/>
          </a:xfrm>
        </p:spPr>
        <p:txBody>
          <a:bodyPr/>
          <a:lstStyle/>
          <a:p>
            <a:pPr eaLnBrk="1" hangingPunct="1"/>
            <a:r>
              <a:rPr lang="en-US" sz="5400" dirty="0" smtClean="0"/>
              <a:t>SREF “Clusters”</a:t>
            </a:r>
          </a:p>
        </p:txBody>
      </p:sp>
      <p:pic>
        <p:nvPicPr>
          <p:cNvPr id="6"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4119" y="1013722"/>
            <a:ext cx="16383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Target symbo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14869" y="2276210"/>
            <a:ext cx="982795" cy="9827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http://us.123rf.com/450wm/olganikitina/olganikitina1207/olganikitina120700046/14464698-memory-loss-man-presented-in-the-form-of-secondary-particles-of-the-brain.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407" t="32119" r="24222" b="2460"/>
          <a:stretch/>
        </p:blipFill>
        <p:spPr bwMode="auto">
          <a:xfrm>
            <a:off x="7868130" y="4250474"/>
            <a:ext cx="869598" cy="857175"/>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8023856" y="5870022"/>
            <a:ext cx="834964" cy="790418"/>
            <a:chOff x="5735481" y="-2622771"/>
            <a:chExt cx="4064000" cy="3627120"/>
          </a:xfrm>
        </p:grpSpPr>
        <p:pic>
          <p:nvPicPr>
            <p:cNvPr id="11" name="Picture 12" descr="Creative Brain Idea concept background. - stock vect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6" descr="Web icons set. Time, stopwatch, clock"/>
          <p:cNvPicPr>
            <a:picLocks noChangeAspect="1" noChangeArrowheads="1"/>
          </p:cNvPicPr>
          <p:nvPr/>
        </p:nvPicPr>
        <p:blipFill rotWithShape="1">
          <a:blip r:embed="rId6">
            <a:extLst>
              <a:ext uri="{28A0092B-C50C-407E-A947-70E740481C1C}">
                <a14:useLocalDpi xmlns:a14="http://schemas.microsoft.com/office/drawing/2010/main" val="0"/>
              </a:ext>
            </a:extLst>
          </a:blip>
          <a:srcRect l="9707" t="7343" r="57226" b="65723"/>
          <a:stretch/>
        </p:blipFill>
        <p:spPr bwMode="auto">
          <a:xfrm>
            <a:off x="7834621" y="3285363"/>
            <a:ext cx="1060263" cy="86360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http://thumb9.shutterstock.com/display_pic_with_logo/474871/108476822/stock-vector-question-mark-man-head-symbol-vector-108476822.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7843" t="5195" r="18847" b="9941"/>
          <a:stretch/>
        </p:blipFill>
        <p:spPr bwMode="auto">
          <a:xfrm>
            <a:off x="7489181" y="5107649"/>
            <a:ext cx="690880" cy="96723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http://comps.canstockphoto.com/can-stock-photo_csp7891829.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 r="-1959" b="3636"/>
          <a:stretch/>
        </p:blipFill>
        <p:spPr bwMode="auto">
          <a:xfrm>
            <a:off x="7466856" y="175534"/>
            <a:ext cx="944148" cy="1081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959064"/>
      </p:ext>
    </p:extLst>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9" name="Rectangle 3"/>
          <p:cNvSpPr>
            <a:spLocks noChangeArrowheads="1"/>
          </p:cNvSpPr>
          <p:nvPr/>
        </p:nvSpPr>
        <p:spPr bwMode="auto">
          <a:xfrm>
            <a:off x="290290" y="1392240"/>
            <a:ext cx="8201025" cy="5081587"/>
          </a:xfrm>
          <a:prstGeom prst="rect">
            <a:avLst/>
          </a:prstGeom>
          <a:noFill/>
          <a:ln w="9525">
            <a:noFill/>
            <a:miter lim="800000"/>
            <a:headEnd/>
            <a:tailEnd/>
          </a:ln>
        </p:spPr>
        <p:txBody>
          <a:bodyPr/>
          <a:lstStyle/>
          <a:p>
            <a:pPr>
              <a:spcBef>
                <a:spcPct val="20000"/>
              </a:spcBef>
            </a:pPr>
            <a:r>
              <a:rPr lang="en-US" sz="4800" dirty="0">
                <a:solidFill>
                  <a:srgbClr val="663300"/>
                </a:solidFill>
                <a:latin typeface="Arial" panose="020B0604020202020204" pitchFamily="34" charset="0"/>
                <a:cs typeface="Arial" panose="020B0604020202020204" pitchFamily="34" charset="0"/>
              </a:rPr>
              <a:t>Lynn Meltzer (2010) employs CSI techniques in the Drive to Thrive classroom program and the </a:t>
            </a:r>
            <a:r>
              <a:rPr lang="en-US" sz="4800" dirty="0" err="1">
                <a:solidFill>
                  <a:srgbClr val="663300"/>
                </a:solidFill>
                <a:latin typeface="Arial" panose="020B0604020202020204" pitchFamily="34" charset="0"/>
                <a:cs typeface="Arial" panose="020B0604020202020204" pitchFamily="34" charset="0"/>
              </a:rPr>
              <a:t>BrainCogs</a:t>
            </a:r>
            <a:r>
              <a:rPr lang="en-US" sz="4800" dirty="0">
                <a:solidFill>
                  <a:srgbClr val="663300"/>
                </a:solidFill>
                <a:latin typeface="Arial" panose="020B0604020202020204" pitchFamily="34" charset="0"/>
                <a:cs typeface="Arial" panose="020B0604020202020204" pitchFamily="34" charset="0"/>
              </a:rPr>
              <a:t> and Essay Express software programs. </a:t>
            </a:r>
            <a:endParaRPr lang="en-US" sz="88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56908" y="123439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23234" name="Rectangle 2"/>
          <p:cNvSpPr>
            <a:spLocks noGrp="1" noChangeArrowheads="1"/>
          </p:cNvSpPr>
          <p:nvPr>
            <p:ph type="title"/>
          </p:nvPr>
        </p:nvSpPr>
        <p:spPr>
          <a:xfrm>
            <a:off x="365440" y="71654"/>
            <a:ext cx="8199438" cy="1004887"/>
          </a:xfrm>
        </p:spPr>
        <p:txBody>
          <a:bodyPr/>
          <a:lstStyle/>
          <a:p>
            <a:pPr algn="l" eaLnBrk="1" hangingPunct="1"/>
            <a:r>
              <a:rPr lang="en-US" sz="3600" dirty="0" smtClean="0"/>
              <a:t>Evidence Based Intervention:</a:t>
            </a:r>
            <a:br>
              <a:rPr lang="en-US" sz="3600" dirty="0" smtClean="0"/>
            </a:br>
            <a:r>
              <a:rPr lang="en-US" sz="3600" dirty="0" smtClean="0"/>
              <a:t>	Cognitive Strategy Instruction</a:t>
            </a:r>
          </a:p>
        </p:txBody>
      </p:sp>
    </p:spTree>
    <p:extLst>
      <p:ext uri="{BB962C8B-B14F-4D97-AF65-F5344CB8AC3E}">
        <p14:creationId xmlns:p14="http://schemas.microsoft.com/office/powerpoint/2010/main" val="1767231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Effect transition="in" filter="blinds(horizontal)">
                                      <p:cBhvr>
                                        <p:cTn id="7" dur="500"/>
                                        <p:tgtEl>
                                          <p:spTgt spid="423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225282" name="Rectangle 2"/>
          <p:cNvSpPr>
            <a:spLocks noGrp="1" noChangeArrowheads="1"/>
          </p:cNvSpPr>
          <p:nvPr>
            <p:ph type="title"/>
          </p:nvPr>
        </p:nvSpPr>
        <p:spPr>
          <a:xfrm>
            <a:off x="310610" y="119631"/>
            <a:ext cx="8199438" cy="1004887"/>
          </a:xfrm>
        </p:spPr>
        <p:txBody>
          <a:bodyPr/>
          <a:lstStyle/>
          <a:p>
            <a:pPr algn="l" eaLnBrk="1" hangingPunct="1"/>
            <a:r>
              <a:rPr lang="en-US" sz="3600" dirty="0" smtClean="0"/>
              <a:t>Evidence Based Intervention:</a:t>
            </a:r>
            <a:br>
              <a:rPr lang="en-US" sz="3600" dirty="0" smtClean="0"/>
            </a:br>
            <a:r>
              <a:rPr lang="en-US" sz="3600" dirty="0" smtClean="0"/>
              <a:t>	Cognitive Strategy Instruction</a:t>
            </a:r>
          </a:p>
        </p:txBody>
      </p:sp>
      <p:sp>
        <p:nvSpPr>
          <p:cNvPr id="423939" name="Rectangle 3"/>
          <p:cNvSpPr>
            <a:spLocks noChangeArrowheads="1"/>
          </p:cNvSpPr>
          <p:nvPr/>
        </p:nvSpPr>
        <p:spPr bwMode="auto">
          <a:xfrm>
            <a:off x="290290" y="1435782"/>
            <a:ext cx="8636000" cy="5095648"/>
          </a:xfrm>
          <a:prstGeom prst="rect">
            <a:avLst/>
          </a:prstGeom>
          <a:noFill/>
          <a:ln w="9525">
            <a:noFill/>
            <a:miter lim="800000"/>
            <a:headEnd/>
            <a:tailEnd/>
          </a:ln>
        </p:spPr>
        <p:txBody>
          <a:bodyPr/>
          <a:lstStyle/>
          <a:p>
            <a:pPr>
              <a:spcBef>
                <a:spcPct val="20000"/>
              </a:spcBef>
            </a:pPr>
            <a:r>
              <a:rPr lang="en-US" sz="2800" dirty="0">
                <a:solidFill>
                  <a:srgbClr val="663300"/>
                </a:solidFill>
                <a:latin typeface="Arial" panose="020B0604020202020204" pitchFamily="34" charset="0"/>
                <a:cs typeface="Arial" panose="020B0604020202020204" pitchFamily="34" charset="0"/>
              </a:rPr>
              <a:t>Drive to Thrive and </a:t>
            </a:r>
            <a:r>
              <a:rPr lang="en-US" sz="2800" dirty="0" err="1">
                <a:solidFill>
                  <a:srgbClr val="663300"/>
                </a:solidFill>
                <a:latin typeface="Arial" panose="020B0604020202020204" pitchFamily="34" charset="0"/>
                <a:cs typeface="Arial" panose="020B0604020202020204" pitchFamily="34" charset="0"/>
              </a:rPr>
              <a:t>BrainCogs</a:t>
            </a:r>
            <a:r>
              <a:rPr lang="en-US" sz="2800" dirty="0">
                <a:solidFill>
                  <a:srgbClr val="663300"/>
                </a:solidFill>
                <a:latin typeface="Arial" panose="020B0604020202020204" pitchFamily="34" charset="0"/>
                <a:cs typeface="Arial" panose="020B0604020202020204" pitchFamily="34" charset="0"/>
              </a:rPr>
              <a:t> both address five general areas of self-regulation:</a:t>
            </a:r>
          </a:p>
          <a:p>
            <a:pPr marL="342900" indent="-342900">
              <a:spcBef>
                <a:spcPct val="20000"/>
              </a:spcBef>
              <a:buFont typeface="Wingdings" pitchFamily="2" charset="2"/>
              <a:buChar char="§"/>
            </a:pPr>
            <a:r>
              <a:rPr lang="en-US" sz="3600" dirty="0">
                <a:solidFill>
                  <a:srgbClr val="663300"/>
                </a:solidFill>
                <a:latin typeface="Arial" panose="020B0604020202020204" pitchFamily="34" charset="0"/>
                <a:cs typeface="Arial" panose="020B0604020202020204" pitchFamily="34" charset="0"/>
              </a:rPr>
              <a:t>Goal Setting, Planning and Prioritizing</a:t>
            </a:r>
          </a:p>
          <a:p>
            <a:pPr marL="342900" indent="-342900">
              <a:spcBef>
                <a:spcPct val="20000"/>
              </a:spcBef>
              <a:buFont typeface="Wingdings" pitchFamily="2" charset="2"/>
              <a:buChar char="§"/>
            </a:pPr>
            <a:r>
              <a:rPr lang="en-US" sz="3600" dirty="0">
                <a:solidFill>
                  <a:srgbClr val="663300"/>
                </a:solidFill>
                <a:latin typeface="Arial" panose="020B0604020202020204" pitchFamily="34" charset="0"/>
                <a:cs typeface="Arial" panose="020B0604020202020204" pitchFamily="34" charset="0"/>
              </a:rPr>
              <a:t>Organizing</a:t>
            </a:r>
          </a:p>
          <a:p>
            <a:pPr marL="342900" indent="-342900">
              <a:spcBef>
                <a:spcPct val="20000"/>
              </a:spcBef>
              <a:buFont typeface="Wingdings" pitchFamily="2" charset="2"/>
              <a:buChar char="§"/>
            </a:pPr>
            <a:r>
              <a:rPr lang="en-US" sz="3600" dirty="0">
                <a:solidFill>
                  <a:srgbClr val="663300"/>
                </a:solidFill>
                <a:latin typeface="Arial" panose="020B0604020202020204" pitchFamily="34" charset="0"/>
                <a:cs typeface="Arial" panose="020B0604020202020204" pitchFamily="34" charset="0"/>
              </a:rPr>
              <a:t>Remembering</a:t>
            </a:r>
          </a:p>
          <a:p>
            <a:pPr marL="342900" indent="-342900">
              <a:spcBef>
                <a:spcPct val="20000"/>
              </a:spcBef>
              <a:buFont typeface="Wingdings" pitchFamily="2" charset="2"/>
              <a:buChar char="§"/>
            </a:pPr>
            <a:r>
              <a:rPr lang="en-US" sz="3600" dirty="0">
                <a:solidFill>
                  <a:srgbClr val="663300"/>
                </a:solidFill>
                <a:latin typeface="Arial" panose="020B0604020202020204" pitchFamily="34" charset="0"/>
                <a:cs typeface="Arial" panose="020B0604020202020204" pitchFamily="34" charset="0"/>
              </a:rPr>
              <a:t>Shifting and Flexible Problem-Solving</a:t>
            </a:r>
          </a:p>
          <a:p>
            <a:pPr marL="342900" indent="-342900">
              <a:spcBef>
                <a:spcPct val="20000"/>
              </a:spcBef>
              <a:buFont typeface="Wingdings" pitchFamily="2" charset="2"/>
              <a:buChar char="§"/>
            </a:pPr>
            <a:r>
              <a:rPr lang="en-US" sz="3600" dirty="0">
                <a:solidFill>
                  <a:srgbClr val="663300"/>
                </a:solidFill>
                <a:latin typeface="Arial" panose="020B0604020202020204" pitchFamily="34" charset="0"/>
                <a:cs typeface="Arial" panose="020B0604020202020204" pitchFamily="34" charset="0"/>
              </a:rPr>
              <a:t>Self-Monitoring and Self-Checking</a:t>
            </a:r>
          </a:p>
          <a:p>
            <a:pPr marL="342900" indent="-342900">
              <a:spcBef>
                <a:spcPct val="20000"/>
              </a:spcBef>
              <a:buFont typeface="Wingdings" pitchFamily="2" charset="2"/>
              <a:buChar char="v"/>
            </a:pPr>
            <a:endParaRPr lang="en-US" sz="3200" dirty="0">
              <a:solidFill>
                <a:srgbClr val="663300"/>
              </a:solidFill>
              <a:latin typeface="Arial" panose="020B0604020202020204" pitchFamily="34" charset="0"/>
              <a:cs typeface="Arial" panose="020B0604020202020204" pitchFamily="34" charset="0"/>
            </a:endParaRPr>
          </a:p>
          <a:p>
            <a:pPr marL="342900" indent="-342900">
              <a:spcBef>
                <a:spcPct val="20000"/>
              </a:spcBef>
              <a:buFont typeface="Wingdings" pitchFamily="2" charset="2"/>
              <a:buChar char="v"/>
            </a:pPr>
            <a:endParaRPr lang="en-US" sz="3600" dirty="0">
              <a:solidFill>
                <a:srgbClr val="663300"/>
              </a:solidFill>
              <a:latin typeface="Arial" panose="020B0604020202020204" pitchFamily="34" charset="0"/>
              <a:cs typeface="Arial" panose="020B0604020202020204" pitchFamily="34" charset="0"/>
            </a:endParaRPr>
          </a:p>
        </p:txBody>
      </p:sp>
      <p:cxnSp>
        <p:nvCxnSpPr>
          <p:cNvPr id="14" name="Straight Connector 13"/>
          <p:cNvCxnSpPr/>
          <p:nvPr/>
        </p:nvCxnSpPr>
        <p:spPr>
          <a:xfrm>
            <a:off x="1756908" y="129244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509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Effect transition="in" filter="blinds(horizontal)">
                                      <p:cBhvr>
                                        <p:cTn id="7" dur="500"/>
                                        <p:tgtEl>
                                          <p:spTgt spid="423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23939">
                                            <p:txEl>
                                              <p:pRg st="1" end="1"/>
                                            </p:txEl>
                                          </p:spTgt>
                                        </p:tgtEl>
                                        <p:attrNameLst>
                                          <p:attrName>style.visibility</p:attrName>
                                        </p:attrNameLst>
                                      </p:cBhvr>
                                      <p:to>
                                        <p:strVal val="visible"/>
                                      </p:to>
                                    </p:set>
                                    <p:animEffect transition="in" filter="blinds(horizontal)">
                                      <p:cBhvr>
                                        <p:cTn id="12" dur="500"/>
                                        <p:tgtEl>
                                          <p:spTgt spid="423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23939">
                                            <p:txEl>
                                              <p:pRg st="2" end="2"/>
                                            </p:txEl>
                                          </p:spTgt>
                                        </p:tgtEl>
                                        <p:attrNameLst>
                                          <p:attrName>style.visibility</p:attrName>
                                        </p:attrNameLst>
                                      </p:cBhvr>
                                      <p:to>
                                        <p:strVal val="visible"/>
                                      </p:to>
                                    </p:set>
                                    <p:animEffect transition="in" filter="blinds(horizontal)">
                                      <p:cBhvr>
                                        <p:cTn id="17" dur="500"/>
                                        <p:tgtEl>
                                          <p:spTgt spid="423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23939">
                                            <p:txEl>
                                              <p:pRg st="3" end="3"/>
                                            </p:txEl>
                                          </p:spTgt>
                                        </p:tgtEl>
                                        <p:attrNameLst>
                                          <p:attrName>style.visibility</p:attrName>
                                        </p:attrNameLst>
                                      </p:cBhvr>
                                      <p:to>
                                        <p:strVal val="visible"/>
                                      </p:to>
                                    </p:set>
                                    <p:animEffect transition="in" filter="blinds(horizontal)">
                                      <p:cBhvr>
                                        <p:cTn id="22" dur="500"/>
                                        <p:tgtEl>
                                          <p:spTgt spid="4239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23939">
                                            <p:txEl>
                                              <p:pRg st="4" end="4"/>
                                            </p:txEl>
                                          </p:spTgt>
                                        </p:tgtEl>
                                        <p:attrNameLst>
                                          <p:attrName>style.visibility</p:attrName>
                                        </p:attrNameLst>
                                      </p:cBhvr>
                                      <p:to>
                                        <p:strVal val="visible"/>
                                      </p:to>
                                    </p:set>
                                    <p:animEffect transition="in" filter="blinds(horizontal)">
                                      <p:cBhvr>
                                        <p:cTn id="27" dur="500"/>
                                        <p:tgtEl>
                                          <p:spTgt spid="4239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23939">
                                            <p:txEl>
                                              <p:pRg st="5" end="5"/>
                                            </p:txEl>
                                          </p:spTgt>
                                        </p:tgtEl>
                                        <p:attrNameLst>
                                          <p:attrName>style.visibility</p:attrName>
                                        </p:attrNameLst>
                                      </p:cBhvr>
                                      <p:to>
                                        <p:strVal val="visible"/>
                                      </p:to>
                                    </p:set>
                                    <p:animEffect transition="in" filter="blinds(horizontal)">
                                      <p:cBhvr>
                                        <p:cTn id="32" dur="500"/>
                                        <p:tgtEl>
                                          <p:spTgt spid="4239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224258" name="Slide Number Placeholder 5"/>
          <p:cNvSpPr>
            <a:spLocks noGrp="1"/>
          </p:cNvSpPr>
          <p:nvPr>
            <p:ph type="sldNum" sz="quarter" idx="12"/>
          </p:nvPr>
        </p:nvSpPr>
        <p:spPr>
          <a:noFill/>
        </p:spPr>
        <p:txBody>
          <a:bodyPr/>
          <a:lstStyle/>
          <a:p>
            <a:fld id="{F92DF76D-D637-4B87-974B-CD2DFD66A575}" type="slidenum">
              <a:rPr lang="en-US" smtClean="0"/>
              <a:pPr/>
              <a:t>252</a:t>
            </a:fld>
            <a:endParaRPr lang="en-US" smtClean="0"/>
          </a:p>
        </p:txBody>
      </p:sp>
      <p:sp>
        <p:nvSpPr>
          <p:cNvPr id="224259" name="Rectangle 3"/>
          <p:cNvSpPr>
            <a:spLocks noGrp="1" noChangeArrowheads="1"/>
          </p:cNvSpPr>
          <p:nvPr>
            <p:ph type="subTitle" idx="1"/>
          </p:nvPr>
        </p:nvSpPr>
        <p:spPr>
          <a:xfrm>
            <a:off x="304800" y="1204686"/>
            <a:ext cx="8534400" cy="5297488"/>
          </a:xfrm>
        </p:spPr>
        <p:txBody>
          <a:bodyPr/>
          <a:lstStyle/>
          <a:p>
            <a:pPr algn="l">
              <a:lnSpc>
                <a:spcPct val="90000"/>
              </a:lnSpc>
              <a:tabLst>
                <a:tab pos="508000" algn="l"/>
              </a:tabLst>
            </a:pPr>
            <a:r>
              <a:rPr lang="en-US" sz="4000" dirty="0" err="1" smtClean="0"/>
              <a:t>Rueven</a:t>
            </a:r>
            <a:r>
              <a:rPr lang="en-US" sz="4000" dirty="0" smtClean="0"/>
              <a:t> </a:t>
            </a:r>
            <a:r>
              <a:rPr lang="en-US" sz="4000" dirty="0" err="1" smtClean="0"/>
              <a:t>Feuerstein’s</a:t>
            </a:r>
            <a:r>
              <a:rPr lang="en-US" sz="4000" dirty="0" smtClean="0"/>
              <a:t> approach to improving cognitive functioning through instrumental enrichment, mediated learning and dynamic assessment, all focused on increasing self-regulation through increased self-awareness and strategy use.</a:t>
            </a:r>
          </a:p>
        </p:txBody>
      </p:sp>
      <p:sp>
        <p:nvSpPr>
          <p:cNvPr id="6" name="Rectangle 2"/>
          <p:cNvSpPr txBox="1">
            <a:spLocks noChangeArrowheads="1"/>
          </p:cNvSpPr>
          <p:nvPr/>
        </p:nvSpPr>
        <p:spPr bwMode="auto">
          <a:xfrm>
            <a:off x="304800" y="-35260"/>
            <a:ext cx="8461837" cy="870853"/>
          </a:xfrm>
          <a:prstGeom prst="rect">
            <a:avLst/>
          </a:prstGeom>
          <a:noFill/>
          <a:ln w="9525">
            <a:noFill/>
            <a:miter lim="800000"/>
            <a:headEnd/>
            <a:tailEnd/>
          </a:ln>
        </p:spPr>
        <p:txBody>
          <a:bodyPr anchor="ctr"/>
          <a:lstStyle/>
          <a:p>
            <a:pPr>
              <a:defRPr/>
            </a:pPr>
            <a:r>
              <a:rPr lang="en-US" sz="4000" b="1" kern="0" dirty="0">
                <a:solidFill>
                  <a:srgbClr val="663300"/>
                </a:solidFill>
                <a:latin typeface="Arial" panose="020B0604020202020204" pitchFamily="34" charset="0"/>
                <a:ea typeface="+mj-ea"/>
                <a:cs typeface="Arial" panose="020B0604020202020204" pitchFamily="34" charset="0"/>
              </a:rPr>
              <a:t>Executive</a:t>
            </a:r>
            <a:r>
              <a:rPr lang="en-US" sz="3600" b="1" kern="0" dirty="0">
                <a:solidFill>
                  <a:srgbClr val="663300"/>
                </a:solidFill>
                <a:latin typeface="Arial" panose="020B0604020202020204" pitchFamily="34" charset="0"/>
                <a:ea typeface="+mj-ea"/>
                <a:cs typeface="Arial" panose="020B0604020202020204" pitchFamily="34" charset="0"/>
              </a:rPr>
              <a:t> Functions Interventions </a:t>
            </a: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7562407"/>
      </p:ext>
    </p:extLst>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Number Placeholder 1"/>
          <p:cNvSpPr>
            <a:spLocks noGrp="1"/>
          </p:cNvSpPr>
          <p:nvPr>
            <p:ph type="sldNum" sz="quarter" idx="12"/>
          </p:nvPr>
        </p:nvSpPr>
        <p:spPr>
          <a:noFill/>
        </p:spPr>
        <p:txBody>
          <a:bodyPr/>
          <a:lstStyle/>
          <a:p>
            <a:fld id="{75E5C5AA-0AEC-4A8F-94A4-E7E89219E603}" type="slidenum">
              <a:rPr lang="en-US" smtClean="0"/>
              <a:pPr/>
              <a:t>253</a:t>
            </a:fld>
            <a:endParaRPr lang="en-US" smtClean="0"/>
          </a:p>
        </p:txBody>
      </p:sp>
      <p:sp>
        <p:nvSpPr>
          <p:cNvPr id="9" name="TextBox 8"/>
          <p:cNvSpPr txBox="1">
            <a:spLocks noChangeArrowheads="1"/>
          </p:cNvSpPr>
          <p:nvPr/>
        </p:nvSpPr>
        <p:spPr bwMode="auto">
          <a:xfrm>
            <a:off x="3019425" y="1176338"/>
            <a:ext cx="5994400" cy="5509200"/>
          </a:xfrm>
          <a:prstGeom prst="rect">
            <a:avLst/>
          </a:prstGeom>
          <a:noFill/>
          <a:ln w="9525">
            <a:noFill/>
            <a:miter lim="800000"/>
            <a:headEnd/>
            <a:tailEnd/>
          </a:ln>
        </p:spPr>
        <p:txBody>
          <a:bodyPr>
            <a:spAutoFit/>
          </a:bodyPr>
          <a:lstStyle/>
          <a:p>
            <a:r>
              <a:rPr lang="en-US" sz="4400">
                <a:solidFill>
                  <a:srgbClr val="663300"/>
                </a:solidFill>
                <a:latin typeface="Arial" panose="020B0604020202020204" pitchFamily="34" charset="0"/>
                <a:cs typeface="Arial" panose="020B0604020202020204" pitchFamily="34" charset="0"/>
              </a:rPr>
              <a:t>The language of Cognitive Behavior Therapy is being used to help teachers improve their ability to engage specific brains areas during classroom instruction.</a:t>
            </a:r>
          </a:p>
        </p:txBody>
      </p:sp>
      <p:sp>
        <p:nvSpPr>
          <p:cNvPr id="10" name="TextBox 9"/>
          <p:cNvSpPr txBox="1"/>
          <p:nvPr/>
        </p:nvSpPr>
        <p:spPr>
          <a:xfrm>
            <a:off x="3178175" y="187325"/>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484106" y="1045712"/>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5348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Slide Number Placeholder 5"/>
          <p:cNvSpPr>
            <a:spLocks noGrp="1"/>
          </p:cNvSpPr>
          <p:nvPr>
            <p:ph type="sldNum" sz="quarter" idx="12"/>
          </p:nvPr>
        </p:nvSpPr>
        <p:spPr>
          <a:xfrm>
            <a:off x="303815" y="5358431"/>
            <a:ext cx="2133600" cy="365125"/>
          </a:xfrm>
          <a:noFill/>
        </p:spPr>
        <p:txBody>
          <a:bodyPr/>
          <a:lstStyle/>
          <a:p>
            <a:fld id="{CE09DD0A-3471-4D43-AF45-BA3E95B2C738}" type="slidenum">
              <a:rPr lang="en-US" smtClean="0"/>
              <a:pPr/>
              <a:t>254</a:t>
            </a:fld>
            <a:endParaRPr lang="en-US" smtClean="0"/>
          </a:p>
        </p:txBody>
      </p:sp>
      <p:sp>
        <p:nvSpPr>
          <p:cNvPr id="227331" name="Rectangle 3"/>
          <p:cNvSpPr>
            <a:spLocks noGrp="1" noChangeArrowheads="1"/>
          </p:cNvSpPr>
          <p:nvPr>
            <p:ph type="subTitle" idx="1"/>
          </p:nvPr>
        </p:nvSpPr>
        <p:spPr>
          <a:xfrm>
            <a:off x="289607" y="1074283"/>
            <a:ext cx="8883650" cy="5559425"/>
          </a:xfrm>
        </p:spPr>
        <p:txBody>
          <a:bodyPr/>
          <a:lstStyle/>
          <a:p>
            <a:pPr algn="l">
              <a:lnSpc>
                <a:spcPct val="90000"/>
              </a:lnSpc>
            </a:pPr>
            <a:r>
              <a:rPr lang="en-US" sz="3600" dirty="0" smtClean="0"/>
              <a:t>Cognitive Behavior Therapy (CBT).</a:t>
            </a:r>
          </a:p>
          <a:p>
            <a:pPr algn="l">
              <a:lnSpc>
                <a:spcPct val="90000"/>
              </a:lnSpc>
            </a:pPr>
            <a:r>
              <a:rPr lang="en-US" sz="3600" dirty="0" smtClean="0"/>
              <a:t>CBT teaches strategies for improving the use of executive functions to cue and direct effective perceiving, feeling, thinking and acting. Techniques have shown good results at the adult and adolescent levels and some early indications that the techniques can be applied effectively with children in the elementary grades.  </a:t>
            </a:r>
          </a:p>
          <a:p>
            <a:pPr algn="l">
              <a:lnSpc>
                <a:spcPct val="90000"/>
              </a:lnSpc>
            </a:pPr>
            <a:r>
              <a:rPr lang="en-US" sz="3600" dirty="0" smtClean="0"/>
              <a:t>	</a:t>
            </a:r>
          </a:p>
        </p:txBody>
      </p:sp>
      <p:sp>
        <p:nvSpPr>
          <p:cNvPr id="12" name="Rectangle 11"/>
          <p:cNvSpPr/>
          <p:nvPr/>
        </p:nvSpPr>
        <p:spPr>
          <a:xfrm>
            <a:off x="188007"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84251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289607" y="-47031"/>
            <a:ext cx="7968347" cy="859518"/>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2386377773"/>
      </p:ext>
    </p:extLst>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9" name="Rectangle 3"/>
          <p:cNvSpPr>
            <a:spLocks noChangeArrowheads="1"/>
          </p:cNvSpPr>
          <p:nvPr/>
        </p:nvSpPr>
        <p:spPr bwMode="auto">
          <a:xfrm>
            <a:off x="435887" y="1436463"/>
            <a:ext cx="7750175" cy="5181600"/>
          </a:xfrm>
          <a:prstGeom prst="rect">
            <a:avLst/>
          </a:prstGeom>
          <a:noFill/>
          <a:ln w="9525">
            <a:noFill/>
            <a:miter lim="800000"/>
            <a:headEnd/>
            <a:tailEnd/>
          </a:ln>
        </p:spPr>
        <p:txBody>
          <a:bodyPr/>
          <a:lstStyle/>
          <a:p>
            <a:pPr>
              <a:spcBef>
                <a:spcPct val="20000"/>
              </a:spcBef>
            </a:pPr>
            <a:r>
              <a:rPr lang="en-US" sz="4000" dirty="0">
                <a:solidFill>
                  <a:srgbClr val="663300"/>
                </a:solidFill>
                <a:latin typeface="Arial" panose="020B0604020202020204" pitchFamily="34" charset="0"/>
                <a:cs typeface="Arial" panose="020B0604020202020204" pitchFamily="34" charset="0"/>
              </a:rPr>
              <a:t>Cognitive Behavioral Therapy (CBT) emphasizes collaborative reality-testing and the monitoring and modification of automatic perceptions, feelings, thoughts, and actions that cause difficulties for the child.  </a:t>
            </a:r>
            <a:endParaRPr lang="en-US" sz="72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56908" y="120536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28354" name="Rectangle 2"/>
          <p:cNvSpPr>
            <a:spLocks noGrp="1" noChangeArrowheads="1"/>
          </p:cNvSpPr>
          <p:nvPr>
            <p:ph type="title"/>
          </p:nvPr>
        </p:nvSpPr>
        <p:spPr>
          <a:xfrm>
            <a:off x="246063" y="84924"/>
            <a:ext cx="8199438" cy="1004888"/>
          </a:xfrm>
        </p:spPr>
        <p:txBody>
          <a:bodyPr/>
          <a:lstStyle/>
          <a:p>
            <a:pPr algn="l" eaLnBrk="1" hangingPunct="1"/>
            <a:r>
              <a:rPr lang="en-US" sz="3600" dirty="0" smtClean="0"/>
              <a:t>Evidence Based Intervention:</a:t>
            </a:r>
            <a:br>
              <a:rPr lang="en-US" sz="3600" dirty="0" smtClean="0"/>
            </a:br>
            <a:r>
              <a:rPr lang="en-US" sz="3600" dirty="0" smtClean="0"/>
              <a:t>	Cognitive Behavior Therapy</a:t>
            </a:r>
          </a:p>
        </p:txBody>
      </p:sp>
    </p:spTree>
    <p:extLst>
      <p:ext uri="{BB962C8B-B14F-4D97-AF65-F5344CB8AC3E}">
        <p14:creationId xmlns:p14="http://schemas.microsoft.com/office/powerpoint/2010/main" val="1128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Effect transition="in" filter="blinds(horizontal)">
                                      <p:cBhvr>
                                        <p:cTn id="7" dur="500"/>
                                        <p:tgtEl>
                                          <p:spTgt spid="423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9" name="Rectangle 3"/>
          <p:cNvSpPr>
            <a:spLocks noChangeArrowheads="1"/>
          </p:cNvSpPr>
          <p:nvPr/>
        </p:nvSpPr>
        <p:spPr bwMode="auto">
          <a:xfrm>
            <a:off x="377825" y="1450975"/>
            <a:ext cx="8520113" cy="5008563"/>
          </a:xfrm>
          <a:prstGeom prst="rect">
            <a:avLst/>
          </a:prstGeom>
          <a:noFill/>
          <a:ln w="9525">
            <a:noFill/>
            <a:miter lim="800000"/>
            <a:headEnd/>
            <a:tailEnd/>
          </a:ln>
        </p:spPr>
        <p:txBody>
          <a:bodyPr/>
          <a:lstStyle/>
          <a:p>
            <a:pPr>
              <a:spcBef>
                <a:spcPct val="20000"/>
              </a:spcBef>
            </a:pPr>
            <a:r>
              <a:rPr lang="en-US" sz="3200" dirty="0">
                <a:solidFill>
                  <a:srgbClr val="663300"/>
                </a:solidFill>
                <a:latin typeface="Arial" panose="020B0604020202020204" pitchFamily="34" charset="0"/>
                <a:cs typeface="Arial" panose="020B0604020202020204" pitchFamily="34" charset="0"/>
              </a:rPr>
              <a:t>Outcomes of CBT with children and adolescents: </a:t>
            </a:r>
          </a:p>
          <a:p>
            <a:pPr marL="465138" lvl="1" indent="-233363">
              <a:spcBef>
                <a:spcPct val="20000"/>
              </a:spcBef>
              <a:buFont typeface="Wingdings" pitchFamily="2" charset="2"/>
              <a:buChar char="§"/>
            </a:pPr>
            <a:r>
              <a:rPr lang="en-US" sz="3200" dirty="0">
                <a:solidFill>
                  <a:srgbClr val="663300"/>
                </a:solidFill>
                <a:latin typeface="Arial" panose="020B0604020202020204" pitchFamily="34" charset="0"/>
                <a:cs typeface="Arial" panose="020B0604020202020204" pitchFamily="34" charset="0"/>
              </a:rPr>
              <a:t>Increased ability to monitor perceptions, feelings, thoughts and actions</a:t>
            </a:r>
          </a:p>
          <a:p>
            <a:pPr marL="465138" lvl="1" indent="-233363">
              <a:spcBef>
                <a:spcPct val="20000"/>
              </a:spcBef>
              <a:buFont typeface="Wingdings" pitchFamily="2" charset="2"/>
              <a:buChar char="§"/>
            </a:pPr>
            <a:r>
              <a:rPr lang="en-US" sz="3200" dirty="0">
                <a:solidFill>
                  <a:srgbClr val="663300"/>
                </a:solidFill>
                <a:latin typeface="Arial" panose="020B0604020202020204" pitchFamily="34" charset="0"/>
                <a:cs typeface="Arial" panose="020B0604020202020204" pitchFamily="34" charset="0"/>
              </a:rPr>
              <a:t>Increased engagement in positive problem-solving strategies</a:t>
            </a:r>
          </a:p>
          <a:p>
            <a:pPr marL="465138" lvl="1" indent="-233363">
              <a:spcBef>
                <a:spcPct val="20000"/>
              </a:spcBef>
              <a:buFont typeface="Wingdings" pitchFamily="2" charset="2"/>
              <a:buChar char="§"/>
            </a:pPr>
            <a:r>
              <a:rPr lang="en-US" sz="3200" dirty="0">
                <a:solidFill>
                  <a:srgbClr val="663300"/>
                </a:solidFill>
                <a:latin typeface="Arial" panose="020B0604020202020204" pitchFamily="34" charset="0"/>
                <a:cs typeface="Arial" panose="020B0604020202020204" pitchFamily="34" charset="0"/>
              </a:rPr>
              <a:t>Increased capacity for self-regulating perceptions, feelings, thoughts and actions</a:t>
            </a:r>
          </a:p>
          <a:p>
            <a:pPr marL="800100" lvl="1" indent="-342900">
              <a:spcBef>
                <a:spcPct val="20000"/>
              </a:spcBef>
            </a:pPr>
            <a:endParaRPr lang="en-US" sz="4000" dirty="0">
              <a:solidFill>
                <a:srgbClr val="663300"/>
              </a:solidFill>
              <a:latin typeface="Arial" panose="020B0604020202020204" pitchFamily="34" charset="0"/>
              <a:cs typeface="Arial" panose="020B0604020202020204" pitchFamily="34" charset="0"/>
            </a:endParaRP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756908" y="123439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30402" name="Rectangle 2"/>
          <p:cNvSpPr>
            <a:spLocks noGrp="1" noChangeArrowheads="1"/>
          </p:cNvSpPr>
          <p:nvPr>
            <p:ph type="title"/>
          </p:nvPr>
        </p:nvSpPr>
        <p:spPr>
          <a:xfrm>
            <a:off x="343535" y="121211"/>
            <a:ext cx="8199438" cy="1004887"/>
          </a:xfrm>
        </p:spPr>
        <p:txBody>
          <a:bodyPr/>
          <a:lstStyle/>
          <a:p>
            <a:pPr algn="l" eaLnBrk="1" hangingPunct="1"/>
            <a:r>
              <a:rPr lang="en-US" sz="3600" dirty="0" smtClean="0"/>
              <a:t>Evidence Based Intervention:</a:t>
            </a:r>
            <a:br>
              <a:rPr lang="en-US" sz="3600" dirty="0" smtClean="0"/>
            </a:br>
            <a:r>
              <a:rPr lang="en-US" sz="3600" dirty="0" smtClean="0"/>
              <a:t>	Cognitive Behavior Therapy</a:t>
            </a:r>
          </a:p>
        </p:txBody>
      </p:sp>
    </p:spTree>
    <p:extLst>
      <p:ext uri="{BB962C8B-B14F-4D97-AF65-F5344CB8AC3E}">
        <p14:creationId xmlns:p14="http://schemas.microsoft.com/office/powerpoint/2010/main" val="386468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Effect transition="in" filter="blinds(horizontal)">
                                      <p:cBhvr>
                                        <p:cTn id="7" dur="500"/>
                                        <p:tgtEl>
                                          <p:spTgt spid="423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23939">
                                            <p:txEl>
                                              <p:pRg st="1" end="1"/>
                                            </p:txEl>
                                          </p:spTgt>
                                        </p:tgtEl>
                                        <p:attrNameLst>
                                          <p:attrName>style.visibility</p:attrName>
                                        </p:attrNameLst>
                                      </p:cBhvr>
                                      <p:to>
                                        <p:strVal val="visible"/>
                                      </p:to>
                                    </p:set>
                                    <p:animEffect transition="in" filter="blinds(horizontal)">
                                      <p:cBhvr>
                                        <p:cTn id="12" dur="500"/>
                                        <p:tgtEl>
                                          <p:spTgt spid="423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23939">
                                            <p:txEl>
                                              <p:pRg st="2" end="2"/>
                                            </p:txEl>
                                          </p:spTgt>
                                        </p:tgtEl>
                                        <p:attrNameLst>
                                          <p:attrName>style.visibility</p:attrName>
                                        </p:attrNameLst>
                                      </p:cBhvr>
                                      <p:to>
                                        <p:strVal val="visible"/>
                                      </p:to>
                                    </p:set>
                                    <p:animEffect transition="in" filter="blinds(horizontal)">
                                      <p:cBhvr>
                                        <p:cTn id="17" dur="500"/>
                                        <p:tgtEl>
                                          <p:spTgt spid="423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23939">
                                            <p:txEl>
                                              <p:pRg st="3" end="3"/>
                                            </p:txEl>
                                          </p:spTgt>
                                        </p:tgtEl>
                                        <p:attrNameLst>
                                          <p:attrName>style.visibility</p:attrName>
                                        </p:attrNameLst>
                                      </p:cBhvr>
                                      <p:to>
                                        <p:strVal val="visible"/>
                                      </p:to>
                                    </p:set>
                                    <p:animEffect transition="in" filter="blinds(horizontal)">
                                      <p:cBhvr>
                                        <p:cTn id="22" dur="500"/>
                                        <p:tgtEl>
                                          <p:spTgt spid="4239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Number Placeholder 5"/>
          <p:cNvSpPr>
            <a:spLocks noGrp="1"/>
          </p:cNvSpPr>
          <p:nvPr>
            <p:ph type="sldNum" sz="quarter" idx="12"/>
          </p:nvPr>
        </p:nvSpPr>
        <p:spPr>
          <a:noFill/>
        </p:spPr>
        <p:txBody>
          <a:bodyPr/>
          <a:lstStyle/>
          <a:p>
            <a:fld id="{BCBFFF8B-1D04-4F05-B7BD-DE9201AD9C7A}" type="slidenum">
              <a:rPr lang="en-US" smtClean="0"/>
              <a:pPr/>
              <a:t>257</a:t>
            </a:fld>
            <a:endParaRPr lang="en-US" smtClean="0"/>
          </a:p>
        </p:txBody>
      </p:sp>
      <p:sp>
        <p:nvSpPr>
          <p:cNvPr id="238595" name="Rectangle 3"/>
          <p:cNvSpPr>
            <a:spLocks noGrp="1" noChangeArrowheads="1"/>
          </p:cNvSpPr>
          <p:nvPr>
            <p:ph type="subTitle" idx="1"/>
          </p:nvPr>
        </p:nvSpPr>
        <p:spPr>
          <a:xfrm>
            <a:off x="217488" y="1030288"/>
            <a:ext cx="8883650" cy="5616575"/>
          </a:xfrm>
        </p:spPr>
        <p:txBody>
          <a:bodyPr/>
          <a:lstStyle/>
          <a:p>
            <a:pPr algn="l">
              <a:lnSpc>
                <a:spcPct val="90000"/>
              </a:lnSpc>
            </a:pPr>
            <a:r>
              <a:rPr lang="en-US" sz="3600" dirty="0" smtClean="0"/>
              <a:t>CBT variants such as Jeffrey Schwartz’s “Brain-Lock:  Free Yourself from Obsessive-Compulsive Behavior; subtitled as “a four-step self-treatment method to change your brain  chemistry.”  This method uses CBT oriented techniques to strengthen self-regulation capacities and decrease unproductive perceptions, feelings, thoughts and actions. 	</a:t>
            </a:r>
          </a:p>
        </p:txBody>
      </p:sp>
      <p:sp>
        <p:nvSpPr>
          <p:cNvPr id="12" name="Rectangle 11"/>
          <p:cNvSpPr/>
          <p:nvPr/>
        </p:nvSpPr>
        <p:spPr>
          <a:xfrm>
            <a:off x="17349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291731" y="-46263"/>
            <a:ext cx="7968349" cy="859518"/>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344687560"/>
      </p:ext>
    </p:extLst>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Number Placeholder 1"/>
          <p:cNvSpPr>
            <a:spLocks noGrp="1"/>
          </p:cNvSpPr>
          <p:nvPr>
            <p:ph type="sldNum" sz="quarter" idx="12"/>
          </p:nvPr>
        </p:nvSpPr>
        <p:spPr>
          <a:noFill/>
        </p:spPr>
        <p:txBody>
          <a:bodyPr/>
          <a:lstStyle/>
          <a:p>
            <a:fld id="{A12765C3-709C-40C1-A842-D85FEAE0B121}" type="slidenum">
              <a:rPr lang="en-US" smtClean="0"/>
              <a:pPr/>
              <a:t>258</a:t>
            </a:fld>
            <a:endParaRPr lang="en-US" smtClean="0"/>
          </a:p>
        </p:txBody>
      </p:sp>
      <p:sp>
        <p:nvSpPr>
          <p:cNvPr id="9" name="TextBox 8"/>
          <p:cNvSpPr txBox="1">
            <a:spLocks noChangeArrowheads="1"/>
          </p:cNvSpPr>
          <p:nvPr/>
        </p:nvSpPr>
        <p:spPr bwMode="auto">
          <a:xfrm>
            <a:off x="3019425" y="1422400"/>
            <a:ext cx="5994400" cy="4832092"/>
          </a:xfrm>
          <a:prstGeom prst="rect">
            <a:avLst/>
          </a:prstGeom>
          <a:noFill/>
          <a:ln w="9525">
            <a:noFill/>
            <a:miter lim="800000"/>
            <a:headEnd/>
            <a:tailEnd/>
          </a:ln>
        </p:spPr>
        <p:txBody>
          <a:bodyPr>
            <a:spAutoFit/>
          </a:bodyPr>
          <a:lstStyle/>
          <a:p>
            <a:r>
              <a:rPr lang="en-US" sz="4400">
                <a:solidFill>
                  <a:srgbClr val="663300"/>
                </a:solidFill>
                <a:latin typeface="Arial" panose="020B0604020202020204" pitchFamily="34" charset="0"/>
                <a:cs typeface="Arial" panose="020B0604020202020204" pitchFamily="34" charset="0"/>
              </a:rPr>
              <a:t>Problem-solving approaches are intended to increase students’ use of executive functions to find better solutions to personal difficulties.</a:t>
            </a:r>
          </a:p>
        </p:txBody>
      </p:sp>
      <p:sp>
        <p:nvSpPr>
          <p:cNvPr id="10" name="TextBox 9"/>
          <p:cNvSpPr txBox="1"/>
          <p:nvPr/>
        </p:nvSpPr>
        <p:spPr>
          <a:xfrm>
            <a:off x="3353023" y="188232"/>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7895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Number Placeholder 5"/>
          <p:cNvSpPr>
            <a:spLocks noGrp="1"/>
          </p:cNvSpPr>
          <p:nvPr>
            <p:ph type="sldNum" sz="quarter" idx="12"/>
          </p:nvPr>
        </p:nvSpPr>
        <p:spPr>
          <a:noFill/>
        </p:spPr>
        <p:txBody>
          <a:bodyPr/>
          <a:lstStyle/>
          <a:p>
            <a:fld id="{7805D77E-539A-4C77-8689-7F20801E8DAD}" type="slidenum">
              <a:rPr lang="en-US" smtClean="0"/>
              <a:pPr/>
              <a:t>259</a:t>
            </a:fld>
            <a:endParaRPr lang="en-US" smtClean="0"/>
          </a:p>
        </p:txBody>
      </p:sp>
      <p:sp>
        <p:nvSpPr>
          <p:cNvPr id="240643" name="Rectangle 3"/>
          <p:cNvSpPr>
            <a:spLocks noGrp="1" noChangeArrowheads="1"/>
          </p:cNvSpPr>
          <p:nvPr>
            <p:ph type="subTitle" idx="1"/>
          </p:nvPr>
        </p:nvSpPr>
        <p:spPr>
          <a:xfrm>
            <a:off x="451168" y="1223329"/>
            <a:ext cx="8550592" cy="4852351"/>
          </a:xfrm>
        </p:spPr>
        <p:txBody>
          <a:bodyPr/>
          <a:lstStyle/>
          <a:p>
            <a:pPr algn="l">
              <a:lnSpc>
                <a:spcPct val="90000"/>
              </a:lnSpc>
              <a:tabLst>
                <a:tab pos="508000" algn="l"/>
              </a:tabLst>
            </a:pPr>
            <a:r>
              <a:rPr lang="en-US" sz="3600" dirty="0" smtClean="0"/>
              <a:t>Ross Greene’s Collaborative Problem-solving approach featured in his books on Treating Explosive Kids.  Although Greene does not specifically use the concept of executive functions, his intervention approach teaches parents techniques for improving both external control and building internal self-regulation capacities.	</a:t>
            </a:r>
          </a:p>
        </p:txBody>
      </p:sp>
      <p:sp>
        <p:nvSpPr>
          <p:cNvPr id="12" name="Rectangle 11"/>
          <p:cNvSpPr/>
          <p:nvPr/>
        </p:nvSpPr>
        <p:spPr>
          <a:xfrm>
            <a:off x="202521" y="11656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296091" y="-56151"/>
            <a:ext cx="8186057" cy="888546"/>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18448485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647696" y="1259840"/>
            <a:ext cx="7924800" cy="4648200"/>
          </a:xfrm>
        </p:spPr>
        <p:txBody>
          <a:bodyPr/>
          <a:lstStyle/>
          <a:p>
            <a:pPr eaLnBrk="1" hangingPunct="1">
              <a:lnSpc>
                <a:spcPct val="90000"/>
              </a:lnSpc>
              <a:buFont typeface="Wingdings" pitchFamily="2" charset="2"/>
              <a:buChar char="§"/>
            </a:pPr>
            <a:r>
              <a:rPr lang="en-US" sz="4800" dirty="0" smtClean="0"/>
              <a:t>Attention</a:t>
            </a:r>
          </a:p>
          <a:p>
            <a:pPr eaLnBrk="1" hangingPunct="1">
              <a:lnSpc>
                <a:spcPct val="90000"/>
              </a:lnSpc>
              <a:buFont typeface="Wingdings" pitchFamily="2" charset="2"/>
              <a:buChar char="§"/>
            </a:pPr>
            <a:r>
              <a:rPr lang="en-US" sz="4800" dirty="0" smtClean="0"/>
              <a:t>Engagement</a:t>
            </a:r>
          </a:p>
          <a:p>
            <a:pPr eaLnBrk="1" hangingPunct="1">
              <a:lnSpc>
                <a:spcPct val="90000"/>
              </a:lnSpc>
              <a:buFont typeface="Wingdings" pitchFamily="2" charset="2"/>
              <a:buChar char="§"/>
            </a:pPr>
            <a:r>
              <a:rPr lang="en-US" sz="4800" dirty="0" smtClean="0"/>
              <a:t>Optimization</a:t>
            </a:r>
          </a:p>
          <a:p>
            <a:pPr eaLnBrk="1" hangingPunct="1">
              <a:lnSpc>
                <a:spcPct val="90000"/>
              </a:lnSpc>
              <a:buFont typeface="Wingdings" pitchFamily="2" charset="2"/>
              <a:buChar char="§"/>
            </a:pPr>
            <a:r>
              <a:rPr lang="en-US" sz="4800" dirty="0" smtClean="0"/>
              <a:t>Efficiency</a:t>
            </a:r>
          </a:p>
          <a:p>
            <a:pPr eaLnBrk="1" hangingPunct="1">
              <a:lnSpc>
                <a:spcPct val="90000"/>
              </a:lnSpc>
              <a:buFont typeface="Wingdings" pitchFamily="2" charset="2"/>
              <a:buChar char="§"/>
            </a:pPr>
            <a:r>
              <a:rPr lang="en-US" sz="4800" dirty="0" smtClean="0"/>
              <a:t>Memory</a:t>
            </a:r>
          </a:p>
          <a:p>
            <a:pPr eaLnBrk="1" hangingPunct="1">
              <a:lnSpc>
                <a:spcPct val="90000"/>
              </a:lnSpc>
              <a:buFont typeface="Wingdings" pitchFamily="2" charset="2"/>
              <a:buChar char="§"/>
            </a:pPr>
            <a:r>
              <a:rPr lang="en-US" sz="4800" dirty="0" smtClean="0"/>
              <a:t>Inquiry</a:t>
            </a:r>
          </a:p>
          <a:p>
            <a:pPr eaLnBrk="1" hangingPunct="1">
              <a:lnSpc>
                <a:spcPct val="90000"/>
              </a:lnSpc>
              <a:buFont typeface="Wingdings" pitchFamily="2" charset="2"/>
              <a:buChar char="§"/>
            </a:pPr>
            <a:r>
              <a:rPr lang="en-US" sz="4800" dirty="0" smtClean="0"/>
              <a:t>Solution</a:t>
            </a:r>
          </a:p>
          <a:p>
            <a:pPr eaLnBrk="1" hangingPunct="1">
              <a:lnSpc>
                <a:spcPct val="90000"/>
              </a:lnSpc>
              <a:buFont typeface="Wingdings" pitchFamily="2" charset="2"/>
              <a:buChar char="§"/>
            </a:pPr>
            <a:endParaRPr lang="en-US" sz="4800" dirty="0" smtClean="0"/>
          </a:p>
          <a:p>
            <a:pPr eaLnBrk="1" hangingPunct="1">
              <a:lnSpc>
                <a:spcPct val="90000"/>
              </a:lnSpc>
              <a:buFont typeface="Wingdings" pitchFamily="2" charset="2"/>
              <a:buChar char="§"/>
            </a:pPr>
            <a:endParaRPr lang="en-US" sz="4800" dirty="0" smtClean="0"/>
          </a:p>
        </p:txBody>
      </p:sp>
      <p:sp>
        <p:nvSpPr>
          <p:cNvPr id="9" name="Rectangle 8"/>
          <p:cNvSpPr/>
          <p:nvPr/>
        </p:nvSpPr>
        <p:spPr>
          <a:xfrm>
            <a:off x="594399" y="21816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2003646" y="103119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8674" name="Rectangle 2"/>
          <p:cNvSpPr>
            <a:spLocks noGrp="1" noChangeArrowheads="1"/>
          </p:cNvSpPr>
          <p:nvPr>
            <p:ph type="title"/>
          </p:nvPr>
        </p:nvSpPr>
        <p:spPr>
          <a:xfrm>
            <a:off x="746799" y="251052"/>
            <a:ext cx="6604000" cy="642937"/>
          </a:xfrm>
        </p:spPr>
        <p:txBody>
          <a:bodyPr/>
          <a:lstStyle/>
          <a:p>
            <a:pPr eaLnBrk="1" hangingPunct="1"/>
            <a:r>
              <a:rPr lang="en-US" sz="5400" dirty="0" smtClean="0"/>
              <a:t>SREF “Clusters”</a:t>
            </a:r>
          </a:p>
        </p:txBody>
      </p:sp>
      <p:pic>
        <p:nvPicPr>
          <p:cNvPr id="34818" name="Picture 2" descr="http://wildeanalysis.co.uk/system/photos/2101/small/running_up_arrow_stairs_5692(2).jpg?13426088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0096" y="1561460"/>
            <a:ext cx="16383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34822" name="Picture 6" descr="Target symbo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8405" y="2820353"/>
            <a:ext cx="982795" cy="98279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http://us.123rf.com/450wm/olganikitina/olganikitina1207/olganikitina120700046/14464698-memory-loss-man-presented-in-the-form-of-secondary-particles-of-the-brain.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407" t="32119" r="24222" b="2460"/>
          <a:stretch/>
        </p:blipFill>
        <p:spPr bwMode="auto">
          <a:xfrm>
            <a:off x="3608418" y="4503172"/>
            <a:ext cx="869598" cy="857175"/>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3814984" y="5979205"/>
            <a:ext cx="834964" cy="790418"/>
            <a:chOff x="5735481" y="-2622771"/>
            <a:chExt cx="4064000" cy="3627120"/>
          </a:xfrm>
        </p:grpSpPr>
        <p:pic>
          <p:nvPicPr>
            <p:cNvPr id="12" name="Picture 12" descr="Creative Brain Idea concept background. - stock vect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6" descr="Web icons set. Time, stopwatch, clock"/>
          <p:cNvPicPr>
            <a:picLocks noChangeAspect="1" noChangeArrowheads="1"/>
          </p:cNvPicPr>
          <p:nvPr/>
        </p:nvPicPr>
        <p:blipFill rotWithShape="1">
          <a:blip r:embed="rId6">
            <a:extLst>
              <a:ext uri="{28A0092B-C50C-407E-A947-70E740481C1C}">
                <a14:useLocalDpi xmlns:a14="http://schemas.microsoft.com/office/drawing/2010/main" val="0"/>
              </a:ext>
            </a:extLst>
          </a:blip>
          <a:srcRect l="9707" t="7343" r="57226" b="65723"/>
          <a:stretch/>
        </p:blipFill>
        <p:spPr bwMode="auto">
          <a:xfrm>
            <a:off x="3897404" y="3523678"/>
            <a:ext cx="1060263" cy="86360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4" descr="http://thumb9.shutterstock.com/display_pic_with_logo/474871/108476822/stock-vector-question-mark-man-head-symbol-vector-108476822.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7843" t="5195" r="18847" b="9941"/>
          <a:stretch/>
        </p:blipFill>
        <p:spPr bwMode="auto">
          <a:xfrm>
            <a:off x="3007360" y="5214655"/>
            <a:ext cx="690880" cy="96723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http://comps.canstockphoto.com/can-stock-photo_csp7891829.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 r="-1959" b="3636"/>
          <a:stretch/>
        </p:blipFill>
        <p:spPr bwMode="auto">
          <a:xfrm>
            <a:off x="3698240" y="1085273"/>
            <a:ext cx="944148" cy="1081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2366691"/>
      </p:ext>
    </p:extLst>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Slide Number Placeholder 5"/>
          <p:cNvSpPr>
            <a:spLocks noGrp="1"/>
          </p:cNvSpPr>
          <p:nvPr>
            <p:ph type="sldNum" sz="quarter" idx="12"/>
          </p:nvPr>
        </p:nvSpPr>
        <p:spPr>
          <a:noFill/>
        </p:spPr>
        <p:txBody>
          <a:bodyPr/>
          <a:lstStyle/>
          <a:p>
            <a:fld id="{C1E8CBC6-E11B-4EBA-9ACF-BE81156EAD57}" type="slidenum">
              <a:rPr lang="en-US" smtClean="0"/>
              <a:pPr/>
              <a:t>260</a:t>
            </a:fld>
            <a:endParaRPr lang="en-US" smtClean="0"/>
          </a:p>
        </p:txBody>
      </p:sp>
      <p:sp>
        <p:nvSpPr>
          <p:cNvPr id="241667" name="Rectangle 3"/>
          <p:cNvSpPr>
            <a:spLocks noGrp="1" noChangeArrowheads="1"/>
          </p:cNvSpPr>
          <p:nvPr>
            <p:ph type="subTitle" idx="1"/>
          </p:nvPr>
        </p:nvSpPr>
        <p:spPr>
          <a:xfrm>
            <a:off x="304800" y="1219200"/>
            <a:ext cx="8186738" cy="5021263"/>
          </a:xfrm>
        </p:spPr>
        <p:txBody>
          <a:bodyPr/>
          <a:lstStyle/>
          <a:p>
            <a:pPr algn="l">
              <a:lnSpc>
                <a:spcPct val="90000"/>
              </a:lnSpc>
              <a:tabLst>
                <a:tab pos="508000" algn="l"/>
              </a:tabLst>
            </a:pPr>
            <a:r>
              <a:rPr lang="en-US" sz="4400" dirty="0" smtClean="0"/>
              <a:t>Myrna B. </a:t>
            </a:r>
            <a:r>
              <a:rPr lang="en-US" sz="4400" dirty="0" err="1" smtClean="0"/>
              <a:t>Shure’s</a:t>
            </a:r>
            <a:r>
              <a:rPr lang="en-US" sz="4400" dirty="0" smtClean="0"/>
              <a:t> I Can Problem-Solve techniques for teaching young children increased self-control and improved cueing of appropriate problem-solving routines.  </a:t>
            </a:r>
          </a:p>
        </p:txBody>
      </p:sp>
      <p:sp>
        <p:nvSpPr>
          <p:cNvPr id="12" name="Rectangle 11"/>
          <p:cNvSpPr/>
          <p:nvPr/>
        </p:nvSpPr>
        <p:spPr>
          <a:xfrm>
            <a:off x="231549" y="1455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26571" y="-62773"/>
            <a:ext cx="8360229" cy="1004661"/>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3505143977"/>
      </p:ext>
    </p:extLst>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Number Placeholder 5"/>
          <p:cNvSpPr>
            <a:spLocks noGrp="1"/>
          </p:cNvSpPr>
          <p:nvPr>
            <p:ph type="sldNum" sz="quarter" idx="12"/>
          </p:nvPr>
        </p:nvSpPr>
        <p:spPr>
          <a:noFill/>
        </p:spPr>
        <p:txBody>
          <a:bodyPr/>
          <a:lstStyle/>
          <a:p>
            <a:fld id="{B75D9868-63E9-4873-BD1E-06FE07D87E50}" type="slidenum">
              <a:rPr lang="en-US" smtClean="0"/>
              <a:pPr/>
              <a:t>261</a:t>
            </a:fld>
            <a:endParaRPr lang="en-US" smtClean="0"/>
          </a:p>
        </p:txBody>
      </p:sp>
      <p:sp>
        <p:nvSpPr>
          <p:cNvPr id="242691" name="Rectangle 3"/>
          <p:cNvSpPr>
            <a:spLocks noGrp="1" noChangeArrowheads="1"/>
          </p:cNvSpPr>
          <p:nvPr>
            <p:ph type="subTitle" idx="1"/>
          </p:nvPr>
        </p:nvSpPr>
        <p:spPr>
          <a:xfrm>
            <a:off x="276225" y="1030288"/>
            <a:ext cx="8534400" cy="5297487"/>
          </a:xfrm>
        </p:spPr>
        <p:txBody>
          <a:bodyPr/>
          <a:lstStyle/>
          <a:p>
            <a:pPr algn="l">
              <a:lnSpc>
                <a:spcPct val="90000"/>
              </a:lnSpc>
            </a:pPr>
            <a:r>
              <a:rPr lang="en-US" sz="4000" dirty="0" smtClean="0"/>
              <a:t>Michelle Garcia Winner’s Social Thinking Curriculum </a:t>
            </a:r>
            <a:r>
              <a:rPr lang="en-US" sz="4000" dirty="0" err="1" smtClean="0"/>
              <a:t>Superflex</a:t>
            </a:r>
            <a:r>
              <a:rPr lang="en-US" sz="4000" dirty="0" smtClean="0"/>
              <a:t>.  Uses cartoon characters to teach about self-regulation concepts (e.g., Rock Brain represents inflexible thinking).  Intended for upper elementary age children diagnosed with </a:t>
            </a:r>
            <a:r>
              <a:rPr lang="en-US" sz="4000" dirty="0" err="1" smtClean="0"/>
              <a:t>Asperger’s</a:t>
            </a:r>
            <a:r>
              <a:rPr lang="en-US" sz="4000" dirty="0" smtClean="0"/>
              <a:t>, but the techniques and ideas appear to have wider application.</a:t>
            </a:r>
          </a:p>
        </p:txBody>
      </p:sp>
      <p:sp>
        <p:nvSpPr>
          <p:cNvPr id="12" name="Rectangle 11"/>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85702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27025" y="-31293"/>
            <a:ext cx="8215086" cy="874032"/>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3921429993"/>
      </p:ext>
    </p:extLst>
  </p:cSld>
  <p:clrMapOvr>
    <a:masterClrMapping/>
  </p:clrMapOvr>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Slide Number Placeholder 1"/>
          <p:cNvSpPr>
            <a:spLocks noGrp="1"/>
          </p:cNvSpPr>
          <p:nvPr>
            <p:ph type="sldNum" sz="quarter" idx="12"/>
          </p:nvPr>
        </p:nvSpPr>
        <p:spPr>
          <a:noFill/>
        </p:spPr>
        <p:txBody>
          <a:bodyPr/>
          <a:lstStyle/>
          <a:p>
            <a:fld id="{D9C22B4E-4116-454C-8660-2AEED3054355}" type="slidenum">
              <a:rPr lang="en-US" smtClean="0"/>
              <a:pPr/>
              <a:t>262</a:t>
            </a:fld>
            <a:endParaRPr lang="en-US" smtClean="0"/>
          </a:p>
        </p:txBody>
      </p:sp>
      <p:sp>
        <p:nvSpPr>
          <p:cNvPr id="9" name="TextBox 8"/>
          <p:cNvSpPr txBox="1">
            <a:spLocks noChangeArrowheads="1"/>
          </p:cNvSpPr>
          <p:nvPr/>
        </p:nvSpPr>
        <p:spPr bwMode="auto">
          <a:xfrm>
            <a:off x="2932113" y="1335088"/>
            <a:ext cx="6327775" cy="4832092"/>
          </a:xfrm>
          <a:prstGeom prst="rect">
            <a:avLst/>
          </a:prstGeom>
          <a:noFill/>
          <a:ln w="9525">
            <a:noFill/>
            <a:miter lim="800000"/>
            <a:headEnd/>
            <a:tailEnd/>
          </a:ln>
        </p:spPr>
        <p:txBody>
          <a:bodyPr>
            <a:spAutoFit/>
          </a:bodyPr>
          <a:lstStyle/>
          <a:p>
            <a:r>
              <a:rPr lang="en-US" sz="4400">
                <a:solidFill>
                  <a:srgbClr val="663300"/>
                </a:solidFill>
                <a:latin typeface="Arial" panose="020B0604020202020204" pitchFamily="34" charset="0"/>
                <a:cs typeface="Arial" panose="020B0604020202020204" pitchFamily="34" charset="0"/>
              </a:rPr>
              <a:t>Computer-based technologies are beginning to show promise as techniques for improving students’ capacities for executive functions use.</a:t>
            </a:r>
          </a:p>
        </p:txBody>
      </p:sp>
      <p:sp>
        <p:nvSpPr>
          <p:cNvPr id="10" name="TextBox 9"/>
          <p:cNvSpPr txBox="1"/>
          <p:nvPr/>
        </p:nvSpPr>
        <p:spPr>
          <a:xfrm>
            <a:off x="3033709" y="217490"/>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14011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8822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Slide Number Placeholder 5"/>
          <p:cNvSpPr>
            <a:spLocks noGrp="1"/>
          </p:cNvSpPr>
          <p:nvPr>
            <p:ph type="sldNum" sz="quarter" idx="12"/>
          </p:nvPr>
        </p:nvSpPr>
        <p:spPr>
          <a:noFill/>
        </p:spPr>
        <p:txBody>
          <a:bodyPr/>
          <a:lstStyle/>
          <a:p>
            <a:fld id="{C5F64A6C-0E05-4562-BD7B-6950A3B3BE9C}" type="slidenum">
              <a:rPr lang="en-US" smtClean="0"/>
              <a:pPr/>
              <a:t>263</a:t>
            </a:fld>
            <a:endParaRPr lang="en-US" smtClean="0"/>
          </a:p>
        </p:txBody>
      </p:sp>
      <p:sp>
        <p:nvSpPr>
          <p:cNvPr id="244739" name="Rectangle 3"/>
          <p:cNvSpPr>
            <a:spLocks noGrp="1" noChangeArrowheads="1"/>
          </p:cNvSpPr>
          <p:nvPr>
            <p:ph type="subTitle" idx="1"/>
          </p:nvPr>
        </p:nvSpPr>
        <p:spPr>
          <a:xfrm>
            <a:off x="261938" y="1162368"/>
            <a:ext cx="8374062" cy="5167312"/>
          </a:xfrm>
        </p:spPr>
        <p:txBody>
          <a:bodyPr/>
          <a:lstStyle/>
          <a:p>
            <a:pPr marL="0" lvl="1" algn="l">
              <a:lnSpc>
                <a:spcPct val="90000"/>
              </a:lnSpc>
              <a:tabLst>
                <a:tab pos="508000" algn="l"/>
              </a:tabLst>
            </a:pPr>
            <a:r>
              <a:rPr lang="en-US" sz="4000" dirty="0" smtClean="0">
                <a:solidFill>
                  <a:srgbClr val="663300"/>
                </a:solidFill>
              </a:rPr>
              <a:t>Computer-based cognitive training programs such as </a:t>
            </a:r>
            <a:r>
              <a:rPr lang="en-US" sz="4000" dirty="0" err="1" smtClean="0">
                <a:solidFill>
                  <a:srgbClr val="663300"/>
                </a:solidFill>
              </a:rPr>
              <a:t>CogMed</a:t>
            </a:r>
            <a:r>
              <a:rPr lang="en-US" sz="4000" dirty="0" smtClean="0">
                <a:solidFill>
                  <a:srgbClr val="663300"/>
                </a:solidFill>
              </a:rPr>
              <a:t> and </a:t>
            </a:r>
            <a:r>
              <a:rPr lang="en-US" sz="4000" dirty="0" err="1" smtClean="0">
                <a:solidFill>
                  <a:srgbClr val="663300"/>
                </a:solidFill>
              </a:rPr>
              <a:t>neurofeedback</a:t>
            </a:r>
            <a:r>
              <a:rPr lang="en-US" sz="4000" dirty="0" smtClean="0">
                <a:solidFill>
                  <a:srgbClr val="663300"/>
                </a:solidFill>
              </a:rPr>
              <a:t> programs are being closely studied to determine the extent to which they can be used to improve self-regulation in settings other than the “computer lab.”</a:t>
            </a:r>
          </a:p>
        </p:txBody>
      </p:sp>
      <p:sp>
        <p:nvSpPr>
          <p:cNvPr id="12" name="Rectangle 11"/>
          <p:cNvSpPr/>
          <p:nvPr/>
        </p:nvSpPr>
        <p:spPr>
          <a:xfrm>
            <a:off x="217035"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2959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35620" y="-44584"/>
            <a:ext cx="8186057" cy="888319"/>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2252410718"/>
      </p:ext>
    </p:extLst>
  </p:cSld>
  <p:clrMapOvr>
    <a:masterClrMapping/>
  </p:clrMapOvr>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Number Placeholder 1"/>
          <p:cNvSpPr>
            <a:spLocks noGrp="1"/>
          </p:cNvSpPr>
          <p:nvPr>
            <p:ph type="sldNum" sz="quarter" idx="12"/>
          </p:nvPr>
        </p:nvSpPr>
        <p:spPr>
          <a:noFill/>
        </p:spPr>
        <p:txBody>
          <a:bodyPr/>
          <a:lstStyle/>
          <a:p>
            <a:fld id="{FC4E7320-69E1-45D1-8CF4-9A1689FF30BF}" type="slidenum">
              <a:rPr lang="en-US" smtClean="0"/>
              <a:pPr/>
              <a:t>264</a:t>
            </a:fld>
            <a:endParaRPr lang="en-US" smtClean="0"/>
          </a:p>
        </p:txBody>
      </p:sp>
      <p:sp>
        <p:nvSpPr>
          <p:cNvPr id="9" name="TextBox 8"/>
          <p:cNvSpPr txBox="1">
            <a:spLocks noChangeArrowheads="1"/>
          </p:cNvSpPr>
          <p:nvPr/>
        </p:nvSpPr>
        <p:spPr bwMode="auto">
          <a:xfrm>
            <a:off x="3019424" y="1422402"/>
            <a:ext cx="5805261" cy="3785652"/>
          </a:xfrm>
          <a:prstGeom prst="rect">
            <a:avLst/>
          </a:prstGeom>
          <a:noFill/>
          <a:ln w="9525">
            <a:noFill/>
            <a:miter lim="800000"/>
            <a:headEnd/>
            <a:tailEnd/>
          </a:ln>
        </p:spPr>
        <p:txBody>
          <a:bodyPr wrap="square">
            <a:spAutoFit/>
          </a:bodyPr>
          <a:lstStyle/>
          <a:p>
            <a:r>
              <a:rPr lang="en-US" sz="4800">
                <a:solidFill>
                  <a:srgbClr val="663300"/>
                </a:solidFill>
                <a:latin typeface="Arial" panose="020B0604020202020204" pitchFamily="34" charset="0"/>
                <a:cs typeface="Arial" panose="020B0604020202020204" pitchFamily="34" charset="0"/>
              </a:rPr>
              <a:t>Meditation is one of the most effective ways to increase access to and use of executive functions.</a:t>
            </a:r>
          </a:p>
        </p:txBody>
      </p:sp>
      <p:sp>
        <p:nvSpPr>
          <p:cNvPr id="10" name="TextBox 9"/>
          <p:cNvSpPr txBox="1"/>
          <p:nvPr/>
        </p:nvSpPr>
        <p:spPr>
          <a:xfrm>
            <a:off x="3210783" y="244615"/>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353476" y="116763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477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Number Placeholder 5"/>
          <p:cNvSpPr>
            <a:spLocks noGrp="1"/>
          </p:cNvSpPr>
          <p:nvPr>
            <p:ph type="sldNum" sz="quarter" idx="12"/>
          </p:nvPr>
        </p:nvSpPr>
        <p:spPr>
          <a:noFill/>
        </p:spPr>
        <p:txBody>
          <a:bodyPr/>
          <a:lstStyle/>
          <a:p>
            <a:fld id="{A921A1B2-DD02-48F0-946D-A66D0AFA6CB5}" type="slidenum">
              <a:rPr lang="en-US" smtClean="0"/>
              <a:pPr/>
              <a:t>265</a:t>
            </a:fld>
            <a:endParaRPr lang="en-US" smtClean="0"/>
          </a:p>
        </p:txBody>
      </p:sp>
      <p:sp>
        <p:nvSpPr>
          <p:cNvPr id="246787" name="Rectangle 3"/>
          <p:cNvSpPr>
            <a:spLocks noGrp="1" noChangeArrowheads="1"/>
          </p:cNvSpPr>
          <p:nvPr>
            <p:ph type="subTitle" idx="1"/>
          </p:nvPr>
        </p:nvSpPr>
        <p:spPr>
          <a:xfrm>
            <a:off x="360500" y="1164772"/>
            <a:ext cx="8230279" cy="5436235"/>
          </a:xfrm>
        </p:spPr>
        <p:txBody>
          <a:bodyPr/>
          <a:lstStyle/>
          <a:p>
            <a:pPr algn="l">
              <a:lnSpc>
                <a:spcPct val="90000"/>
              </a:lnSpc>
              <a:tabLst>
                <a:tab pos="465138" algn="l"/>
              </a:tabLst>
            </a:pPr>
            <a:r>
              <a:rPr lang="en-US" sz="3600" dirty="0" smtClean="0"/>
              <a:t>Mindfulness-based CBT improves Self-Awareness and Self-Analysis capacities through the incorporation of meditative techniques along with teaching strategies for regulating perceptions, feelings, thoughts and actions, making it more likely that learned CBT strategies will be cued when needed. 	</a:t>
            </a:r>
          </a:p>
        </p:txBody>
      </p:sp>
      <p:sp>
        <p:nvSpPr>
          <p:cNvPr id="12" name="Rectangle 11"/>
          <p:cNvSpPr/>
          <p:nvPr/>
        </p:nvSpPr>
        <p:spPr>
          <a:xfrm>
            <a:off x="202521" y="13108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17636" y="-75065"/>
            <a:ext cx="8273143" cy="1033689"/>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1511706700"/>
      </p:ext>
    </p:extLst>
  </p:cSld>
  <p:clrMapOvr>
    <a:masterClrMapping/>
  </p:clrMapOvr>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Number Placeholder 5"/>
          <p:cNvSpPr>
            <a:spLocks noGrp="1"/>
          </p:cNvSpPr>
          <p:nvPr>
            <p:ph type="sldNum" sz="quarter" idx="12"/>
          </p:nvPr>
        </p:nvSpPr>
        <p:spPr>
          <a:noFill/>
        </p:spPr>
        <p:txBody>
          <a:bodyPr/>
          <a:lstStyle/>
          <a:p>
            <a:fld id="{A5CB3AD2-5A7D-4516-9D97-5A12A120514F}" type="slidenum">
              <a:rPr lang="en-US" smtClean="0"/>
              <a:pPr/>
              <a:t>266</a:t>
            </a:fld>
            <a:endParaRPr lang="en-US" smtClean="0"/>
          </a:p>
        </p:txBody>
      </p:sp>
      <p:sp>
        <p:nvSpPr>
          <p:cNvPr id="247811" name="Rectangle 3"/>
          <p:cNvSpPr>
            <a:spLocks noGrp="1" noChangeArrowheads="1"/>
          </p:cNvSpPr>
          <p:nvPr>
            <p:ph type="subTitle" idx="1"/>
          </p:nvPr>
        </p:nvSpPr>
        <p:spPr>
          <a:xfrm>
            <a:off x="377825" y="1320800"/>
            <a:ext cx="7953375" cy="4586288"/>
          </a:xfrm>
        </p:spPr>
        <p:txBody>
          <a:bodyPr/>
          <a:lstStyle/>
          <a:p>
            <a:pPr algn="l">
              <a:lnSpc>
                <a:spcPct val="90000"/>
              </a:lnSpc>
              <a:tabLst>
                <a:tab pos="508000" algn="l"/>
              </a:tabLst>
            </a:pPr>
            <a:r>
              <a:rPr lang="en-US" sz="4000" dirty="0" smtClean="0"/>
              <a:t>Use of Meditation, especially witnessing meditation techniques.  Improving all forms of self-control, especially Self-Awareness, through “quieting of the mind.”</a:t>
            </a:r>
          </a:p>
        </p:txBody>
      </p:sp>
      <p:sp>
        <p:nvSpPr>
          <p:cNvPr id="12" name="Rectangle 11"/>
          <p:cNvSpPr/>
          <p:nvPr/>
        </p:nvSpPr>
        <p:spPr>
          <a:xfrm>
            <a:off x="188007" y="13108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276430" y="-62093"/>
            <a:ext cx="8418286" cy="975632"/>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3144647623"/>
      </p:ext>
    </p:extLst>
  </p:cSld>
  <p:clrMapOvr>
    <a:masterClrMapping/>
  </p:clrMapOvr>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7CA82E0-A80C-4CBF-B6C8-F5DE4DD941F5}" type="slidenum">
              <a:rPr lang="en-US" smtClean="0"/>
              <a:pPr>
                <a:defRPr/>
              </a:pPr>
              <a:t>267</a:t>
            </a:fld>
            <a:endParaRPr lang="en-US"/>
          </a:p>
        </p:txBody>
      </p:sp>
      <p:pic>
        <p:nvPicPr>
          <p:cNvPr id="1026" name="Picture 2" descr="http://btmedia.whsmith.co.uk/pws/client/images/catalogue/products/9781/61/1800586/xlarge/9781611800586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80" y="596766"/>
            <a:ext cx="4507252" cy="54478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brainchildblog.com/wp-content/uploads/2012/03/Mindful-Child-bo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4450" y="447256"/>
            <a:ext cx="3757198" cy="5761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1929110"/>
      </p:ext>
    </p:extLst>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Number Placeholder 5"/>
          <p:cNvSpPr>
            <a:spLocks noGrp="1"/>
          </p:cNvSpPr>
          <p:nvPr>
            <p:ph type="sldNum" sz="quarter" idx="12"/>
          </p:nvPr>
        </p:nvSpPr>
        <p:spPr>
          <a:noFill/>
        </p:spPr>
        <p:txBody>
          <a:bodyPr/>
          <a:lstStyle/>
          <a:p>
            <a:fld id="{AC054229-2A91-4C9E-9E22-1AF4C029208E}" type="slidenum">
              <a:rPr lang="en-US" smtClean="0"/>
              <a:pPr/>
              <a:t>268</a:t>
            </a:fld>
            <a:endParaRPr lang="en-US" smtClean="0"/>
          </a:p>
        </p:txBody>
      </p:sp>
      <p:sp>
        <p:nvSpPr>
          <p:cNvPr id="248835" name="Rectangle 3"/>
          <p:cNvSpPr>
            <a:spLocks noGrp="1" noChangeArrowheads="1"/>
          </p:cNvSpPr>
          <p:nvPr>
            <p:ph type="subTitle" idx="1"/>
          </p:nvPr>
        </p:nvSpPr>
        <p:spPr>
          <a:xfrm>
            <a:off x="377825" y="1262063"/>
            <a:ext cx="8374063" cy="5167312"/>
          </a:xfrm>
        </p:spPr>
        <p:txBody>
          <a:bodyPr/>
          <a:lstStyle/>
          <a:p>
            <a:pPr marL="0" lvl="1" algn="l">
              <a:lnSpc>
                <a:spcPct val="90000"/>
              </a:lnSpc>
              <a:tabLst>
                <a:tab pos="508000" algn="l"/>
              </a:tabLst>
            </a:pPr>
            <a:r>
              <a:rPr lang="en-US" sz="4000" dirty="0" smtClean="0">
                <a:solidFill>
                  <a:srgbClr val="663300"/>
                </a:solidFill>
              </a:rPr>
              <a:t>Fostering development of internal and external control mechanisms through “strengthening of the will”; Improving or Developing “Magnetic Center”  therapeutic techniques such as Roberto </a:t>
            </a:r>
            <a:r>
              <a:rPr lang="en-US" sz="4000" dirty="0" err="1" smtClean="0">
                <a:solidFill>
                  <a:srgbClr val="663300"/>
                </a:solidFill>
              </a:rPr>
              <a:t>Assagioli’s</a:t>
            </a:r>
            <a:r>
              <a:rPr lang="en-US" sz="4000" dirty="0" smtClean="0">
                <a:solidFill>
                  <a:srgbClr val="663300"/>
                </a:solidFill>
              </a:rPr>
              <a:t> </a:t>
            </a:r>
            <a:r>
              <a:rPr lang="en-US" sz="4000" dirty="0" err="1" smtClean="0">
                <a:solidFill>
                  <a:srgbClr val="663300"/>
                </a:solidFill>
              </a:rPr>
              <a:t>Psychosynthesis</a:t>
            </a:r>
            <a:r>
              <a:rPr lang="en-US" sz="4000" dirty="0" smtClean="0">
                <a:solidFill>
                  <a:srgbClr val="663300"/>
                </a:solidFill>
              </a:rPr>
              <a:t>.</a:t>
            </a:r>
          </a:p>
        </p:txBody>
      </p:sp>
      <p:sp>
        <p:nvSpPr>
          <p:cNvPr id="12" name="Rectangle 11"/>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77825" y="-78511"/>
            <a:ext cx="8403771" cy="989919"/>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4216807586"/>
      </p:ext>
    </p:extLst>
  </p:cSld>
  <p:clrMapOvr>
    <a:masterClrMapping/>
  </p:clrMapOvr>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Slide Number Placeholder 5"/>
          <p:cNvSpPr>
            <a:spLocks noGrp="1"/>
          </p:cNvSpPr>
          <p:nvPr>
            <p:ph type="sldNum" sz="quarter" idx="12"/>
          </p:nvPr>
        </p:nvSpPr>
        <p:spPr>
          <a:noFill/>
        </p:spPr>
        <p:txBody>
          <a:bodyPr/>
          <a:lstStyle/>
          <a:p>
            <a:fld id="{FB2C15DD-12B6-4FE9-B937-7D1DDBEBEFDD}" type="slidenum">
              <a:rPr lang="en-US" smtClean="0"/>
              <a:pPr/>
              <a:t>269</a:t>
            </a:fld>
            <a:endParaRPr lang="en-US" smtClean="0"/>
          </a:p>
        </p:txBody>
      </p:sp>
      <p:sp>
        <p:nvSpPr>
          <p:cNvPr id="249859" name="Rectangle 3"/>
          <p:cNvSpPr>
            <a:spLocks noGrp="1" noChangeArrowheads="1"/>
          </p:cNvSpPr>
          <p:nvPr>
            <p:ph type="subTitle" idx="1"/>
          </p:nvPr>
        </p:nvSpPr>
        <p:spPr>
          <a:xfrm>
            <a:off x="377372" y="1349820"/>
            <a:ext cx="8215539" cy="4630057"/>
          </a:xfrm>
        </p:spPr>
        <p:txBody>
          <a:bodyPr/>
          <a:lstStyle/>
          <a:p>
            <a:pPr algn="l">
              <a:lnSpc>
                <a:spcPct val="90000"/>
              </a:lnSpc>
            </a:pPr>
            <a:r>
              <a:rPr lang="en-US" sz="4000" dirty="0" smtClean="0"/>
              <a:t>Mindfulness-based Physical Exercise Programs such as Yoga and Thai Chi are likely to have generalized effects 	on a number of self-regulation executive functions.</a:t>
            </a:r>
          </a:p>
          <a:p>
            <a:pPr algn="l">
              <a:lnSpc>
                <a:spcPct val="90000"/>
              </a:lnSpc>
            </a:pPr>
            <a:endParaRPr lang="en-US" sz="4000" b="1" dirty="0" smtClean="0"/>
          </a:p>
        </p:txBody>
      </p:sp>
      <p:sp>
        <p:nvSpPr>
          <p:cNvPr id="12" name="Rectangle 11"/>
          <p:cNvSpPr/>
          <p:nvPr/>
        </p:nvSpPr>
        <p:spPr>
          <a:xfrm>
            <a:off x="231549" y="13108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77372" y="-73160"/>
            <a:ext cx="8199438" cy="1004888"/>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20630751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7748337" y="3448074"/>
            <a:ext cx="775218" cy="771102"/>
            <a:chOff x="5735481" y="-2622771"/>
            <a:chExt cx="4064000" cy="3627120"/>
          </a:xfrm>
        </p:grpSpPr>
        <p:pic>
          <p:nvPicPr>
            <p:cNvPr id="60" name="Picture 12" descr="Creative Brain Idea concept background. - stock vect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26" t="2860" r="-1141" b="15072"/>
            <a:stretch/>
          </p:blipFill>
          <p:spPr bwMode="auto">
            <a:xfrm>
              <a:off x="5735481" y="-2622771"/>
              <a:ext cx="4064000" cy="3627120"/>
            </a:xfrm>
            <a:prstGeom prst="rect">
              <a:avLst/>
            </a:prstGeom>
            <a:noFill/>
            <a:extLst>
              <a:ext uri="{909E8E84-426E-40DD-AFC4-6F175D3DCCD1}">
                <a14:hiddenFill xmlns:a14="http://schemas.microsoft.com/office/drawing/2010/main">
                  <a:solidFill>
                    <a:srgbClr val="FFFFFF"/>
                  </a:solidFill>
                </a14:hiddenFill>
              </a:ext>
            </a:extLst>
          </p:spPr>
        </p:pic>
        <p:sp>
          <p:nvSpPr>
            <p:cNvPr id="61" name="Rectangle 60"/>
            <p:cNvSpPr/>
            <p:nvPr/>
          </p:nvSpPr>
          <p:spPr>
            <a:xfrm>
              <a:off x="6136640" y="440622"/>
              <a:ext cx="812800" cy="5448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Rectangle 54"/>
          <p:cNvSpPr/>
          <p:nvPr/>
        </p:nvSpPr>
        <p:spPr>
          <a:xfrm>
            <a:off x="160315" y="106790"/>
            <a:ext cx="622006" cy="58248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2" name="Slide Number Placeholder 1"/>
          <p:cNvSpPr>
            <a:spLocks noGrp="1"/>
          </p:cNvSpPr>
          <p:nvPr>
            <p:ph type="sldNum" sz="quarter" idx="12"/>
          </p:nvPr>
        </p:nvSpPr>
        <p:spPr>
          <a:xfrm>
            <a:off x="6553200" y="6529070"/>
            <a:ext cx="2133600" cy="365125"/>
          </a:xfrm>
        </p:spPr>
        <p:txBody>
          <a:bodyPr/>
          <a:lstStyle/>
          <a:p>
            <a:pPr>
              <a:defRPr/>
            </a:pPr>
            <a:fld id="{87CA82E0-A80C-4CBF-B6C8-F5DE4DD941F5}" type="slidenum">
              <a:rPr lang="en-US" smtClean="0"/>
              <a:pPr>
                <a:defRPr/>
              </a:pPr>
              <a:t>27</a:t>
            </a:fld>
            <a:endParaRPr lang="en-US"/>
          </a:p>
        </p:txBody>
      </p:sp>
      <p:sp>
        <p:nvSpPr>
          <p:cNvPr id="40" name="Rectangle 2"/>
          <p:cNvSpPr txBox="1">
            <a:spLocks noChangeArrowheads="1"/>
          </p:cNvSpPr>
          <p:nvPr/>
        </p:nvSpPr>
        <p:spPr>
          <a:xfrm>
            <a:off x="254000" y="81253"/>
            <a:ext cx="8317823" cy="552522"/>
          </a:xfrm>
          <a:prstGeom prst="rect">
            <a:avLst/>
          </a:prstGeom>
        </p:spPr>
        <p:txBody>
          <a:bodyPr/>
          <a:lstStyle>
            <a:lvl1pPr algn="l" rtl="0" fontAlgn="base">
              <a:spcBef>
                <a:spcPct val="0"/>
              </a:spcBef>
              <a:spcAft>
                <a:spcPct val="0"/>
              </a:spcAft>
              <a:defRPr sz="4400" b="1" kern="1200">
                <a:solidFill>
                  <a:srgbClr val="663300"/>
                </a:solidFill>
                <a:latin typeface="Arial" panose="020B0604020202020204" pitchFamily="34" charset="0"/>
                <a:ea typeface="+mj-ea"/>
                <a:cs typeface="Arial" panose="020B0604020202020204" pitchFamily="34" charset="0"/>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t>Self Regulation Executive Function “Clusters”</a:t>
            </a:r>
          </a:p>
        </p:txBody>
      </p:sp>
      <p:grpSp>
        <p:nvGrpSpPr>
          <p:cNvPr id="48" name="Group 47"/>
          <p:cNvGrpSpPr/>
          <p:nvPr/>
        </p:nvGrpSpPr>
        <p:grpSpPr>
          <a:xfrm>
            <a:off x="2444458" y="4585530"/>
            <a:ext cx="2013693" cy="2105045"/>
            <a:chOff x="480595" y="3960476"/>
            <a:chExt cx="2013693" cy="2105045"/>
          </a:xfrm>
        </p:grpSpPr>
        <p:grpSp>
          <p:nvGrpSpPr>
            <p:cNvPr id="35" name="Group 34"/>
            <p:cNvGrpSpPr/>
            <p:nvPr/>
          </p:nvGrpSpPr>
          <p:grpSpPr>
            <a:xfrm>
              <a:off x="523058" y="4397173"/>
              <a:ext cx="1870062" cy="1668348"/>
              <a:chOff x="-656683" y="2513701"/>
              <a:chExt cx="2108669" cy="2184035"/>
            </a:xfrm>
          </p:grpSpPr>
          <p:sp>
            <p:nvSpPr>
              <p:cNvPr id="7" name="TextBox 6"/>
              <p:cNvSpPr txBox="1"/>
              <p:nvPr/>
            </p:nvSpPr>
            <p:spPr>
              <a:xfrm>
                <a:off x="-656683" y="2569174"/>
                <a:ext cx="2103452" cy="1569660"/>
              </a:xfrm>
              <a:prstGeom prst="rect">
                <a:avLst/>
              </a:prstGeom>
              <a:noFill/>
            </p:spPr>
            <p:txBody>
              <a:bodyPr wrap="square" rtlCol="0">
                <a:spAutoFit/>
              </a:bodyPr>
              <a:lstStyle/>
              <a:p>
                <a:pPr algn="ctr"/>
                <a:r>
                  <a:rPr lang="en-US" sz="2400" dirty="0" smtClean="0">
                    <a:solidFill>
                      <a:srgbClr val="663300"/>
                    </a:solidFill>
                  </a:rPr>
                  <a:t>Sense Time</a:t>
                </a:r>
              </a:p>
              <a:p>
                <a:pPr algn="ctr"/>
                <a:r>
                  <a:rPr lang="en-US" sz="2400" dirty="0" smtClean="0">
                    <a:solidFill>
                      <a:srgbClr val="663300"/>
                    </a:solidFill>
                  </a:rPr>
                  <a:t>Pace</a:t>
                </a:r>
              </a:p>
              <a:p>
                <a:pPr algn="ctr"/>
                <a:r>
                  <a:rPr lang="en-US" sz="2400" dirty="0" smtClean="0">
                    <a:solidFill>
                      <a:srgbClr val="663300"/>
                    </a:solidFill>
                  </a:rPr>
                  <a:t>Sequence Execute</a:t>
                </a:r>
              </a:p>
            </p:txBody>
          </p:sp>
          <p:sp>
            <p:nvSpPr>
              <p:cNvPr id="29" name="Rectangle 28"/>
              <p:cNvSpPr/>
              <p:nvPr/>
            </p:nvSpPr>
            <p:spPr>
              <a:xfrm>
                <a:off x="-629921" y="2513701"/>
                <a:ext cx="2081907" cy="2184035"/>
              </a:xfrm>
              <a:prstGeom prst="rect">
                <a:avLst/>
              </a:prstGeom>
              <a:noFill/>
              <a:ln w="5715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Rectangle 40"/>
            <p:cNvSpPr/>
            <p:nvPr/>
          </p:nvSpPr>
          <p:spPr>
            <a:xfrm>
              <a:off x="480595" y="3960476"/>
              <a:ext cx="2013693" cy="461665"/>
            </a:xfrm>
            <a:prstGeom prst="rect">
              <a:avLst/>
            </a:prstGeom>
          </p:spPr>
          <p:txBody>
            <a:bodyPr wrap="none">
              <a:spAutoFit/>
            </a:bodyPr>
            <a:lstStyle/>
            <a:p>
              <a:pPr algn="ctr"/>
              <a:r>
                <a:rPr lang="en-US" sz="2400" b="1" dirty="0" smtClean="0">
                  <a:solidFill>
                    <a:srgbClr val="C00000"/>
                  </a:solidFill>
                </a:rPr>
                <a:t>EFFICIENCY</a:t>
              </a:r>
              <a:endParaRPr lang="en-US" sz="2400" b="1" dirty="0">
                <a:solidFill>
                  <a:srgbClr val="C00000"/>
                </a:solidFill>
              </a:endParaRPr>
            </a:p>
          </p:txBody>
        </p:sp>
      </p:grpSp>
      <p:grpSp>
        <p:nvGrpSpPr>
          <p:cNvPr id="54" name="Group 53"/>
          <p:cNvGrpSpPr/>
          <p:nvPr/>
        </p:nvGrpSpPr>
        <p:grpSpPr>
          <a:xfrm>
            <a:off x="3349450" y="769272"/>
            <a:ext cx="2390398" cy="3217547"/>
            <a:chOff x="2794066" y="890787"/>
            <a:chExt cx="2390398" cy="3217547"/>
          </a:xfrm>
        </p:grpSpPr>
        <p:grpSp>
          <p:nvGrpSpPr>
            <p:cNvPr id="13" name="Group 12"/>
            <p:cNvGrpSpPr/>
            <p:nvPr/>
          </p:nvGrpSpPr>
          <p:grpSpPr>
            <a:xfrm>
              <a:off x="3142471" y="1332811"/>
              <a:ext cx="1652949" cy="2775523"/>
              <a:chOff x="9058034" y="803915"/>
              <a:chExt cx="2483726" cy="3113928"/>
            </a:xfrm>
          </p:grpSpPr>
          <p:sp>
            <p:nvSpPr>
              <p:cNvPr id="5" name="TextBox 4"/>
              <p:cNvSpPr txBox="1"/>
              <p:nvPr/>
            </p:nvSpPr>
            <p:spPr>
              <a:xfrm>
                <a:off x="9078354" y="870855"/>
                <a:ext cx="2381725" cy="3004129"/>
              </a:xfrm>
              <a:prstGeom prst="rect">
                <a:avLst/>
              </a:prstGeom>
              <a:noFill/>
            </p:spPr>
            <p:txBody>
              <a:bodyPr wrap="square" rtlCol="0">
                <a:spAutoFit/>
              </a:bodyPr>
              <a:lstStyle/>
              <a:p>
                <a:pPr algn="ctr"/>
                <a:r>
                  <a:rPr lang="en-US" sz="2400" dirty="0" smtClean="0">
                    <a:solidFill>
                      <a:srgbClr val="663300"/>
                    </a:solidFill>
                  </a:rPr>
                  <a:t>Energize</a:t>
                </a:r>
              </a:p>
              <a:p>
                <a:pPr algn="ctr"/>
                <a:r>
                  <a:rPr lang="en-US" sz="2400" dirty="0" smtClean="0">
                    <a:solidFill>
                      <a:srgbClr val="663300"/>
                    </a:solidFill>
                  </a:rPr>
                  <a:t>Initiate</a:t>
                </a:r>
              </a:p>
              <a:p>
                <a:pPr algn="ctr"/>
                <a:r>
                  <a:rPr lang="en-US" sz="2400" dirty="0" smtClean="0">
                    <a:solidFill>
                      <a:srgbClr val="663300"/>
                    </a:solidFill>
                  </a:rPr>
                  <a:t>Inhibit</a:t>
                </a:r>
              </a:p>
              <a:p>
                <a:pPr algn="ctr"/>
                <a:r>
                  <a:rPr lang="en-US" sz="2400" dirty="0" smtClean="0">
                    <a:solidFill>
                      <a:srgbClr val="663300"/>
                    </a:solidFill>
                  </a:rPr>
                  <a:t>Stop</a:t>
                </a:r>
              </a:p>
              <a:p>
                <a:pPr algn="ctr"/>
                <a:r>
                  <a:rPr lang="en-US" sz="2400" dirty="0" smtClean="0">
                    <a:solidFill>
                      <a:srgbClr val="663300"/>
                    </a:solidFill>
                  </a:rPr>
                  <a:t>Pause</a:t>
                </a:r>
              </a:p>
              <a:p>
                <a:pPr algn="ctr"/>
                <a:r>
                  <a:rPr lang="en-US" sz="2400" dirty="0" smtClean="0">
                    <a:solidFill>
                      <a:srgbClr val="663300"/>
                    </a:solidFill>
                  </a:rPr>
                  <a:t>Flexible </a:t>
                </a:r>
              </a:p>
              <a:p>
                <a:pPr algn="ctr"/>
                <a:r>
                  <a:rPr lang="en-US" sz="2400" dirty="0" smtClean="0">
                    <a:solidFill>
                      <a:srgbClr val="663300"/>
                    </a:solidFill>
                  </a:rPr>
                  <a:t>Shift</a:t>
                </a:r>
                <a:endParaRPr lang="en-US" sz="2400" dirty="0">
                  <a:solidFill>
                    <a:srgbClr val="663300"/>
                  </a:solidFill>
                </a:endParaRPr>
              </a:p>
            </p:txBody>
          </p:sp>
          <p:sp>
            <p:nvSpPr>
              <p:cNvPr id="27" name="Rectangle 26"/>
              <p:cNvSpPr/>
              <p:nvPr/>
            </p:nvSpPr>
            <p:spPr>
              <a:xfrm>
                <a:off x="9058034" y="803915"/>
                <a:ext cx="2483726" cy="3113928"/>
              </a:xfrm>
              <a:prstGeom prst="rect">
                <a:avLst/>
              </a:prstGeom>
              <a:noFill/>
              <a:ln w="5715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ectangle 41"/>
            <p:cNvSpPr/>
            <p:nvPr/>
          </p:nvSpPr>
          <p:spPr>
            <a:xfrm>
              <a:off x="2794066" y="890787"/>
              <a:ext cx="2390398" cy="461665"/>
            </a:xfrm>
            <a:prstGeom prst="rect">
              <a:avLst/>
            </a:prstGeom>
          </p:spPr>
          <p:txBody>
            <a:bodyPr wrap="none">
              <a:spAutoFit/>
            </a:bodyPr>
            <a:lstStyle/>
            <a:p>
              <a:pPr algn="ctr"/>
              <a:r>
                <a:rPr lang="en-US" sz="2400" b="1" dirty="0" smtClean="0">
                  <a:solidFill>
                    <a:srgbClr val="C00000"/>
                  </a:solidFill>
                </a:rPr>
                <a:t>ENGAGEMENT</a:t>
              </a:r>
              <a:endParaRPr lang="en-US" sz="2400" b="1" dirty="0">
                <a:solidFill>
                  <a:srgbClr val="C00000"/>
                </a:solidFill>
              </a:endParaRPr>
            </a:p>
          </p:txBody>
        </p:sp>
      </p:grpSp>
      <p:grpSp>
        <p:nvGrpSpPr>
          <p:cNvPr id="50" name="Group 49"/>
          <p:cNvGrpSpPr/>
          <p:nvPr/>
        </p:nvGrpSpPr>
        <p:grpSpPr>
          <a:xfrm>
            <a:off x="6322435" y="1188722"/>
            <a:ext cx="2364365" cy="2029512"/>
            <a:chOff x="6590132" y="886622"/>
            <a:chExt cx="2364365" cy="2029512"/>
          </a:xfrm>
        </p:grpSpPr>
        <p:grpSp>
          <p:nvGrpSpPr>
            <p:cNvPr id="14" name="Group 13"/>
            <p:cNvGrpSpPr/>
            <p:nvPr/>
          </p:nvGrpSpPr>
          <p:grpSpPr>
            <a:xfrm>
              <a:off x="6926433" y="1349438"/>
              <a:ext cx="1648608" cy="1566696"/>
              <a:chOff x="6548552" y="336006"/>
              <a:chExt cx="2382088" cy="2098983"/>
            </a:xfrm>
          </p:grpSpPr>
          <p:sp>
            <p:nvSpPr>
              <p:cNvPr id="6" name="TextBox 5"/>
              <p:cNvSpPr txBox="1"/>
              <p:nvPr/>
            </p:nvSpPr>
            <p:spPr>
              <a:xfrm>
                <a:off x="6548552" y="363689"/>
                <a:ext cx="2377438" cy="1569661"/>
              </a:xfrm>
              <a:prstGeom prst="rect">
                <a:avLst/>
              </a:prstGeom>
              <a:noFill/>
            </p:spPr>
            <p:txBody>
              <a:bodyPr wrap="square" rtlCol="0">
                <a:spAutoFit/>
              </a:bodyPr>
              <a:lstStyle/>
              <a:p>
                <a:pPr algn="ctr"/>
                <a:r>
                  <a:rPr lang="en-US" sz="2400" dirty="0" smtClean="0">
                    <a:solidFill>
                      <a:srgbClr val="663300"/>
                    </a:solidFill>
                  </a:rPr>
                  <a:t>Monitor</a:t>
                </a:r>
              </a:p>
              <a:p>
                <a:pPr algn="ctr"/>
                <a:r>
                  <a:rPr lang="en-US" sz="2400" dirty="0" smtClean="0">
                    <a:solidFill>
                      <a:srgbClr val="663300"/>
                    </a:solidFill>
                  </a:rPr>
                  <a:t>Modulate</a:t>
                </a:r>
              </a:p>
              <a:p>
                <a:pPr algn="ctr"/>
                <a:r>
                  <a:rPr lang="en-US" sz="2400" dirty="0" smtClean="0">
                    <a:solidFill>
                      <a:srgbClr val="663300"/>
                    </a:solidFill>
                  </a:rPr>
                  <a:t>Balance</a:t>
                </a:r>
              </a:p>
              <a:p>
                <a:pPr algn="ctr"/>
                <a:r>
                  <a:rPr lang="en-US" sz="2400" dirty="0" smtClean="0">
                    <a:solidFill>
                      <a:srgbClr val="663300"/>
                    </a:solidFill>
                  </a:rPr>
                  <a:t>Correct</a:t>
                </a:r>
                <a:endParaRPr lang="en-US" sz="2400" dirty="0">
                  <a:solidFill>
                    <a:srgbClr val="663300"/>
                  </a:solidFill>
                </a:endParaRPr>
              </a:p>
            </p:txBody>
          </p:sp>
          <p:sp>
            <p:nvSpPr>
              <p:cNvPr id="12" name="Rectangle 11"/>
              <p:cNvSpPr/>
              <p:nvPr/>
            </p:nvSpPr>
            <p:spPr>
              <a:xfrm>
                <a:off x="6553200" y="336006"/>
                <a:ext cx="2377440" cy="2098983"/>
              </a:xfrm>
              <a:prstGeom prst="rect">
                <a:avLst/>
              </a:prstGeom>
              <a:noFill/>
              <a:ln w="5715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Rectangle 42"/>
            <p:cNvSpPr/>
            <p:nvPr/>
          </p:nvSpPr>
          <p:spPr>
            <a:xfrm>
              <a:off x="6590132" y="886622"/>
              <a:ext cx="2364365" cy="461665"/>
            </a:xfrm>
            <a:prstGeom prst="rect">
              <a:avLst/>
            </a:prstGeom>
          </p:spPr>
          <p:txBody>
            <a:bodyPr wrap="none">
              <a:spAutoFit/>
            </a:bodyPr>
            <a:lstStyle/>
            <a:p>
              <a:pPr algn="ctr"/>
              <a:r>
                <a:rPr lang="en-US" sz="2400" b="1" dirty="0" smtClean="0">
                  <a:solidFill>
                    <a:srgbClr val="C00000"/>
                  </a:solidFill>
                </a:rPr>
                <a:t>OPTIMIZATION</a:t>
              </a:r>
              <a:endParaRPr lang="en-US" sz="2400" b="1" dirty="0">
                <a:solidFill>
                  <a:srgbClr val="C00000"/>
                </a:solidFill>
              </a:endParaRPr>
            </a:p>
          </p:txBody>
        </p:sp>
      </p:grpSp>
      <p:grpSp>
        <p:nvGrpSpPr>
          <p:cNvPr id="51" name="Group 50"/>
          <p:cNvGrpSpPr/>
          <p:nvPr/>
        </p:nvGrpSpPr>
        <p:grpSpPr>
          <a:xfrm>
            <a:off x="641757" y="1419554"/>
            <a:ext cx="1921937" cy="1720282"/>
            <a:chOff x="468492" y="1012168"/>
            <a:chExt cx="1921937" cy="1720282"/>
          </a:xfrm>
        </p:grpSpPr>
        <p:grpSp>
          <p:nvGrpSpPr>
            <p:cNvPr id="28" name="Group 27"/>
            <p:cNvGrpSpPr/>
            <p:nvPr/>
          </p:nvGrpSpPr>
          <p:grpSpPr>
            <a:xfrm>
              <a:off x="613765" y="1447878"/>
              <a:ext cx="1602740" cy="1284572"/>
              <a:chOff x="551180" y="455358"/>
              <a:chExt cx="1955800" cy="1661872"/>
            </a:xfrm>
          </p:grpSpPr>
          <p:sp>
            <p:nvSpPr>
              <p:cNvPr id="4" name="TextBox 3"/>
              <p:cNvSpPr txBox="1"/>
              <p:nvPr/>
            </p:nvSpPr>
            <p:spPr>
              <a:xfrm>
                <a:off x="551180" y="499163"/>
                <a:ext cx="1955800" cy="1552885"/>
              </a:xfrm>
              <a:prstGeom prst="rect">
                <a:avLst/>
              </a:prstGeom>
              <a:noFill/>
            </p:spPr>
            <p:txBody>
              <a:bodyPr wrap="square" rtlCol="0">
                <a:spAutoFit/>
              </a:bodyPr>
              <a:lstStyle/>
              <a:p>
                <a:pPr algn="ctr"/>
                <a:r>
                  <a:rPr lang="en-US" sz="2400" dirty="0" smtClean="0">
                    <a:solidFill>
                      <a:srgbClr val="663300"/>
                    </a:solidFill>
                  </a:rPr>
                  <a:t>Perceive </a:t>
                </a:r>
              </a:p>
              <a:p>
                <a:pPr algn="ctr"/>
                <a:r>
                  <a:rPr lang="en-US" sz="2400" dirty="0" smtClean="0">
                    <a:solidFill>
                      <a:srgbClr val="663300"/>
                    </a:solidFill>
                  </a:rPr>
                  <a:t>Focus</a:t>
                </a:r>
              </a:p>
              <a:p>
                <a:pPr algn="ctr"/>
                <a:r>
                  <a:rPr lang="en-US" sz="2400" dirty="0" smtClean="0">
                    <a:solidFill>
                      <a:srgbClr val="663300"/>
                    </a:solidFill>
                  </a:rPr>
                  <a:t>Sustain</a:t>
                </a:r>
                <a:endParaRPr lang="en-US" sz="2400" dirty="0">
                  <a:solidFill>
                    <a:srgbClr val="663300"/>
                  </a:solidFill>
                </a:endParaRPr>
              </a:p>
            </p:txBody>
          </p:sp>
          <p:sp>
            <p:nvSpPr>
              <p:cNvPr id="26" name="Rectangle 25"/>
              <p:cNvSpPr/>
              <p:nvPr/>
            </p:nvSpPr>
            <p:spPr>
              <a:xfrm>
                <a:off x="551180" y="455358"/>
                <a:ext cx="1955800" cy="1661872"/>
              </a:xfrm>
              <a:prstGeom prst="rect">
                <a:avLst/>
              </a:prstGeom>
              <a:noFill/>
              <a:ln w="5715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Rectangle 43"/>
            <p:cNvSpPr/>
            <p:nvPr/>
          </p:nvSpPr>
          <p:spPr>
            <a:xfrm>
              <a:off x="468492" y="1012168"/>
              <a:ext cx="1921937" cy="461665"/>
            </a:xfrm>
            <a:prstGeom prst="rect">
              <a:avLst/>
            </a:prstGeom>
          </p:spPr>
          <p:txBody>
            <a:bodyPr wrap="none">
              <a:spAutoFit/>
            </a:bodyPr>
            <a:lstStyle/>
            <a:p>
              <a:pPr algn="ctr"/>
              <a:r>
                <a:rPr lang="en-US" sz="2400" b="1" dirty="0">
                  <a:solidFill>
                    <a:srgbClr val="C00000"/>
                  </a:solidFill>
                </a:rPr>
                <a:t>ATTENTION</a:t>
              </a:r>
            </a:p>
          </p:txBody>
        </p:sp>
      </p:grpSp>
      <p:grpSp>
        <p:nvGrpSpPr>
          <p:cNvPr id="52" name="Group 51"/>
          <p:cNvGrpSpPr/>
          <p:nvPr/>
        </p:nvGrpSpPr>
        <p:grpSpPr>
          <a:xfrm>
            <a:off x="313022" y="4668825"/>
            <a:ext cx="1798321" cy="2001550"/>
            <a:chOff x="2631440" y="4460211"/>
            <a:chExt cx="1798321" cy="2001550"/>
          </a:xfrm>
        </p:grpSpPr>
        <p:grpSp>
          <p:nvGrpSpPr>
            <p:cNvPr id="39" name="Group 38"/>
            <p:cNvGrpSpPr/>
            <p:nvPr/>
          </p:nvGrpSpPr>
          <p:grpSpPr>
            <a:xfrm>
              <a:off x="2631440" y="4877513"/>
              <a:ext cx="1798321" cy="1584248"/>
              <a:chOff x="2670768" y="4176473"/>
              <a:chExt cx="1769153" cy="2099934"/>
            </a:xfrm>
          </p:grpSpPr>
          <p:sp>
            <p:nvSpPr>
              <p:cNvPr id="8" name="TextBox 7"/>
              <p:cNvSpPr txBox="1"/>
              <p:nvPr/>
            </p:nvSpPr>
            <p:spPr>
              <a:xfrm>
                <a:off x="2701247" y="4186946"/>
                <a:ext cx="1711669" cy="1569660"/>
              </a:xfrm>
              <a:prstGeom prst="rect">
                <a:avLst/>
              </a:prstGeom>
              <a:noFill/>
            </p:spPr>
            <p:txBody>
              <a:bodyPr wrap="square" rtlCol="0">
                <a:spAutoFit/>
              </a:bodyPr>
              <a:lstStyle/>
              <a:p>
                <a:pPr algn="ctr"/>
                <a:r>
                  <a:rPr lang="en-US" sz="2400" dirty="0" smtClean="0">
                    <a:solidFill>
                      <a:srgbClr val="663300"/>
                    </a:solidFill>
                  </a:rPr>
                  <a:t>Hold</a:t>
                </a:r>
              </a:p>
              <a:p>
                <a:pPr algn="ctr"/>
                <a:r>
                  <a:rPr lang="en-US" sz="2400" dirty="0" smtClean="0">
                    <a:solidFill>
                      <a:srgbClr val="663300"/>
                    </a:solidFill>
                  </a:rPr>
                  <a:t>Manipulate</a:t>
                </a:r>
              </a:p>
              <a:p>
                <a:pPr algn="ctr"/>
                <a:r>
                  <a:rPr lang="en-US" sz="2400" dirty="0" smtClean="0">
                    <a:solidFill>
                      <a:srgbClr val="663300"/>
                    </a:solidFill>
                  </a:rPr>
                  <a:t>Store</a:t>
                </a:r>
              </a:p>
              <a:p>
                <a:pPr algn="ctr"/>
                <a:r>
                  <a:rPr lang="en-US" sz="2400" dirty="0" smtClean="0">
                    <a:solidFill>
                      <a:srgbClr val="663300"/>
                    </a:solidFill>
                  </a:rPr>
                  <a:t>Retrieve</a:t>
                </a:r>
                <a:endParaRPr lang="en-US" sz="2400" dirty="0">
                  <a:solidFill>
                    <a:srgbClr val="663300"/>
                  </a:solidFill>
                </a:endParaRPr>
              </a:p>
            </p:txBody>
          </p:sp>
          <p:sp>
            <p:nvSpPr>
              <p:cNvPr id="31" name="Rectangle 30"/>
              <p:cNvSpPr/>
              <p:nvPr/>
            </p:nvSpPr>
            <p:spPr>
              <a:xfrm>
                <a:off x="2670768" y="4176473"/>
                <a:ext cx="1769153" cy="2099934"/>
              </a:xfrm>
              <a:prstGeom prst="rect">
                <a:avLst/>
              </a:prstGeom>
              <a:noFill/>
              <a:ln w="5715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2778637" y="4460211"/>
              <a:ext cx="1558248" cy="461665"/>
            </a:xfrm>
            <a:prstGeom prst="rect">
              <a:avLst/>
            </a:prstGeom>
          </p:spPr>
          <p:txBody>
            <a:bodyPr wrap="none">
              <a:spAutoFit/>
            </a:bodyPr>
            <a:lstStyle/>
            <a:p>
              <a:pPr algn="ctr"/>
              <a:r>
                <a:rPr lang="en-US" sz="2400" b="1" dirty="0" smtClean="0">
                  <a:solidFill>
                    <a:srgbClr val="C00000"/>
                  </a:solidFill>
                </a:rPr>
                <a:t>MEMORY</a:t>
              </a:r>
              <a:endParaRPr lang="en-US" sz="2400" b="1" dirty="0">
                <a:solidFill>
                  <a:srgbClr val="C00000"/>
                </a:solidFill>
              </a:endParaRPr>
            </a:p>
          </p:txBody>
        </p:sp>
      </p:grpSp>
      <p:grpSp>
        <p:nvGrpSpPr>
          <p:cNvPr id="53" name="Group 52"/>
          <p:cNvGrpSpPr/>
          <p:nvPr/>
        </p:nvGrpSpPr>
        <p:grpSpPr>
          <a:xfrm>
            <a:off x="4669867" y="4330677"/>
            <a:ext cx="2333697" cy="2339698"/>
            <a:chOff x="4562256" y="3960475"/>
            <a:chExt cx="2333697" cy="2339698"/>
          </a:xfrm>
        </p:grpSpPr>
        <p:grpSp>
          <p:nvGrpSpPr>
            <p:cNvPr id="37" name="Group 36"/>
            <p:cNvGrpSpPr/>
            <p:nvPr/>
          </p:nvGrpSpPr>
          <p:grpSpPr>
            <a:xfrm>
              <a:off x="4562256" y="4361181"/>
              <a:ext cx="2333697" cy="1938992"/>
              <a:chOff x="991950" y="4413151"/>
              <a:chExt cx="2333697" cy="1938992"/>
            </a:xfrm>
          </p:grpSpPr>
          <p:sp>
            <p:nvSpPr>
              <p:cNvPr id="9" name="TextBox 8"/>
              <p:cNvSpPr txBox="1"/>
              <p:nvPr/>
            </p:nvSpPr>
            <p:spPr>
              <a:xfrm>
                <a:off x="991950" y="4413151"/>
                <a:ext cx="2333697" cy="1938992"/>
              </a:xfrm>
              <a:prstGeom prst="rect">
                <a:avLst/>
              </a:prstGeom>
              <a:noFill/>
            </p:spPr>
            <p:txBody>
              <a:bodyPr wrap="square" rtlCol="0">
                <a:spAutoFit/>
              </a:bodyPr>
              <a:lstStyle/>
              <a:p>
                <a:pPr algn="ctr"/>
                <a:r>
                  <a:rPr lang="en-US" sz="2400" dirty="0" smtClean="0">
                    <a:solidFill>
                      <a:srgbClr val="663300"/>
                    </a:solidFill>
                  </a:rPr>
                  <a:t>Anticipate</a:t>
                </a:r>
              </a:p>
              <a:p>
                <a:pPr algn="ctr"/>
                <a:r>
                  <a:rPr lang="en-US" sz="2400" dirty="0" smtClean="0">
                    <a:solidFill>
                      <a:srgbClr val="663300"/>
                    </a:solidFill>
                  </a:rPr>
                  <a:t>Gauge</a:t>
                </a:r>
              </a:p>
              <a:p>
                <a:pPr algn="ctr"/>
                <a:r>
                  <a:rPr lang="en-US" sz="2400" dirty="0" smtClean="0">
                    <a:solidFill>
                      <a:srgbClr val="663300"/>
                    </a:solidFill>
                  </a:rPr>
                  <a:t>Analyze</a:t>
                </a:r>
              </a:p>
              <a:p>
                <a:pPr algn="ctr"/>
                <a:r>
                  <a:rPr lang="en-US" sz="2400" dirty="0" smtClean="0">
                    <a:solidFill>
                      <a:srgbClr val="663300"/>
                    </a:solidFill>
                  </a:rPr>
                  <a:t>Estimate Time</a:t>
                </a:r>
              </a:p>
              <a:p>
                <a:pPr algn="ctr"/>
                <a:r>
                  <a:rPr lang="en-US" sz="2400" dirty="0" smtClean="0">
                    <a:solidFill>
                      <a:srgbClr val="663300"/>
                    </a:solidFill>
                  </a:rPr>
                  <a:t>Evaluate</a:t>
                </a:r>
              </a:p>
            </p:txBody>
          </p:sp>
          <p:sp>
            <p:nvSpPr>
              <p:cNvPr id="36" name="Rectangle 35"/>
              <p:cNvSpPr/>
              <p:nvPr/>
            </p:nvSpPr>
            <p:spPr>
              <a:xfrm>
                <a:off x="1097775" y="4441636"/>
                <a:ext cx="2143265" cy="1910507"/>
              </a:xfrm>
              <a:prstGeom prst="rect">
                <a:avLst/>
              </a:prstGeom>
              <a:noFill/>
              <a:ln w="5715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5032204" y="3960475"/>
              <a:ext cx="1455656" cy="461665"/>
            </a:xfrm>
            <a:prstGeom prst="rect">
              <a:avLst/>
            </a:prstGeom>
          </p:spPr>
          <p:txBody>
            <a:bodyPr wrap="none">
              <a:spAutoFit/>
            </a:bodyPr>
            <a:lstStyle/>
            <a:p>
              <a:pPr algn="ctr"/>
              <a:r>
                <a:rPr lang="en-US" sz="2400" b="1" dirty="0" smtClean="0">
                  <a:solidFill>
                    <a:srgbClr val="C00000"/>
                  </a:solidFill>
                </a:rPr>
                <a:t>INQUIRY</a:t>
              </a:r>
              <a:endParaRPr lang="en-US" sz="2400" b="1" dirty="0">
                <a:solidFill>
                  <a:srgbClr val="C00000"/>
                </a:solidFill>
              </a:endParaRPr>
            </a:p>
          </p:txBody>
        </p:sp>
      </p:grpSp>
      <p:grpSp>
        <p:nvGrpSpPr>
          <p:cNvPr id="49" name="Group 48"/>
          <p:cNvGrpSpPr/>
          <p:nvPr/>
        </p:nvGrpSpPr>
        <p:grpSpPr>
          <a:xfrm>
            <a:off x="7166352" y="3966335"/>
            <a:ext cx="1776128" cy="2725618"/>
            <a:chOff x="6910673" y="3574555"/>
            <a:chExt cx="1776128" cy="2725618"/>
          </a:xfrm>
        </p:grpSpPr>
        <p:grpSp>
          <p:nvGrpSpPr>
            <p:cNvPr id="34" name="Group 33"/>
            <p:cNvGrpSpPr/>
            <p:nvPr/>
          </p:nvGrpSpPr>
          <p:grpSpPr>
            <a:xfrm>
              <a:off x="6959601" y="4008122"/>
              <a:ext cx="1727200" cy="2292051"/>
              <a:chOff x="6766891" y="2874432"/>
              <a:chExt cx="1940229" cy="2677656"/>
            </a:xfrm>
          </p:grpSpPr>
          <p:sp>
            <p:nvSpPr>
              <p:cNvPr id="10" name="TextBox 9"/>
              <p:cNvSpPr txBox="1"/>
              <p:nvPr/>
            </p:nvSpPr>
            <p:spPr>
              <a:xfrm>
                <a:off x="6766891" y="2884592"/>
                <a:ext cx="1919909" cy="2308324"/>
              </a:xfrm>
              <a:prstGeom prst="rect">
                <a:avLst/>
              </a:prstGeom>
              <a:noFill/>
            </p:spPr>
            <p:txBody>
              <a:bodyPr wrap="square" rtlCol="0">
                <a:spAutoFit/>
              </a:bodyPr>
              <a:lstStyle/>
              <a:p>
                <a:pPr algn="ctr"/>
                <a:r>
                  <a:rPr lang="en-US" sz="2400" dirty="0" smtClean="0">
                    <a:solidFill>
                      <a:srgbClr val="663300"/>
                    </a:solidFill>
                  </a:rPr>
                  <a:t>Generate</a:t>
                </a:r>
              </a:p>
              <a:p>
                <a:pPr algn="ctr"/>
                <a:r>
                  <a:rPr lang="en-US" sz="2400" dirty="0" smtClean="0">
                    <a:solidFill>
                      <a:srgbClr val="663300"/>
                    </a:solidFill>
                  </a:rPr>
                  <a:t>Associate</a:t>
                </a:r>
              </a:p>
              <a:p>
                <a:pPr algn="ctr"/>
                <a:r>
                  <a:rPr lang="en-US" sz="2400" dirty="0" smtClean="0">
                    <a:solidFill>
                      <a:srgbClr val="663300"/>
                    </a:solidFill>
                  </a:rPr>
                  <a:t>Prioritize</a:t>
                </a:r>
              </a:p>
              <a:p>
                <a:pPr algn="ctr"/>
                <a:r>
                  <a:rPr lang="en-US" sz="2400" dirty="0" smtClean="0">
                    <a:solidFill>
                      <a:srgbClr val="663300"/>
                    </a:solidFill>
                  </a:rPr>
                  <a:t>Plan</a:t>
                </a:r>
              </a:p>
              <a:p>
                <a:pPr algn="ctr"/>
                <a:r>
                  <a:rPr lang="en-US" sz="2400" dirty="0" smtClean="0">
                    <a:solidFill>
                      <a:srgbClr val="663300"/>
                    </a:solidFill>
                  </a:rPr>
                  <a:t>Organize</a:t>
                </a:r>
              </a:p>
              <a:p>
                <a:pPr algn="ctr"/>
                <a:r>
                  <a:rPr lang="en-US" sz="2400" dirty="0" smtClean="0">
                    <a:solidFill>
                      <a:srgbClr val="663300"/>
                    </a:solidFill>
                  </a:rPr>
                  <a:t>Decide</a:t>
                </a:r>
                <a:endParaRPr lang="en-US" sz="2400" dirty="0">
                  <a:solidFill>
                    <a:srgbClr val="663300"/>
                  </a:solidFill>
                </a:endParaRPr>
              </a:p>
            </p:txBody>
          </p:sp>
          <p:sp>
            <p:nvSpPr>
              <p:cNvPr id="33" name="Rectangle 32"/>
              <p:cNvSpPr/>
              <p:nvPr/>
            </p:nvSpPr>
            <p:spPr>
              <a:xfrm>
                <a:off x="6785029" y="2874432"/>
                <a:ext cx="1922091" cy="2677656"/>
              </a:xfrm>
              <a:prstGeom prst="rect">
                <a:avLst/>
              </a:prstGeom>
              <a:noFill/>
              <a:ln w="5715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Rectangle 46"/>
            <p:cNvSpPr/>
            <p:nvPr/>
          </p:nvSpPr>
          <p:spPr>
            <a:xfrm>
              <a:off x="6910673" y="3574555"/>
              <a:ext cx="1773242" cy="461665"/>
            </a:xfrm>
            <a:prstGeom prst="rect">
              <a:avLst/>
            </a:prstGeom>
          </p:spPr>
          <p:txBody>
            <a:bodyPr wrap="none">
              <a:spAutoFit/>
            </a:bodyPr>
            <a:lstStyle/>
            <a:p>
              <a:pPr algn="ctr"/>
              <a:r>
                <a:rPr lang="en-US" sz="2400" b="1" dirty="0" smtClean="0">
                  <a:solidFill>
                    <a:srgbClr val="C00000"/>
                  </a:solidFill>
                </a:rPr>
                <a:t>SOLUTION</a:t>
              </a:r>
              <a:endParaRPr lang="en-US" sz="2400" b="1" dirty="0">
                <a:solidFill>
                  <a:srgbClr val="C00000"/>
                </a:solidFill>
              </a:endParaRPr>
            </a:p>
          </p:txBody>
        </p:sp>
      </p:grpSp>
      <p:pic>
        <p:nvPicPr>
          <p:cNvPr id="56" name="Picture 2" descr="http://wildeanalysis.co.uk/system/photos/2101/small/running_up_arrow_stairs_5692(2).jpg?13426088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4779" y="1992766"/>
            <a:ext cx="1307276" cy="912054"/>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6" descr="Target symbo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39848" y="1761291"/>
            <a:ext cx="982795" cy="98279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0" descr="http://us.123rf.com/450wm/olganikitina/olganikitina1207/olganikitina120700046/14464698-memory-loss-man-presented-in-the-form-of-secondary-particles-of-the-brain.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407" t="32119" r="24222" b="2460"/>
          <a:stretch/>
        </p:blipFill>
        <p:spPr bwMode="auto">
          <a:xfrm>
            <a:off x="695757" y="3684394"/>
            <a:ext cx="869598" cy="857175"/>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Web icons set. Time, stopwatch, clock"/>
          <p:cNvPicPr>
            <a:picLocks noChangeAspect="1" noChangeArrowheads="1"/>
          </p:cNvPicPr>
          <p:nvPr/>
        </p:nvPicPr>
        <p:blipFill rotWithShape="1">
          <a:blip r:embed="rId6">
            <a:extLst>
              <a:ext uri="{28A0092B-C50C-407E-A947-70E740481C1C}">
                <a14:useLocalDpi xmlns:a14="http://schemas.microsoft.com/office/drawing/2010/main" val="0"/>
              </a:ext>
            </a:extLst>
          </a:blip>
          <a:srcRect l="9707" t="7343" r="57226" b="65723"/>
          <a:stretch/>
        </p:blipFill>
        <p:spPr bwMode="auto">
          <a:xfrm>
            <a:off x="2605054" y="3792668"/>
            <a:ext cx="1060263" cy="863602"/>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4" descr="http://thumb9.shutterstock.com/display_pic_with_logo/474871/108476822/stock-vector-question-mark-man-head-symbol-vector-108476822.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7843" t="5195" r="18847" b="9941"/>
          <a:stretch/>
        </p:blipFill>
        <p:spPr bwMode="auto">
          <a:xfrm>
            <a:off x="5679562" y="3579292"/>
            <a:ext cx="484245" cy="67794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8" descr="http://comps.canstockphoto.com/can-stock-photo_csp7891829.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 r="-1959" b="3636"/>
          <a:stretch/>
        </p:blipFill>
        <p:spPr bwMode="auto">
          <a:xfrm>
            <a:off x="1078028" y="689271"/>
            <a:ext cx="625339" cy="716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173434"/>
      </p:ext>
    </p:extLst>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Slide Number Placeholder 1"/>
          <p:cNvSpPr>
            <a:spLocks noGrp="1"/>
          </p:cNvSpPr>
          <p:nvPr>
            <p:ph type="sldNum" sz="quarter" idx="12"/>
          </p:nvPr>
        </p:nvSpPr>
        <p:spPr>
          <a:noFill/>
        </p:spPr>
        <p:txBody>
          <a:bodyPr/>
          <a:lstStyle/>
          <a:p>
            <a:fld id="{385137EA-3D12-4CCB-BEA1-6AA2999A54D3}" type="slidenum">
              <a:rPr lang="en-US" smtClean="0"/>
              <a:pPr/>
              <a:t>270</a:t>
            </a:fld>
            <a:endParaRPr lang="en-US" smtClean="0"/>
          </a:p>
        </p:txBody>
      </p:sp>
      <p:sp>
        <p:nvSpPr>
          <p:cNvPr id="9" name="TextBox 8"/>
          <p:cNvSpPr txBox="1">
            <a:spLocks noChangeArrowheads="1"/>
          </p:cNvSpPr>
          <p:nvPr/>
        </p:nvSpPr>
        <p:spPr bwMode="auto">
          <a:xfrm>
            <a:off x="3193593" y="1465942"/>
            <a:ext cx="5703661" cy="4832092"/>
          </a:xfrm>
          <a:prstGeom prst="rect">
            <a:avLst/>
          </a:prstGeom>
          <a:noFill/>
          <a:ln w="9525">
            <a:noFill/>
            <a:miter lim="800000"/>
            <a:headEnd/>
            <a:tailEnd/>
          </a:ln>
        </p:spPr>
        <p:txBody>
          <a:bodyPr wrap="square">
            <a:spAutoFit/>
          </a:bodyPr>
          <a:lstStyle/>
          <a:p>
            <a:r>
              <a:rPr lang="en-US" sz="4400">
                <a:solidFill>
                  <a:srgbClr val="663300"/>
                </a:solidFill>
                <a:latin typeface="Arial" panose="020B0604020202020204" pitchFamily="34" charset="0"/>
                <a:cs typeface="Arial" panose="020B0604020202020204" pitchFamily="34" charset="0"/>
              </a:rPr>
              <a:t>Because so many executive functions problems are related to maturational delays, time is an effective intervention in itself.</a:t>
            </a:r>
          </a:p>
        </p:txBody>
      </p:sp>
      <p:sp>
        <p:nvSpPr>
          <p:cNvPr id="10" name="TextBox 9"/>
          <p:cNvSpPr txBox="1"/>
          <p:nvPr/>
        </p:nvSpPr>
        <p:spPr>
          <a:xfrm>
            <a:off x="3353023" y="217039"/>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390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Number Placeholder 5"/>
          <p:cNvSpPr>
            <a:spLocks noGrp="1"/>
          </p:cNvSpPr>
          <p:nvPr>
            <p:ph type="sldNum" sz="quarter" idx="12"/>
          </p:nvPr>
        </p:nvSpPr>
        <p:spPr>
          <a:noFill/>
        </p:spPr>
        <p:txBody>
          <a:bodyPr/>
          <a:lstStyle/>
          <a:p>
            <a:fld id="{ACA723E2-A924-402B-8E6D-2CA861F5B6DE}" type="slidenum">
              <a:rPr lang="en-US" smtClean="0"/>
              <a:pPr/>
              <a:t>271</a:t>
            </a:fld>
            <a:endParaRPr lang="en-US" smtClean="0"/>
          </a:p>
        </p:txBody>
      </p:sp>
      <p:sp>
        <p:nvSpPr>
          <p:cNvPr id="251907" name="Rectangle 3"/>
          <p:cNvSpPr>
            <a:spLocks noGrp="1" noChangeArrowheads="1"/>
          </p:cNvSpPr>
          <p:nvPr>
            <p:ph type="subTitle" idx="1"/>
          </p:nvPr>
        </p:nvSpPr>
        <p:spPr>
          <a:xfrm>
            <a:off x="275542" y="998766"/>
            <a:ext cx="8491083" cy="5772150"/>
          </a:xfrm>
        </p:spPr>
        <p:txBody>
          <a:bodyPr/>
          <a:lstStyle/>
          <a:p>
            <a:pPr algn="l">
              <a:tabLst>
                <a:tab pos="566738" algn="l"/>
              </a:tabLst>
            </a:pPr>
            <a:r>
              <a:rPr lang="en-US" sz="4000" dirty="0" smtClean="0"/>
              <a:t>Time - Natural maturational   processes affect executive functions at all levels; time-related expectations for EF development often need to be adjusted (e.g., recall the 30% developmental delay often found with individuals with ADHD)</a:t>
            </a:r>
          </a:p>
        </p:txBody>
      </p:sp>
      <p:sp>
        <p:nvSpPr>
          <p:cNvPr id="12" name="Rectangle 11"/>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84251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16182" y="-108489"/>
            <a:ext cx="8199437" cy="1004887"/>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3131760858"/>
      </p:ext>
    </p:extLst>
  </p:cSld>
  <p:clrMapOvr>
    <a:masterClrMapping/>
  </p:clrMapOvr>
  <p:timing>
    <p:tnLst>
      <p:par>
        <p:cTn id="1" dur="indefinite" restart="never" nodeType="tmRoot"/>
      </p:par>
    </p:tnLst>
  </p:timing>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Slide Number Placeholder 1"/>
          <p:cNvSpPr>
            <a:spLocks noGrp="1"/>
          </p:cNvSpPr>
          <p:nvPr>
            <p:ph type="sldNum" sz="quarter" idx="12"/>
          </p:nvPr>
        </p:nvSpPr>
        <p:spPr>
          <a:noFill/>
        </p:spPr>
        <p:txBody>
          <a:bodyPr/>
          <a:lstStyle/>
          <a:p>
            <a:fld id="{961053E7-AF46-4D10-BE91-5B3C7788B3B0}" type="slidenum">
              <a:rPr lang="en-US" smtClean="0"/>
              <a:pPr/>
              <a:t>272</a:t>
            </a:fld>
            <a:endParaRPr lang="en-US" smtClean="0"/>
          </a:p>
        </p:txBody>
      </p:sp>
      <p:sp>
        <p:nvSpPr>
          <p:cNvPr id="9" name="TextBox 8"/>
          <p:cNvSpPr txBox="1">
            <a:spLocks noChangeArrowheads="1"/>
          </p:cNvSpPr>
          <p:nvPr/>
        </p:nvSpPr>
        <p:spPr bwMode="auto">
          <a:xfrm>
            <a:off x="3019425" y="1422400"/>
            <a:ext cx="5994400" cy="4154984"/>
          </a:xfrm>
          <a:prstGeom prst="rect">
            <a:avLst/>
          </a:prstGeom>
          <a:noFill/>
          <a:ln w="9525">
            <a:noFill/>
            <a:miter lim="800000"/>
            <a:headEnd/>
            <a:tailEnd/>
          </a:ln>
        </p:spPr>
        <p:txBody>
          <a:bodyPr>
            <a:spAutoFit/>
          </a:bodyPr>
          <a:lstStyle/>
          <a:p>
            <a:r>
              <a:rPr lang="en-US" sz="4400">
                <a:solidFill>
                  <a:srgbClr val="663300"/>
                </a:solidFill>
                <a:latin typeface="Arial" panose="020B0604020202020204" pitchFamily="34" charset="0"/>
                <a:cs typeface="Arial" panose="020B0604020202020204" pitchFamily="34" charset="0"/>
              </a:rPr>
              <a:t>Some medications help students with severe ADHD gain greater access to some specific executive functions.</a:t>
            </a:r>
          </a:p>
        </p:txBody>
      </p:sp>
      <p:sp>
        <p:nvSpPr>
          <p:cNvPr id="10" name="TextBox 9"/>
          <p:cNvSpPr txBox="1"/>
          <p:nvPr/>
        </p:nvSpPr>
        <p:spPr>
          <a:xfrm>
            <a:off x="3338509" y="202525"/>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3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Slide Number Placeholder 5"/>
          <p:cNvSpPr>
            <a:spLocks noGrp="1"/>
          </p:cNvSpPr>
          <p:nvPr>
            <p:ph type="sldNum" sz="quarter" idx="12"/>
          </p:nvPr>
        </p:nvSpPr>
        <p:spPr>
          <a:noFill/>
        </p:spPr>
        <p:txBody>
          <a:bodyPr/>
          <a:lstStyle/>
          <a:p>
            <a:fld id="{6D0D165F-C7A6-4CBF-998F-17BD7EB4BCE3}" type="slidenum">
              <a:rPr lang="en-US" smtClean="0"/>
              <a:pPr/>
              <a:t>273</a:t>
            </a:fld>
            <a:endParaRPr lang="en-US" smtClean="0"/>
          </a:p>
        </p:txBody>
      </p:sp>
      <p:sp>
        <p:nvSpPr>
          <p:cNvPr id="253955" name="Rectangle 3"/>
          <p:cNvSpPr>
            <a:spLocks noGrp="1" noChangeArrowheads="1"/>
          </p:cNvSpPr>
          <p:nvPr>
            <p:ph type="subTitle" idx="1"/>
          </p:nvPr>
        </p:nvSpPr>
        <p:spPr>
          <a:xfrm>
            <a:off x="246063" y="1106943"/>
            <a:ext cx="8248249" cy="5391878"/>
          </a:xfrm>
        </p:spPr>
        <p:txBody>
          <a:bodyPr/>
          <a:lstStyle/>
          <a:p>
            <a:pPr algn="l">
              <a:tabLst>
                <a:tab pos="465138" algn="l"/>
              </a:tabLst>
            </a:pPr>
            <a:r>
              <a:rPr lang="en-US" sz="3600" dirty="0" smtClean="0"/>
              <a:t>Pharmacological - Medications help increase executive functions use in conditions such as ADHD, mood disorders, and OCD.  In most cases, the medication does not directly enhance EFs but rather reduces the disrupting effect of less than optimal function of other neural circuitry. </a:t>
            </a:r>
          </a:p>
        </p:txBody>
      </p:sp>
      <p:sp>
        <p:nvSpPr>
          <p:cNvPr id="12" name="Rectangle 11"/>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1508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24354" y="-119604"/>
            <a:ext cx="8199437" cy="1004888"/>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2614461166"/>
      </p:ext>
    </p:extLst>
  </p:cSld>
  <p:clrMapOvr>
    <a:masterClrMapping/>
  </p:clrMapOvr>
  <p:timing>
    <p:tnLst>
      <p:par>
        <p:cTn id="1" dur="indefinite" restart="never" nodeType="tmRoot"/>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Slide Number Placeholder 1"/>
          <p:cNvSpPr>
            <a:spLocks noGrp="1"/>
          </p:cNvSpPr>
          <p:nvPr>
            <p:ph type="sldNum" sz="quarter" idx="12"/>
          </p:nvPr>
        </p:nvSpPr>
        <p:spPr>
          <a:noFill/>
        </p:spPr>
        <p:txBody>
          <a:bodyPr/>
          <a:lstStyle/>
          <a:p>
            <a:fld id="{CE38EA82-2B85-4E25-9ACA-A77109BD83A2}" type="slidenum">
              <a:rPr lang="en-US" smtClean="0"/>
              <a:pPr/>
              <a:t>274</a:t>
            </a:fld>
            <a:endParaRPr lang="en-US" smtClean="0"/>
          </a:p>
        </p:txBody>
      </p:sp>
      <p:sp>
        <p:nvSpPr>
          <p:cNvPr id="9" name="TextBox 8"/>
          <p:cNvSpPr txBox="1">
            <a:spLocks noChangeArrowheads="1"/>
          </p:cNvSpPr>
          <p:nvPr/>
        </p:nvSpPr>
        <p:spPr bwMode="auto">
          <a:xfrm>
            <a:off x="3019425" y="1204690"/>
            <a:ext cx="5994400" cy="4832092"/>
          </a:xfrm>
          <a:prstGeom prst="rect">
            <a:avLst/>
          </a:prstGeom>
          <a:noFill/>
          <a:ln w="9525">
            <a:noFill/>
            <a:miter lim="800000"/>
            <a:headEnd/>
            <a:tailEnd/>
          </a:ln>
        </p:spPr>
        <p:txBody>
          <a:bodyPr>
            <a:spAutoFit/>
          </a:bodyPr>
          <a:lstStyle/>
          <a:p>
            <a:r>
              <a:rPr lang="en-US" sz="4400" dirty="0">
                <a:solidFill>
                  <a:srgbClr val="663300"/>
                </a:solidFill>
                <a:latin typeface="Arial" panose="020B0604020202020204" pitchFamily="34" charset="0"/>
                <a:cs typeface="Arial" panose="020B0604020202020204" pitchFamily="34" charset="0"/>
              </a:rPr>
              <a:t>Executive Skills coaching is a growing area.  When done well, it can be used to implement all four strategies for improving executive functions.</a:t>
            </a:r>
          </a:p>
        </p:txBody>
      </p:sp>
      <p:sp>
        <p:nvSpPr>
          <p:cNvPr id="10" name="TextBox 9"/>
          <p:cNvSpPr txBox="1"/>
          <p:nvPr/>
        </p:nvSpPr>
        <p:spPr>
          <a:xfrm>
            <a:off x="3280453" y="129955"/>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484106" y="107474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924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Slide Number Placeholder 5"/>
          <p:cNvSpPr>
            <a:spLocks noGrp="1"/>
          </p:cNvSpPr>
          <p:nvPr>
            <p:ph type="sldNum" sz="quarter" idx="12"/>
          </p:nvPr>
        </p:nvSpPr>
        <p:spPr>
          <a:noFill/>
        </p:spPr>
        <p:txBody>
          <a:bodyPr/>
          <a:lstStyle/>
          <a:p>
            <a:fld id="{71EDDC51-3C7C-4D75-82A1-45BD55E33728}" type="slidenum">
              <a:rPr lang="en-US" smtClean="0"/>
              <a:pPr/>
              <a:t>275</a:t>
            </a:fld>
            <a:endParaRPr lang="en-US" smtClean="0"/>
          </a:p>
        </p:txBody>
      </p:sp>
      <p:sp>
        <p:nvSpPr>
          <p:cNvPr id="256003" name="Rectangle 1027"/>
          <p:cNvSpPr>
            <a:spLocks noGrp="1" noChangeArrowheads="1"/>
          </p:cNvSpPr>
          <p:nvPr>
            <p:ph type="body" idx="1"/>
          </p:nvPr>
        </p:nvSpPr>
        <p:spPr>
          <a:xfrm>
            <a:off x="415925" y="1210810"/>
            <a:ext cx="8356600" cy="5399087"/>
          </a:xfrm>
        </p:spPr>
        <p:txBody>
          <a:bodyPr/>
          <a:lstStyle/>
          <a:p>
            <a:pPr marL="0" indent="0">
              <a:buNone/>
            </a:pPr>
            <a:r>
              <a:rPr lang="en-US" sz="4000" dirty="0" smtClean="0"/>
              <a:t>Engage the Services of a Cognitive Coach (i.e., Rent-a-Lobe)  Make extensive use of an external executive function substitutes where appropriate, e.g., ADHD and Life Coaches.</a:t>
            </a:r>
          </a:p>
          <a:p>
            <a:pPr>
              <a:buFont typeface="Wingdings" pitchFamily="2" charset="2"/>
              <a:buNone/>
            </a:pPr>
            <a:endParaRPr lang="en-US" sz="4000" dirty="0" smtClean="0"/>
          </a:p>
        </p:txBody>
      </p:sp>
      <p:sp>
        <p:nvSpPr>
          <p:cNvPr id="12" name="Rectangle 11"/>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65125" y="-113618"/>
            <a:ext cx="8199437" cy="1004888"/>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3386304413"/>
      </p:ext>
    </p:extLst>
  </p:cSld>
  <p:clrMapOvr>
    <a:masterClrMapping/>
  </p:clrMapOvr>
  <p:timing>
    <p:tnLst>
      <p:par>
        <p:cTn id="1" dur="indefinite" restart="never" nodeType="tmRoot"/>
      </p:par>
    </p:tnLst>
  </p:timing>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Slide Number Placeholder 5"/>
          <p:cNvSpPr>
            <a:spLocks noGrp="1"/>
          </p:cNvSpPr>
          <p:nvPr>
            <p:ph type="sldNum" sz="quarter" idx="12"/>
          </p:nvPr>
        </p:nvSpPr>
        <p:spPr>
          <a:noFill/>
        </p:spPr>
        <p:txBody>
          <a:bodyPr/>
          <a:lstStyle/>
          <a:p>
            <a:fld id="{5F839895-2555-43DA-AF6D-D42A19BBA746}" type="slidenum">
              <a:rPr lang="en-US" smtClean="0"/>
              <a:pPr/>
              <a:t>276</a:t>
            </a:fld>
            <a:endParaRPr lang="en-US" smtClean="0"/>
          </a:p>
        </p:txBody>
      </p:sp>
      <p:sp>
        <p:nvSpPr>
          <p:cNvPr id="257027" name="Rectangle 3"/>
          <p:cNvSpPr>
            <a:spLocks noGrp="1" noChangeArrowheads="1"/>
          </p:cNvSpPr>
          <p:nvPr>
            <p:ph type="subTitle" idx="1"/>
          </p:nvPr>
        </p:nvSpPr>
        <p:spPr>
          <a:xfrm>
            <a:off x="363311" y="1230768"/>
            <a:ext cx="8434388" cy="5010150"/>
          </a:xfrm>
        </p:spPr>
        <p:txBody>
          <a:bodyPr/>
          <a:lstStyle/>
          <a:p>
            <a:pPr algn="l" defTabSz="508000"/>
            <a:r>
              <a:rPr lang="en-US" sz="4000" dirty="0" smtClean="0"/>
              <a:t>Encourage Symbiotic Relationships and Support Networks.  Enter into relationships where there is a mutual interdependence that enables reduction of the effect of  EF deficiencies.</a:t>
            </a:r>
            <a:endParaRPr lang="en-US" sz="3600" dirty="0" smtClean="0"/>
          </a:p>
        </p:txBody>
      </p:sp>
      <p:sp>
        <p:nvSpPr>
          <p:cNvPr id="12" name="Rectangle 11"/>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756908"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 name="Rectangle 2"/>
          <p:cNvSpPr txBox="1">
            <a:spLocks noChangeArrowheads="1"/>
          </p:cNvSpPr>
          <p:nvPr/>
        </p:nvSpPr>
        <p:spPr bwMode="auto">
          <a:xfrm>
            <a:off x="363311" y="-103980"/>
            <a:ext cx="8199438" cy="1004888"/>
          </a:xfrm>
          <a:prstGeom prst="rect">
            <a:avLst/>
          </a:prstGeom>
          <a:noFill/>
          <a:ln w="9525">
            <a:noFill/>
            <a:miter lim="800000"/>
            <a:headEnd/>
            <a:tailEnd/>
          </a:ln>
        </p:spPr>
        <p:txBody>
          <a:bodyPr anchor="ctr"/>
          <a:lstStyle/>
          <a:p>
            <a:pPr>
              <a:defRPr/>
            </a:pPr>
            <a:r>
              <a:rPr lang="en-US" sz="3600" b="1" kern="0" dirty="0">
                <a:solidFill>
                  <a:srgbClr val="663300"/>
                </a:solidFill>
                <a:latin typeface="Arial" panose="020B0604020202020204" pitchFamily="34" charset="0"/>
                <a:ea typeface="+mj-ea"/>
                <a:cs typeface="Arial" panose="020B0604020202020204" pitchFamily="34" charset="0"/>
              </a:rPr>
              <a:t>Executive Functions Interventions </a:t>
            </a:r>
          </a:p>
        </p:txBody>
      </p:sp>
    </p:spTree>
    <p:extLst>
      <p:ext uri="{BB962C8B-B14F-4D97-AF65-F5344CB8AC3E}">
        <p14:creationId xmlns:p14="http://schemas.microsoft.com/office/powerpoint/2010/main" val="4045666649"/>
      </p:ext>
    </p:extLst>
  </p:cSld>
  <p:clrMapOvr>
    <a:masterClrMapping/>
  </p:clrMapOvr>
  <p:timing>
    <p:tnLst>
      <p:par>
        <p:cTn id="1" dur="indefinite" restart="never" nodeType="tmRoot"/>
      </p:par>
    </p:tn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Slide Number Placeholder 1"/>
          <p:cNvSpPr>
            <a:spLocks noGrp="1"/>
          </p:cNvSpPr>
          <p:nvPr>
            <p:ph type="sldNum" sz="quarter" idx="12"/>
          </p:nvPr>
        </p:nvSpPr>
        <p:spPr>
          <a:noFill/>
        </p:spPr>
        <p:txBody>
          <a:bodyPr/>
          <a:lstStyle/>
          <a:p>
            <a:fld id="{1849D941-D8ED-4274-B257-334C0C103C29}" type="slidenum">
              <a:rPr lang="en-US" smtClean="0"/>
              <a:pPr/>
              <a:t>277</a:t>
            </a:fld>
            <a:endParaRPr lang="en-US" smtClean="0"/>
          </a:p>
        </p:txBody>
      </p:sp>
      <p:sp>
        <p:nvSpPr>
          <p:cNvPr id="9" name="TextBox 8"/>
          <p:cNvSpPr txBox="1">
            <a:spLocks noChangeArrowheads="1"/>
          </p:cNvSpPr>
          <p:nvPr/>
        </p:nvSpPr>
        <p:spPr bwMode="auto">
          <a:xfrm>
            <a:off x="3048000" y="1089025"/>
            <a:ext cx="5994400" cy="4401205"/>
          </a:xfrm>
          <a:prstGeom prst="rect">
            <a:avLst/>
          </a:prstGeom>
          <a:noFill/>
          <a:ln w="9525">
            <a:noFill/>
            <a:miter lim="800000"/>
            <a:headEnd/>
            <a:tailEnd/>
          </a:ln>
        </p:spPr>
        <p:txBody>
          <a:bodyPr>
            <a:spAutoFit/>
          </a:bodyPr>
          <a:lstStyle/>
          <a:p>
            <a:r>
              <a:rPr lang="en-US" sz="4000" dirty="0">
                <a:solidFill>
                  <a:srgbClr val="663300"/>
                </a:solidFill>
                <a:latin typeface="Arial" panose="020B0604020202020204" pitchFamily="34" charset="0"/>
                <a:cs typeface="Arial" panose="020B0604020202020204" pitchFamily="34" charset="0"/>
              </a:rPr>
              <a:t>Teachers can implement specific techniques to reduce the likelihood of executive functions difficulties affecting assessment of academic production.</a:t>
            </a:r>
          </a:p>
        </p:txBody>
      </p:sp>
      <p:sp>
        <p:nvSpPr>
          <p:cNvPr id="10" name="TextBox 9"/>
          <p:cNvSpPr txBox="1"/>
          <p:nvPr/>
        </p:nvSpPr>
        <p:spPr>
          <a:xfrm>
            <a:off x="3294967" y="129498"/>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484106" y="107474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1141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Slide Number Placeholder 1"/>
          <p:cNvSpPr>
            <a:spLocks noGrp="1"/>
          </p:cNvSpPr>
          <p:nvPr>
            <p:ph type="sldNum" sz="quarter" idx="12"/>
          </p:nvPr>
        </p:nvSpPr>
        <p:spPr>
          <a:noFill/>
        </p:spPr>
        <p:txBody>
          <a:bodyPr/>
          <a:lstStyle/>
          <a:p>
            <a:fld id="{1CBD65D9-A6B2-4D1E-81C3-E9DAA41928E2}" type="slidenum">
              <a:rPr lang="en-US" smtClean="0"/>
              <a:pPr/>
              <a:t>278</a:t>
            </a:fld>
            <a:endParaRPr lang="en-US" smtClean="0"/>
          </a:p>
        </p:txBody>
      </p:sp>
      <p:sp>
        <p:nvSpPr>
          <p:cNvPr id="9" name="TextBox 8"/>
          <p:cNvSpPr txBox="1">
            <a:spLocks noChangeArrowheads="1"/>
          </p:cNvSpPr>
          <p:nvPr/>
        </p:nvSpPr>
        <p:spPr bwMode="auto">
          <a:xfrm>
            <a:off x="3019425" y="1089025"/>
            <a:ext cx="6124575" cy="4401205"/>
          </a:xfrm>
          <a:prstGeom prst="rect">
            <a:avLst/>
          </a:prstGeom>
          <a:noFill/>
          <a:ln w="9525">
            <a:noFill/>
            <a:miter lim="800000"/>
            <a:headEnd/>
            <a:tailEnd/>
          </a:ln>
        </p:spPr>
        <p:txBody>
          <a:bodyPr>
            <a:spAutoFit/>
          </a:bodyPr>
          <a:lstStyle/>
          <a:p>
            <a:r>
              <a:rPr lang="en-US" sz="4000">
                <a:solidFill>
                  <a:srgbClr val="663300"/>
                </a:solidFill>
                <a:latin typeface="Arial" panose="020B0604020202020204" pitchFamily="34" charset="0"/>
                <a:cs typeface="Arial" panose="020B0604020202020204" pitchFamily="34" charset="0"/>
              </a:rPr>
              <a:t>Alternately, teachers can take on the challenge of teaching students how to adjust to increased demands for the use of executive functions in assessment situations.</a:t>
            </a:r>
          </a:p>
        </p:txBody>
      </p:sp>
      <p:sp>
        <p:nvSpPr>
          <p:cNvPr id="10" name="TextBox 9"/>
          <p:cNvSpPr txBox="1"/>
          <p:nvPr/>
        </p:nvSpPr>
        <p:spPr>
          <a:xfrm>
            <a:off x="3236911" y="144010"/>
            <a:ext cx="3951723" cy="830997"/>
          </a:xfrm>
          <a:prstGeom prst="rect">
            <a:avLst/>
          </a:prstGeom>
          <a:noFill/>
        </p:spPr>
        <p:txBody>
          <a:bodyPr wrap="none">
            <a:spAutoFit/>
          </a:bodyPr>
          <a:lstStyle/>
          <a:p>
            <a:pPr>
              <a:defRPr/>
            </a:pPr>
            <a:r>
              <a:rPr lang="en-US" sz="4800" b="1" dirty="0">
                <a:solidFill>
                  <a:srgbClr val="663300"/>
                </a:solidFill>
                <a:latin typeface="Arial" panose="020B0604020202020204" pitchFamily="34" charset="0"/>
                <a:cs typeface="Arial" panose="020B0604020202020204" pitchFamily="34"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484106" y="107474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3415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1" name="Rectangle 3"/>
          <p:cNvSpPr>
            <a:spLocks noChangeArrowheads="1"/>
          </p:cNvSpPr>
          <p:nvPr/>
        </p:nvSpPr>
        <p:spPr bwMode="auto">
          <a:xfrm>
            <a:off x="444500" y="1673225"/>
            <a:ext cx="8231188" cy="4329113"/>
          </a:xfrm>
          <a:prstGeom prst="rect">
            <a:avLst/>
          </a:prstGeom>
          <a:noFill/>
          <a:ln w="9525">
            <a:noFill/>
            <a:miter lim="800000"/>
            <a:headEnd/>
            <a:tailEnd/>
          </a:ln>
        </p:spPr>
        <p:txBody>
          <a:bodyPr/>
          <a:lstStyle/>
          <a:p>
            <a:pPr marL="566738" indent="-566738">
              <a:spcBef>
                <a:spcPct val="20000"/>
              </a:spcBef>
            </a:pPr>
            <a:r>
              <a:rPr lang="en-US" sz="4000" dirty="0">
                <a:solidFill>
                  <a:srgbClr val="663300"/>
                </a:solidFill>
                <a:latin typeface="Arial" panose="020B0604020202020204" pitchFamily="34" charset="0"/>
                <a:cs typeface="Arial" panose="020B0604020202020204" pitchFamily="34" charset="0"/>
              </a:rPr>
              <a:t>1) Offer bonus points for handing in </a:t>
            </a:r>
            <a:r>
              <a:rPr lang="en-US" sz="4000" dirty="0" smtClean="0">
                <a:solidFill>
                  <a:srgbClr val="663300"/>
                </a:solidFill>
                <a:latin typeface="Arial" panose="020B0604020202020204" pitchFamily="34" charset="0"/>
                <a:cs typeface="Arial" panose="020B0604020202020204" pitchFamily="34" charset="0"/>
              </a:rPr>
              <a:t>homework and </a:t>
            </a:r>
            <a:r>
              <a:rPr lang="en-US" sz="4000" dirty="0">
                <a:solidFill>
                  <a:srgbClr val="663300"/>
                </a:solidFill>
                <a:latin typeface="Arial" panose="020B0604020202020204" pitchFamily="34" charset="0"/>
                <a:cs typeface="Arial" panose="020B0604020202020204" pitchFamily="34" charset="0"/>
              </a:rPr>
              <a:t>assignments on time instead of taking points away</a:t>
            </a:r>
          </a:p>
          <a:p>
            <a:pPr marL="566738" indent="-566738">
              <a:spcBef>
                <a:spcPct val="20000"/>
              </a:spcBef>
            </a:pPr>
            <a:r>
              <a:rPr lang="en-US" sz="4000" dirty="0">
                <a:solidFill>
                  <a:srgbClr val="663300"/>
                </a:solidFill>
                <a:latin typeface="Arial" panose="020B0604020202020204" pitchFamily="34" charset="0"/>
                <a:cs typeface="Arial" panose="020B0604020202020204" pitchFamily="34" charset="0"/>
              </a:rPr>
              <a:t>2) Point out minor errors and offer students a chance to correct them before assigning a grade</a:t>
            </a: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218428" y="126486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60098" name="Rectangle 2"/>
          <p:cNvSpPr>
            <a:spLocks noGrp="1" noChangeArrowheads="1"/>
          </p:cNvSpPr>
          <p:nvPr>
            <p:ph type="title"/>
          </p:nvPr>
        </p:nvSpPr>
        <p:spPr>
          <a:xfrm>
            <a:off x="444500" y="102055"/>
            <a:ext cx="8199437" cy="1004888"/>
          </a:xfrm>
        </p:spPr>
        <p:txBody>
          <a:bodyPr/>
          <a:lstStyle/>
          <a:p>
            <a:pPr algn="l" eaLnBrk="1" hangingPunct="1"/>
            <a:r>
              <a:rPr lang="en-US" sz="3600" dirty="0" smtClean="0"/>
              <a:t>Strategies for Improving</a:t>
            </a:r>
            <a:br>
              <a:rPr lang="en-US" sz="3600" dirty="0" smtClean="0"/>
            </a:br>
            <a:r>
              <a:rPr lang="en-US" sz="3600" dirty="0" smtClean="0"/>
              <a:t>             Assessment Methods </a:t>
            </a:r>
          </a:p>
        </p:txBody>
      </p:sp>
    </p:spTree>
    <p:extLst>
      <p:ext uri="{BB962C8B-B14F-4D97-AF65-F5344CB8AC3E}">
        <p14:creationId xmlns:p14="http://schemas.microsoft.com/office/powerpoint/2010/main" val="2251635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7011">
                                            <p:txEl>
                                              <p:pRg st="0" end="0"/>
                                            </p:txEl>
                                          </p:spTgt>
                                        </p:tgtEl>
                                        <p:attrNameLst>
                                          <p:attrName>style.visibility</p:attrName>
                                        </p:attrNameLst>
                                      </p:cBhvr>
                                      <p:to>
                                        <p:strVal val="visible"/>
                                      </p:to>
                                    </p:set>
                                    <p:animEffect transition="in" filter="blinds(horizontal)">
                                      <p:cBhvr>
                                        <p:cTn id="7" dur="500"/>
                                        <p:tgtEl>
                                          <p:spTgt spid="4270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27011">
                                            <p:txEl>
                                              <p:pRg st="1" end="1"/>
                                            </p:txEl>
                                          </p:spTgt>
                                        </p:tgtEl>
                                        <p:attrNameLst>
                                          <p:attrName>style.visibility</p:attrName>
                                        </p:attrNameLst>
                                      </p:cBhvr>
                                      <p:to>
                                        <p:strVal val="visible"/>
                                      </p:to>
                                    </p:set>
                                    <p:animEffect transition="in" filter="blinds(horizontal)">
                                      <p:cBhvr>
                                        <p:cTn id="12" dur="500"/>
                                        <p:tgtEl>
                                          <p:spTgt spid="4270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1"/>
          <p:cNvSpPr>
            <a:spLocks noGrp="1"/>
          </p:cNvSpPr>
          <p:nvPr>
            <p:ph type="sldNum" sz="quarter" idx="12"/>
          </p:nvPr>
        </p:nvSpPr>
        <p:spPr>
          <a:noFill/>
        </p:spPr>
        <p:txBody>
          <a:bodyPr/>
          <a:lstStyle/>
          <a:p>
            <a:fld id="{9DB9A903-C417-4A42-ACAD-14C87E69FBF5}" type="slidenum">
              <a:rPr lang="en-US" smtClean="0"/>
              <a:pPr/>
              <a:t>28</a:t>
            </a:fld>
            <a:endParaRPr lang="en-US" smtClean="0"/>
          </a:p>
        </p:txBody>
      </p:sp>
      <p:sp>
        <p:nvSpPr>
          <p:cNvPr id="9" name="TextBox 8"/>
          <p:cNvSpPr txBox="1">
            <a:spLocks noChangeArrowheads="1"/>
          </p:cNvSpPr>
          <p:nvPr/>
        </p:nvSpPr>
        <p:spPr bwMode="auto">
          <a:xfrm>
            <a:off x="3251200" y="1566863"/>
            <a:ext cx="5500688" cy="4154487"/>
          </a:xfrm>
          <a:prstGeom prst="rect">
            <a:avLst/>
          </a:prstGeom>
          <a:noFill/>
          <a:ln w="9525">
            <a:noFill/>
            <a:miter lim="800000"/>
            <a:headEnd/>
            <a:tailEnd/>
          </a:ln>
        </p:spPr>
        <p:txBody>
          <a:bodyPr>
            <a:spAutoFit/>
          </a:bodyPr>
          <a:lstStyle/>
          <a:p>
            <a:r>
              <a:rPr lang="en-US" sz="4400" dirty="0">
                <a:solidFill>
                  <a:srgbClr val="642F04"/>
                </a:solidFill>
              </a:rPr>
              <a:t>Effective use of Executive Functions can vary by Arena of Involvement as well as by Domain of Functioning.</a:t>
            </a:r>
          </a:p>
        </p:txBody>
      </p:sp>
      <p:sp>
        <p:nvSpPr>
          <p:cNvPr id="10" name="TextBox 9"/>
          <p:cNvSpPr txBox="1"/>
          <p:nvPr/>
        </p:nvSpPr>
        <p:spPr>
          <a:xfrm>
            <a:off x="3221491" y="203200"/>
            <a:ext cx="3952875" cy="830263"/>
          </a:xfrm>
          <a:prstGeom prst="rect">
            <a:avLst/>
          </a:prstGeom>
          <a:noFill/>
        </p:spPr>
        <p:txBody>
          <a:bodyPr wrap="none">
            <a:spAutoFit/>
          </a:bodyPr>
          <a:lstStyle/>
          <a:p>
            <a:pPr>
              <a:defRPr/>
            </a:pPr>
            <a:r>
              <a:rPr lang="en-US" sz="4800" b="1" dirty="0">
                <a:solidFill>
                  <a:srgbClr val="642F04"/>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8833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5" name="Rectangle 3"/>
          <p:cNvSpPr>
            <a:spLocks noChangeArrowheads="1"/>
          </p:cNvSpPr>
          <p:nvPr/>
        </p:nvSpPr>
        <p:spPr bwMode="auto">
          <a:xfrm>
            <a:off x="568325" y="1484313"/>
            <a:ext cx="8688388" cy="4926012"/>
          </a:xfrm>
          <a:prstGeom prst="rect">
            <a:avLst/>
          </a:prstGeom>
          <a:noFill/>
          <a:ln w="9525">
            <a:noFill/>
            <a:miter lim="800000"/>
            <a:headEnd/>
            <a:tailEnd/>
          </a:ln>
        </p:spPr>
        <p:txBody>
          <a:bodyPr/>
          <a:lstStyle/>
          <a:p>
            <a:pPr marL="682625" indent="-1306513">
              <a:spcBef>
                <a:spcPts val="0"/>
              </a:spcBef>
            </a:pPr>
            <a:r>
              <a:rPr lang="en-US" sz="4400" dirty="0">
                <a:solidFill>
                  <a:srgbClr val="663300"/>
                </a:solidFill>
                <a:latin typeface="Arial" panose="020B0604020202020204" pitchFamily="34" charset="0"/>
                <a:cs typeface="Arial" panose="020B0604020202020204" pitchFamily="34" charset="0"/>
              </a:rPr>
              <a:t>3) Offer feedback and opportunities to revise writing assignments before grading them</a:t>
            </a:r>
          </a:p>
          <a:p>
            <a:pPr marL="682625" indent="-1306513">
              <a:spcBef>
                <a:spcPts val="0"/>
              </a:spcBef>
            </a:pPr>
            <a:r>
              <a:rPr lang="en-US" sz="4400" dirty="0">
                <a:solidFill>
                  <a:srgbClr val="663300"/>
                </a:solidFill>
                <a:latin typeface="Arial" panose="020B0604020202020204" pitchFamily="34" charset="0"/>
                <a:cs typeface="Arial" panose="020B0604020202020204" pitchFamily="34" charset="0"/>
              </a:rPr>
              <a:t>4) Offer students choices for </a:t>
            </a:r>
          </a:p>
          <a:p>
            <a:pPr marL="682625" indent="-1306513">
              <a:spcBef>
                <a:spcPts val="0"/>
              </a:spcBef>
            </a:pPr>
            <a:r>
              <a:rPr lang="en-US" sz="4400" dirty="0">
                <a:solidFill>
                  <a:srgbClr val="663300"/>
                </a:solidFill>
                <a:latin typeface="Arial" panose="020B0604020202020204" pitchFamily="34" charset="0"/>
                <a:cs typeface="Arial" panose="020B0604020202020204" pitchFamily="34" charset="0"/>
              </a:rPr>
              <a:t>	ways to demonstrate content knowledge</a:t>
            </a: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167628" y="126196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61122" name="Rectangle 2"/>
          <p:cNvSpPr>
            <a:spLocks noGrp="1" noChangeArrowheads="1"/>
          </p:cNvSpPr>
          <p:nvPr>
            <p:ph type="title"/>
          </p:nvPr>
        </p:nvSpPr>
        <p:spPr>
          <a:xfrm>
            <a:off x="400050" y="143896"/>
            <a:ext cx="8199438" cy="1004888"/>
          </a:xfrm>
        </p:spPr>
        <p:txBody>
          <a:bodyPr/>
          <a:lstStyle/>
          <a:p>
            <a:pPr algn="l" eaLnBrk="1" hangingPunct="1"/>
            <a:r>
              <a:rPr lang="en-US" sz="3600" dirty="0" smtClean="0"/>
              <a:t>Strategies for Improving</a:t>
            </a:r>
            <a:br>
              <a:rPr lang="en-US" sz="3600" dirty="0" smtClean="0"/>
            </a:br>
            <a:r>
              <a:rPr lang="en-US" sz="3600" dirty="0" smtClean="0"/>
              <a:t>               Assessment Methods </a:t>
            </a:r>
          </a:p>
        </p:txBody>
      </p:sp>
    </p:spTree>
    <p:extLst>
      <p:ext uri="{BB962C8B-B14F-4D97-AF65-F5344CB8AC3E}">
        <p14:creationId xmlns:p14="http://schemas.microsoft.com/office/powerpoint/2010/main" val="780134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8035">
                                            <p:txEl>
                                              <p:pRg st="0" end="0"/>
                                            </p:txEl>
                                          </p:spTgt>
                                        </p:tgtEl>
                                        <p:attrNameLst>
                                          <p:attrName>style.visibility</p:attrName>
                                        </p:attrNameLst>
                                      </p:cBhvr>
                                      <p:to>
                                        <p:strVal val="visible"/>
                                      </p:to>
                                    </p:set>
                                    <p:animEffect transition="in" filter="blinds(horizontal)">
                                      <p:cBhvr>
                                        <p:cTn id="7" dur="500"/>
                                        <p:tgtEl>
                                          <p:spTgt spid="4280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28035">
                                            <p:txEl>
                                              <p:pRg st="1" end="1"/>
                                            </p:txEl>
                                          </p:spTgt>
                                        </p:tgtEl>
                                        <p:attrNameLst>
                                          <p:attrName>style.visibility</p:attrName>
                                        </p:attrNameLst>
                                      </p:cBhvr>
                                      <p:to>
                                        <p:strVal val="visible"/>
                                      </p:to>
                                    </p:set>
                                    <p:animEffect transition="in" filter="blinds(horizontal)">
                                      <p:cBhvr>
                                        <p:cTn id="12" dur="500"/>
                                        <p:tgtEl>
                                          <p:spTgt spid="4280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28035">
                                            <p:txEl>
                                              <p:pRg st="2" end="2"/>
                                            </p:txEl>
                                          </p:spTgt>
                                        </p:tgtEl>
                                        <p:attrNameLst>
                                          <p:attrName>style.visibility</p:attrName>
                                        </p:attrNameLst>
                                      </p:cBhvr>
                                      <p:to>
                                        <p:strVal val="visible"/>
                                      </p:to>
                                    </p:set>
                                    <p:animEffect transition="in" filter="blinds(horizontal)">
                                      <p:cBhvr>
                                        <p:cTn id="17" dur="500"/>
                                        <p:tgtEl>
                                          <p:spTgt spid="4280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9" name="Rectangle 3"/>
          <p:cNvSpPr>
            <a:spLocks noChangeArrowheads="1"/>
          </p:cNvSpPr>
          <p:nvPr/>
        </p:nvSpPr>
        <p:spPr bwMode="auto">
          <a:xfrm>
            <a:off x="146281" y="1610409"/>
            <a:ext cx="8620125" cy="5189537"/>
          </a:xfrm>
          <a:prstGeom prst="rect">
            <a:avLst/>
          </a:prstGeom>
          <a:noFill/>
          <a:ln w="9525">
            <a:noFill/>
            <a:miter lim="800000"/>
            <a:headEnd/>
            <a:tailEnd/>
          </a:ln>
        </p:spPr>
        <p:txBody>
          <a:bodyPr/>
          <a:lstStyle/>
          <a:p>
            <a:pPr marL="682625" indent="-682625">
              <a:spcBef>
                <a:spcPct val="20000"/>
              </a:spcBef>
            </a:pPr>
            <a:r>
              <a:rPr lang="en-US" sz="4400" dirty="0">
                <a:solidFill>
                  <a:srgbClr val="663300"/>
                </a:solidFill>
                <a:latin typeface="Arial" panose="020B0604020202020204" pitchFamily="34" charset="0"/>
                <a:cs typeface="Arial" panose="020B0604020202020204" pitchFamily="34" charset="0"/>
              </a:rPr>
              <a:t>5) Offer credit for all efforts to correct work; offer opportunities to retake failed tests</a:t>
            </a:r>
          </a:p>
          <a:p>
            <a:pPr marL="682625" indent="-682625">
              <a:spcBef>
                <a:spcPct val="20000"/>
              </a:spcBef>
            </a:pPr>
            <a:r>
              <a:rPr lang="en-US" sz="4400" dirty="0">
                <a:solidFill>
                  <a:srgbClr val="663300"/>
                </a:solidFill>
                <a:latin typeface="Arial" panose="020B0604020202020204" pitchFamily="34" charset="0"/>
                <a:cs typeface="Arial" panose="020B0604020202020204" pitchFamily="34" charset="0"/>
              </a:rPr>
              <a:t>6) Deduct no more than 5-10% of total points for minor detail errors</a:t>
            </a: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126988" y="128809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62146" name="Rectangle 2"/>
          <p:cNvSpPr>
            <a:spLocks noGrp="1" noChangeArrowheads="1"/>
          </p:cNvSpPr>
          <p:nvPr>
            <p:ph type="title"/>
          </p:nvPr>
        </p:nvSpPr>
        <p:spPr>
          <a:xfrm>
            <a:off x="356624" y="143765"/>
            <a:ext cx="8199438" cy="1004887"/>
          </a:xfrm>
        </p:spPr>
        <p:txBody>
          <a:bodyPr/>
          <a:lstStyle/>
          <a:p>
            <a:pPr algn="l" eaLnBrk="1" hangingPunct="1"/>
            <a:r>
              <a:rPr lang="en-US" sz="3600" dirty="0" smtClean="0"/>
              <a:t>Strategies for Improving</a:t>
            </a:r>
            <a:br>
              <a:rPr lang="en-US" sz="3600" dirty="0" smtClean="0"/>
            </a:br>
            <a:r>
              <a:rPr lang="en-US" sz="3600" dirty="0" smtClean="0"/>
              <a:t>               Assessment Methods </a:t>
            </a:r>
          </a:p>
        </p:txBody>
      </p:sp>
    </p:spTree>
    <p:extLst>
      <p:ext uri="{BB962C8B-B14F-4D97-AF65-F5344CB8AC3E}">
        <p14:creationId xmlns:p14="http://schemas.microsoft.com/office/powerpoint/2010/main" val="3276129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9059">
                                            <p:txEl>
                                              <p:pRg st="0" end="0"/>
                                            </p:txEl>
                                          </p:spTgt>
                                        </p:tgtEl>
                                        <p:attrNameLst>
                                          <p:attrName>style.visibility</p:attrName>
                                        </p:attrNameLst>
                                      </p:cBhvr>
                                      <p:to>
                                        <p:strVal val="visible"/>
                                      </p:to>
                                    </p:set>
                                    <p:animEffect transition="in" filter="blinds(horizontal)">
                                      <p:cBhvr>
                                        <p:cTn id="7" dur="500"/>
                                        <p:tgtEl>
                                          <p:spTgt spid="4290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29059">
                                            <p:txEl>
                                              <p:pRg st="1" end="1"/>
                                            </p:txEl>
                                          </p:spTgt>
                                        </p:tgtEl>
                                        <p:attrNameLst>
                                          <p:attrName>style.visibility</p:attrName>
                                        </p:attrNameLst>
                                      </p:cBhvr>
                                      <p:to>
                                        <p:strVal val="visible"/>
                                      </p:to>
                                    </p:set>
                                    <p:animEffect transition="in" filter="blinds(horizontal)">
                                      <p:cBhvr>
                                        <p:cTn id="12" dur="500"/>
                                        <p:tgtEl>
                                          <p:spTgt spid="4290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3" name="Rectangle 3"/>
          <p:cNvSpPr>
            <a:spLocks noChangeArrowheads="1"/>
          </p:cNvSpPr>
          <p:nvPr/>
        </p:nvSpPr>
        <p:spPr bwMode="auto">
          <a:xfrm>
            <a:off x="485140" y="1575257"/>
            <a:ext cx="8801100" cy="4926013"/>
          </a:xfrm>
          <a:prstGeom prst="rect">
            <a:avLst/>
          </a:prstGeom>
          <a:noFill/>
          <a:ln w="9525">
            <a:noFill/>
            <a:miter lim="800000"/>
            <a:headEnd/>
            <a:tailEnd/>
          </a:ln>
        </p:spPr>
        <p:txBody>
          <a:bodyPr/>
          <a:lstStyle/>
          <a:p>
            <a:pPr marL="623888" indent="-623888">
              <a:spcBef>
                <a:spcPct val="20000"/>
              </a:spcBef>
            </a:pPr>
            <a:r>
              <a:rPr lang="en-US" sz="4400" dirty="0">
                <a:solidFill>
                  <a:srgbClr val="663300"/>
                </a:solidFill>
                <a:latin typeface="Arial" panose="020B0604020202020204" pitchFamily="34" charset="0"/>
                <a:cs typeface="Arial" panose="020B0604020202020204" pitchFamily="34" charset="0"/>
              </a:rPr>
              <a:t>7) Offer multiple ways to participate in classroom activities, not just oral expression</a:t>
            </a:r>
          </a:p>
          <a:p>
            <a:pPr marL="623888" indent="-623888">
              <a:spcBef>
                <a:spcPct val="20000"/>
              </a:spcBef>
            </a:pPr>
            <a:r>
              <a:rPr lang="en-US" sz="4400" dirty="0">
                <a:solidFill>
                  <a:srgbClr val="663300"/>
                </a:solidFill>
                <a:latin typeface="Arial" panose="020B0604020202020204" pitchFamily="34" charset="0"/>
                <a:cs typeface="Arial" panose="020B0604020202020204" pitchFamily="34" charset="0"/>
              </a:rPr>
              <a:t>8) Use pop quizzes only as a diagnostic tool rather than a graded performance measure</a:t>
            </a: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248908" y="127648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63170" name="Rectangle 2"/>
          <p:cNvSpPr>
            <a:spLocks noGrp="1" noChangeArrowheads="1"/>
          </p:cNvSpPr>
          <p:nvPr>
            <p:ph type="title"/>
          </p:nvPr>
        </p:nvSpPr>
        <p:spPr>
          <a:xfrm>
            <a:off x="246063" y="102055"/>
            <a:ext cx="8199438" cy="1004887"/>
          </a:xfrm>
        </p:spPr>
        <p:txBody>
          <a:bodyPr/>
          <a:lstStyle/>
          <a:p>
            <a:pPr algn="l" eaLnBrk="1" hangingPunct="1"/>
            <a:r>
              <a:rPr lang="en-US" sz="3600" dirty="0" smtClean="0"/>
              <a:t>Strategies for Improving</a:t>
            </a:r>
            <a:br>
              <a:rPr lang="en-US" sz="3600" dirty="0" smtClean="0"/>
            </a:br>
            <a:r>
              <a:rPr lang="en-US" sz="3600" dirty="0" smtClean="0"/>
              <a:t>                 Assessment Methods </a:t>
            </a:r>
          </a:p>
        </p:txBody>
      </p:sp>
    </p:spTree>
    <p:extLst>
      <p:ext uri="{BB962C8B-B14F-4D97-AF65-F5344CB8AC3E}">
        <p14:creationId xmlns:p14="http://schemas.microsoft.com/office/powerpoint/2010/main" val="1878191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0083">
                                            <p:txEl>
                                              <p:pRg st="0" end="0"/>
                                            </p:txEl>
                                          </p:spTgt>
                                        </p:tgtEl>
                                        <p:attrNameLst>
                                          <p:attrName>style.visibility</p:attrName>
                                        </p:attrNameLst>
                                      </p:cBhvr>
                                      <p:to>
                                        <p:strVal val="visible"/>
                                      </p:to>
                                    </p:set>
                                    <p:animEffect transition="in" filter="blinds(horizontal)">
                                      <p:cBhvr>
                                        <p:cTn id="7" dur="500"/>
                                        <p:tgtEl>
                                          <p:spTgt spid="4300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30083">
                                            <p:txEl>
                                              <p:pRg st="1" end="1"/>
                                            </p:txEl>
                                          </p:spTgt>
                                        </p:tgtEl>
                                        <p:attrNameLst>
                                          <p:attrName>style.visibility</p:attrName>
                                        </p:attrNameLst>
                                      </p:cBhvr>
                                      <p:to>
                                        <p:strVal val="visible"/>
                                      </p:to>
                                    </p:set>
                                    <p:animEffect transition="in" filter="blinds(horizontal)">
                                      <p:cBhvr>
                                        <p:cTn id="12" dur="500"/>
                                        <p:tgtEl>
                                          <p:spTgt spid="4300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7" name="Rectangle 3"/>
          <p:cNvSpPr>
            <a:spLocks noChangeArrowheads="1"/>
          </p:cNvSpPr>
          <p:nvPr/>
        </p:nvSpPr>
        <p:spPr bwMode="auto">
          <a:xfrm>
            <a:off x="139706" y="1609725"/>
            <a:ext cx="8281988" cy="4811713"/>
          </a:xfrm>
          <a:prstGeom prst="rect">
            <a:avLst/>
          </a:prstGeom>
          <a:noFill/>
          <a:ln w="9525">
            <a:noFill/>
            <a:miter lim="800000"/>
            <a:headEnd/>
            <a:tailEnd/>
          </a:ln>
        </p:spPr>
        <p:txBody>
          <a:bodyPr/>
          <a:lstStyle/>
          <a:p>
            <a:pPr marL="914400" indent="-914400">
              <a:spcBef>
                <a:spcPct val="20000"/>
              </a:spcBef>
            </a:pPr>
            <a:r>
              <a:rPr lang="en-US" sz="4400" dirty="0" smtClean="0">
                <a:solidFill>
                  <a:srgbClr val="663300"/>
                </a:solidFill>
                <a:latin typeface="Arial" panose="020B0604020202020204" pitchFamily="34" charset="0"/>
                <a:cs typeface="Arial" panose="020B0604020202020204" pitchFamily="34" charset="0"/>
              </a:rPr>
              <a:t>  9</a:t>
            </a:r>
            <a:r>
              <a:rPr lang="en-US" sz="4400" dirty="0">
                <a:solidFill>
                  <a:srgbClr val="663300"/>
                </a:solidFill>
                <a:latin typeface="Arial" panose="020B0604020202020204" pitchFamily="34" charset="0"/>
                <a:cs typeface="Arial" panose="020B0604020202020204" pitchFamily="34" charset="0"/>
              </a:rPr>
              <a:t>) </a:t>
            </a:r>
            <a:r>
              <a:rPr lang="en-US" sz="4400" dirty="0" smtClean="0">
                <a:solidFill>
                  <a:srgbClr val="663300"/>
                </a:solidFill>
                <a:latin typeface="Arial" panose="020B0604020202020204" pitchFamily="34" charset="0"/>
                <a:cs typeface="Arial" panose="020B0604020202020204" pitchFamily="34" charset="0"/>
              </a:rPr>
              <a:t>Offer </a:t>
            </a:r>
            <a:r>
              <a:rPr lang="en-US" sz="4400" dirty="0">
                <a:solidFill>
                  <a:srgbClr val="663300"/>
                </a:solidFill>
                <a:latin typeface="Arial" panose="020B0604020202020204" pitchFamily="34" charset="0"/>
                <a:cs typeface="Arial" panose="020B0604020202020204" pitchFamily="34" charset="0"/>
              </a:rPr>
              <a:t>response choices (word banks) for open-ended question formats</a:t>
            </a:r>
          </a:p>
          <a:p>
            <a:pPr marL="914400" indent="-914400">
              <a:spcBef>
                <a:spcPct val="20000"/>
              </a:spcBef>
            </a:pPr>
            <a:r>
              <a:rPr lang="en-US" sz="4400" dirty="0">
                <a:solidFill>
                  <a:srgbClr val="663300"/>
                </a:solidFill>
                <a:latin typeface="Arial" panose="020B0604020202020204" pitchFamily="34" charset="0"/>
                <a:cs typeface="Arial" panose="020B0604020202020204" pitchFamily="34" charset="0"/>
              </a:rPr>
              <a:t>10) Provide guidelines and progress checks for long-term projects</a:t>
            </a:r>
          </a:p>
        </p:txBody>
      </p:sp>
      <p:sp>
        <p:nvSpPr>
          <p:cNvPr id="9" name="Rectangle 8"/>
          <p:cNvSpPr/>
          <p:nvPr/>
        </p:nvSpPr>
        <p:spPr>
          <a:xfrm>
            <a:off x="246063" y="10205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137148" y="127793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64194" name="Rectangle 2"/>
          <p:cNvSpPr>
            <a:spLocks noGrp="1" noChangeArrowheads="1"/>
          </p:cNvSpPr>
          <p:nvPr>
            <p:ph type="title"/>
          </p:nvPr>
        </p:nvSpPr>
        <p:spPr>
          <a:xfrm>
            <a:off x="390347" y="102055"/>
            <a:ext cx="8199438" cy="1004888"/>
          </a:xfrm>
        </p:spPr>
        <p:txBody>
          <a:bodyPr/>
          <a:lstStyle/>
          <a:p>
            <a:pPr algn="l" eaLnBrk="1" hangingPunct="1"/>
            <a:r>
              <a:rPr lang="en-US" sz="3600" dirty="0" smtClean="0"/>
              <a:t>Strategies for Improving</a:t>
            </a:r>
            <a:br>
              <a:rPr lang="en-US" sz="3600" dirty="0" smtClean="0"/>
            </a:br>
            <a:r>
              <a:rPr lang="en-US" sz="3600" dirty="0" smtClean="0"/>
              <a:t>                 Assessment Methods </a:t>
            </a:r>
          </a:p>
        </p:txBody>
      </p:sp>
    </p:spTree>
    <p:extLst>
      <p:ext uri="{BB962C8B-B14F-4D97-AF65-F5344CB8AC3E}">
        <p14:creationId xmlns:p14="http://schemas.microsoft.com/office/powerpoint/2010/main" val="278076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1107">
                                            <p:txEl>
                                              <p:pRg st="0" end="0"/>
                                            </p:txEl>
                                          </p:spTgt>
                                        </p:tgtEl>
                                        <p:attrNameLst>
                                          <p:attrName>style.visibility</p:attrName>
                                        </p:attrNameLst>
                                      </p:cBhvr>
                                      <p:to>
                                        <p:strVal val="visible"/>
                                      </p:to>
                                    </p:set>
                                    <p:animEffect transition="in" filter="blinds(horizontal)">
                                      <p:cBhvr>
                                        <p:cTn id="7" dur="500"/>
                                        <p:tgtEl>
                                          <p:spTgt spid="4311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31107">
                                            <p:txEl>
                                              <p:pRg st="1" end="1"/>
                                            </p:txEl>
                                          </p:spTgt>
                                        </p:tgtEl>
                                        <p:attrNameLst>
                                          <p:attrName>style.visibility</p:attrName>
                                        </p:attrNameLst>
                                      </p:cBhvr>
                                      <p:to>
                                        <p:strVal val="visible"/>
                                      </p:to>
                                    </p:set>
                                    <p:animEffect transition="in" filter="blinds(horizontal)">
                                      <p:cBhvr>
                                        <p:cTn id="12" dur="500"/>
                                        <p:tgtEl>
                                          <p:spTgt spid="4311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1" name="Rectangle 3"/>
          <p:cNvSpPr>
            <a:spLocks noChangeArrowheads="1"/>
          </p:cNvSpPr>
          <p:nvPr/>
        </p:nvSpPr>
        <p:spPr bwMode="auto">
          <a:xfrm>
            <a:off x="183248" y="1667783"/>
            <a:ext cx="8053388" cy="4037013"/>
          </a:xfrm>
          <a:prstGeom prst="rect">
            <a:avLst/>
          </a:prstGeom>
          <a:noFill/>
          <a:ln w="9525">
            <a:noFill/>
            <a:miter lim="800000"/>
            <a:headEnd/>
            <a:tailEnd/>
          </a:ln>
        </p:spPr>
        <p:txBody>
          <a:bodyPr/>
          <a:lstStyle/>
          <a:p>
            <a:pPr marL="914400" indent="-914400">
              <a:spcBef>
                <a:spcPct val="20000"/>
              </a:spcBef>
              <a:tabLst>
                <a:tab pos="914400" algn="l"/>
              </a:tabLst>
            </a:pPr>
            <a:r>
              <a:rPr lang="en-US" sz="4400" dirty="0">
                <a:solidFill>
                  <a:srgbClr val="663300"/>
                </a:solidFill>
                <a:latin typeface="Arial" panose="020B0604020202020204" pitchFamily="34" charset="0"/>
                <a:cs typeface="Arial" panose="020B0604020202020204" pitchFamily="34" charset="0"/>
              </a:rPr>
              <a:t>11) Avoid placing constraints on response modes as much as possible</a:t>
            </a:r>
          </a:p>
          <a:p>
            <a:pPr marL="914400" indent="-914400">
              <a:spcBef>
                <a:spcPct val="20000"/>
              </a:spcBef>
              <a:tabLst>
                <a:tab pos="914400" algn="l"/>
              </a:tabLst>
            </a:pPr>
            <a:r>
              <a:rPr lang="en-US" sz="4400" dirty="0">
                <a:solidFill>
                  <a:srgbClr val="663300"/>
                </a:solidFill>
                <a:latin typeface="Arial" panose="020B0604020202020204" pitchFamily="34" charset="0"/>
                <a:cs typeface="Arial" panose="020B0604020202020204" pitchFamily="34" charset="0"/>
              </a:rPr>
              <a:t>12) Teach note-taking, memory strategies, and study skills   when necessary</a:t>
            </a:r>
          </a:p>
        </p:txBody>
      </p:sp>
      <p:sp>
        <p:nvSpPr>
          <p:cNvPr id="9" name="Rectangle 8"/>
          <p:cNvSpPr/>
          <p:nvPr/>
        </p:nvSpPr>
        <p:spPr>
          <a:xfrm>
            <a:off x="260578" y="174168"/>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1116828" y="135776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65218" name="Rectangle 2"/>
          <p:cNvSpPr>
            <a:spLocks noGrp="1" noChangeArrowheads="1"/>
          </p:cNvSpPr>
          <p:nvPr>
            <p:ph type="title"/>
          </p:nvPr>
        </p:nvSpPr>
        <p:spPr>
          <a:xfrm>
            <a:off x="382636" y="241303"/>
            <a:ext cx="8199438" cy="1004887"/>
          </a:xfrm>
        </p:spPr>
        <p:txBody>
          <a:bodyPr/>
          <a:lstStyle/>
          <a:p>
            <a:pPr algn="l" eaLnBrk="1" hangingPunct="1"/>
            <a:r>
              <a:rPr lang="en-US" sz="3600" dirty="0" smtClean="0"/>
              <a:t>Strategies for Improving</a:t>
            </a:r>
            <a:br>
              <a:rPr lang="en-US" sz="3600" dirty="0" smtClean="0"/>
            </a:br>
            <a:r>
              <a:rPr lang="en-US" sz="3600" dirty="0" smtClean="0"/>
              <a:t>               Assessment Methods </a:t>
            </a:r>
          </a:p>
        </p:txBody>
      </p:sp>
    </p:spTree>
    <p:extLst>
      <p:ext uri="{BB962C8B-B14F-4D97-AF65-F5344CB8AC3E}">
        <p14:creationId xmlns:p14="http://schemas.microsoft.com/office/powerpoint/2010/main" val="1249879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2131">
                                            <p:txEl>
                                              <p:pRg st="0" end="0"/>
                                            </p:txEl>
                                          </p:spTgt>
                                        </p:tgtEl>
                                        <p:attrNameLst>
                                          <p:attrName>style.visibility</p:attrName>
                                        </p:attrNameLst>
                                      </p:cBhvr>
                                      <p:to>
                                        <p:strVal val="visible"/>
                                      </p:to>
                                    </p:set>
                                    <p:animEffect transition="in" filter="blinds(horizontal)">
                                      <p:cBhvr>
                                        <p:cTn id="7" dur="500"/>
                                        <p:tgtEl>
                                          <p:spTgt spid="4321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32131">
                                            <p:txEl>
                                              <p:pRg st="1" end="1"/>
                                            </p:txEl>
                                          </p:spTgt>
                                        </p:tgtEl>
                                        <p:attrNameLst>
                                          <p:attrName>style.visibility</p:attrName>
                                        </p:attrNameLst>
                                      </p:cBhvr>
                                      <p:to>
                                        <p:strVal val="visible"/>
                                      </p:to>
                                    </p:set>
                                    <p:animEffect transition="in" filter="blinds(horizontal)">
                                      <p:cBhvr>
                                        <p:cTn id="12" dur="500"/>
                                        <p:tgtEl>
                                          <p:spTgt spid="4321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8"/>
          <p:cNvSpPr>
            <a:spLocks noChangeArrowheads="1"/>
          </p:cNvSpPr>
          <p:nvPr/>
        </p:nvSpPr>
        <p:spPr bwMode="auto">
          <a:xfrm>
            <a:off x="174784" y="4268212"/>
            <a:ext cx="3553936" cy="1815882"/>
          </a:xfrm>
          <a:prstGeom prst="rect">
            <a:avLst/>
          </a:prstGeom>
          <a:noFill/>
          <a:ln w="9525">
            <a:noFill/>
            <a:miter lim="800000"/>
            <a:headEnd/>
            <a:tailEnd/>
          </a:ln>
        </p:spPr>
        <p:txBody>
          <a:bodyPr wrap="square">
            <a:spAutoFit/>
          </a:bodyPr>
          <a:lstStyle/>
          <a:p>
            <a:pPr algn="ctr"/>
            <a:r>
              <a:rPr lang="en-US" sz="2800" b="1" dirty="0">
                <a:solidFill>
                  <a:srgbClr val="642F04"/>
                </a:solidFill>
                <a:latin typeface="Arial" panose="020B0604020202020204" pitchFamily="34" charset="0"/>
                <a:cs typeface="Arial" panose="020B0604020202020204" pitchFamily="34" charset="0"/>
              </a:rPr>
              <a:t>Environment</a:t>
            </a:r>
            <a:r>
              <a:rPr lang="en-US" sz="2800" dirty="0">
                <a:solidFill>
                  <a:srgbClr val="642F04"/>
                </a:solidFill>
                <a:latin typeface="Arial" panose="020B0604020202020204" pitchFamily="34" charset="0"/>
                <a:cs typeface="Arial" panose="020B0604020202020204" pitchFamily="34" charset="0"/>
              </a:rPr>
              <a:t> </a:t>
            </a:r>
          </a:p>
          <a:p>
            <a:pPr algn="ctr"/>
            <a:r>
              <a:rPr lang="en-US" sz="2800" dirty="0">
                <a:solidFill>
                  <a:srgbClr val="642F04"/>
                </a:solidFill>
                <a:latin typeface="Arial" panose="020B0604020202020204" pitchFamily="34" charset="0"/>
                <a:cs typeface="Arial" panose="020B0604020202020204" pitchFamily="34" charset="0"/>
              </a:rPr>
              <a:t>Control of Self in </a:t>
            </a:r>
          </a:p>
          <a:p>
            <a:pPr algn="ctr"/>
            <a:r>
              <a:rPr lang="en-US" sz="2800" dirty="0">
                <a:solidFill>
                  <a:srgbClr val="642F04"/>
                </a:solidFill>
                <a:latin typeface="Arial" panose="020B0604020202020204" pitchFamily="34" charset="0"/>
                <a:cs typeface="Arial" panose="020B0604020202020204" pitchFamily="34" charset="0"/>
              </a:rPr>
              <a:t>Relation to Surroundings</a:t>
            </a:r>
          </a:p>
        </p:txBody>
      </p:sp>
      <p:sp>
        <p:nvSpPr>
          <p:cNvPr id="41987" name="TextBox 21"/>
          <p:cNvSpPr txBox="1">
            <a:spLocks noChangeArrowheads="1"/>
          </p:cNvSpPr>
          <p:nvPr/>
        </p:nvSpPr>
        <p:spPr bwMode="auto">
          <a:xfrm>
            <a:off x="5385118" y="1282269"/>
            <a:ext cx="2962275" cy="1384995"/>
          </a:xfrm>
          <a:prstGeom prst="rect">
            <a:avLst/>
          </a:prstGeom>
          <a:noFill/>
          <a:ln w="9525">
            <a:noFill/>
            <a:miter lim="800000"/>
            <a:headEnd/>
            <a:tailEnd/>
          </a:ln>
        </p:spPr>
        <p:txBody>
          <a:bodyPr wrap="square">
            <a:spAutoFit/>
          </a:bodyPr>
          <a:lstStyle/>
          <a:p>
            <a:pPr algn="ctr"/>
            <a:endParaRPr lang="en-US" sz="2800">
              <a:solidFill>
                <a:srgbClr val="642F04"/>
              </a:solidFill>
              <a:latin typeface="Arial" panose="020B0604020202020204" pitchFamily="34" charset="0"/>
              <a:cs typeface="Arial" panose="020B0604020202020204" pitchFamily="34" charset="0"/>
            </a:endParaRPr>
          </a:p>
          <a:p>
            <a:pPr algn="ctr"/>
            <a:endParaRPr lang="en-US" sz="2800">
              <a:solidFill>
                <a:srgbClr val="642F04"/>
              </a:solidFill>
              <a:latin typeface="Arial" panose="020B0604020202020204" pitchFamily="34" charset="0"/>
              <a:cs typeface="Arial" panose="020B0604020202020204" pitchFamily="34" charset="0"/>
            </a:endParaRPr>
          </a:p>
          <a:p>
            <a:pPr algn="ctr"/>
            <a:endParaRPr lang="en-US" sz="2800">
              <a:solidFill>
                <a:srgbClr val="642F04"/>
              </a:solidFill>
              <a:latin typeface="Arial" panose="020B0604020202020204" pitchFamily="34" charset="0"/>
              <a:cs typeface="Arial" panose="020B0604020202020204" pitchFamily="34" charset="0"/>
            </a:endParaRPr>
          </a:p>
        </p:txBody>
      </p:sp>
      <p:sp>
        <p:nvSpPr>
          <p:cNvPr id="42001" name="Rectangle 17"/>
          <p:cNvSpPr>
            <a:spLocks noChangeArrowheads="1"/>
          </p:cNvSpPr>
          <p:nvPr/>
        </p:nvSpPr>
        <p:spPr bwMode="auto">
          <a:xfrm>
            <a:off x="4690589" y="4398100"/>
            <a:ext cx="4069402" cy="1815882"/>
          </a:xfrm>
          <a:prstGeom prst="rect">
            <a:avLst/>
          </a:prstGeom>
          <a:noFill/>
          <a:ln w="9525">
            <a:noFill/>
            <a:miter lim="800000"/>
            <a:headEnd/>
            <a:tailEnd/>
          </a:ln>
        </p:spPr>
        <p:txBody>
          <a:bodyPr wrap="square">
            <a:spAutoFit/>
          </a:bodyPr>
          <a:lstStyle/>
          <a:p>
            <a:pPr algn="ctr"/>
            <a:r>
              <a:rPr lang="en-US" sz="2800" b="1" dirty="0">
                <a:solidFill>
                  <a:srgbClr val="642F04"/>
                </a:solidFill>
                <a:latin typeface="Arial" panose="020B0604020202020204" pitchFamily="34" charset="0"/>
                <a:cs typeface="Arial" panose="020B0604020202020204" pitchFamily="34" charset="0"/>
              </a:rPr>
              <a:t>Symbol System </a:t>
            </a:r>
            <a:endParaRPr lang="en-US" sz="2800" dirty="0">
              <a:solidFill>
                <a:srgbClr val="642F04"/>
              </a:solidFill>
              <a:latin typeface="Arial" panose="020B0604020202020204" pitchFamily="34" charset="0"/>
              <a:cs typeface="Arial" panose="020B0604020202020204" pitchFamily="34" charset="0"/>
            </a:endParaRPr>
          </a:p>
          <a:p>
            <a:pPr algn="ctr"/>
            <a:r>
              <a:rPr lang="en-US" sz="2800" dirty="0">
                <a:solidFill>
                  <a:srgbClr val="642F04"/>
                </a:solidFill>
                <a:latin typeface="Arial" panose="020B0604020202020204" pitchFamily="34" charset="0"/>
                <a:cs typeface="Arial" panose="020B0604020202020204" pitchFamily="34" charset="0"/>
              </a:rPr>
              <a:t>Control of Self in </a:t>
            </a:r>
            <a:r>
              <a:rPr lang="en-US" sz="2800" dirty="0" smtClean="0">
                <a:solidFill>
                  <a:srgbClr val="642F04"/>
                </a:solidFill>
                <a:latin typeface="Arial" panose="020B0604020202020204" pitchFamily="34" charset="0"/>
                <a:cs typeface="Arial" panose="020B0604020202020204" pitchFamily="34" charset="0"/>
              </a:rPr>
              <a:t>Relation to Academics (Reading</a:t>
            </a:r>
            <a:r>
              <a:rPr lang="en-US" sz="2800" dirty="0">
                <a:solidFill>
                  <a:srgbClr val="642F04"/>
                </a:solidFill>
                <a:latin typeface="Arial" panose="020B0604020202020204" pitchFamily="34" charset="0"/>
                <a:cs typeface="Arial" panose="020B0604020202020204" pitchFamily="34" charset="0"/>
              </a:rPr>
              <a:t>, Writing, </a:t>
            </a:r>
            <a:r>
              <a:rPr lang="en-US" sz="2800" dirty="0" smtClean="0">
                <a:solidFill>
                  <a:srgbClr val="642F04"/>
                </a:solidFill>
                <a:latin typeface="Arial" panose="020B0604020202020204" pitchFamily="34" charset="0"/>
                <a:cs typeface="Arial" panose="020B0604020202020204" pitchFamily="34" charset="0"/>
              </a:rPr>
              <a:t>Math)</a:t>
            </a:r>
            <a:endParaRPr lang="en-US" sz="2800" dirty="0">
              <a:solidFill>
                <a:srgbClr val="642F04"/>
              </a:solidFill>
              <a:latin typeface="Arial" panose="020B0604020202020204" pitchFamily="34" charset="0"/>
              <a:cs typeface="Arial" panose="020B0604020202020204" pitchFamily="34" charset="0"/>
            </a:endParaRPr>
          </a:p>
        </p:txBody>
      </p:sp>
      <p:sp>
        <p:nvSpPr>
          <p:cNvPr id="42002" name="Rectangle 19"/>
          <p:cNvSpPr>
            <a:spLocks noChangeArrowheads="1"/>
          </p:cNvSpPr>
          <p:nvPr/>
        </p:nvSpPr>
        <p:spPr bwMode="auto">
          <a:xfrm>
            <a:off x="5150803" y="1482653"/>
            <a:ext cx="3196590" cy="1422807"/>
          </a:xfrm>
          <a:prstGeom prst="rect">
            <a:avLst/>
          </a:prstGeom>
          <a:noFill/>
          <a:ln w="9525">
            <a:noFill/>
            <a:miter lim="800000"/>
            <a:headEnd/>
            <a:tailEnd/>
          </a:ln>
        </p:spPr>
        <p:txBody>
          <a:bodyPr wrap="square">
            <a:spAutoFit/>
          </a:bodyPr>
          <a:lstStyle/>
          <a:p>
            <a:pPr algn="ctr"/>
            <a:r>
              <a:rPr lang="en-US" sz="2800" b="1" dirty="0" smtClean="0">
                <a:solidFill>
                  <a:srgbClr val="642F04"/>
                </a:solidFill>
                <a:latin typeface="Arial" panose="020B0604020202020204" pitchFamily="34" charset="0"/>
                <a:cs typeface="Arial" panose="020B0604020202020204" pitchFamily="34" charset="0"/>
              </a:rPr>
              <a:t>Interpersonal</a:t>
            </a:r>
            <a:r>
              <a:rPr lang="en-US" sz="2800" dirty="0" smtClean="0">
                <a:solidFill>
                  <a:srgbClr val="642F04"/>
                </a:solidFill>
                <a:latin typeface="Arial" panose="020B0604020202020204" pitchFamily="34" charset="0"/>
                <a:cs typeface="Arial" panose="020B0604020202020204" pitchFamily="34" charset="0"/>
              </a:rPr>
              <a:t> </a:t>
            </a:r>
            <a:endParaRPr lang="en-US" sz="2800" dirty="0">
              <a:solidFill>
                <a:srgbClr val="642F04"/>
              </a:solidFill>
              <a:latin typeface="Arial" panose="020B0604020202020204" pitchFamily="34" charset="0"/>
              <a:cs typeface="Arial" panose="020B0604020202020204" pitchFamily="34" charset="0"/>
            </a:endParaRPr>
          </a:p>
          <a:p>
            <a:pPr algn="ctr"/>
            <a:r>
              <a:rPr lang="en-US" sz="2800" dirty="0">
                <a:solidFill>
                  <a:srgbClr val="642F04"/>
                </a:solidFill>
                <a:latin typeface="Arial" panose="020B0604020202020204" pitchFamily="34" charset="0"/>
                <a:cs typeface="Arial" panose="020B0604020202020204" pitchFamily="34" charset="0"/>
              </a:rPr>
              <a:t>Control of Self in </a:t>
            </a:r>
          </a:p>
          <a:p>
            <a:pPr algn="ctr"/>
            <a:r>
              <a:rPr lang="en-US" sz="2800" dirty="0">
                <a:solidFill>
                  <a:srgbClr val="642F04"/>
                </a:solidFill>
                <a:latin typeface="Arial" panose="020B0604020202020204" pitchFamily="34" charset="0"/>
                <a:cs typeface="Arial" panose="020B0604020202020204" pitchFamily="34" charset="0"/>
              </a:rPr>
              <a:t>Relation to Others</a:t>
            </a:r>
          </a:p>
        </p:txBody>
      </p:sp>
      <p:sp>
        <p:nvSpPr>
          <p:cNvPr id="42003" name="Rectangle 20"/>
          <p:cNvSpPr>
            <a:spLocks noChangeArrowheads="1"/>
          </p:cNvSpPr>
          <p:nvPr/>
        </p:nvSpPr>
        <p:spPr bwMode="auto">
          <a:xfrm>
            <a:off x="578168" y="1534160"/>
            <a:ext cx="2916872" cy="1384995"/>
          </a:xfrm>
          <a:prstGeom prst="rect">
            <a:avLst/>
          </a:prstGeom>
          <a:noFill/>
          <a:ln w="9525">
            <a:noFill/>
            <a:miter lim="800000"/>
            <a:headEnd/>
            <a:tailEnd/>
          </a:ln>
        </p:spPr>
        <p:txBody>
          <a:bodyPr wrap="square">
            <a:spAutoFit/>
          </a:bodyPr>
          <a:lstStyle/>
          <a:p>
            <a:pPr algn="ctr"/>
            <a:r>
              <a:rPr lang="en-US" sz="2800" b="1" dirty="0">
                <a:solidFill>
                  <a:srgbClr val="642F04"/>
                </a:solidFill>
                <a:latin typeface="Arial" panose="020B0604020202020204" pitchFamily="34" charset="0"/>
                <a:cs typeface="Arial" panose="020B0604020202020204" pitchFamily="34" charset="0"/>
              </a:rPr>
              <a:t>Intrapersonal</a:t>
            </a:r>
            <a:r>
              <a:rPr lang="en-US" sz="2800" dirty="0">
                <a:solidFill>
                  <a:srgbClr val="642F04"/>
                </a:solidFill>
                <a:latin typeface="Arial" panose="020B0604020202020204" pitchFamily="34" charset="0"/>
                <a:cs typeface="Arial" panose="020B0604020202020204" pitchFamily="34" charset="0"/>
              </a:rPr>
              <a:t> </a:t>
            </a:r>
          </a:p>
          <a:p>
            <a:pPr algn="ctr"/>
            <a:r>
              <a:rPr lang="en-US" sz="2800" dirty="0">
                <a:solidFill>
                  <a:srgbClr val="642F04"/>
                </a:solidFill>
                <a:latin typeface="Arial" panose="020B0604020202020204" pitchFamily="34" charset="0"/>
                <a:cs typeface="Arial" panose="020B0604020202020204" pitchFamily="34" charset="0"/>
              </a:rPr>
              <a:t>Control of Self in </a:t>
            </a:r>
          </a:p>
          <a:p>
            <a:pPr algn="ctr"/>
            <a:r>
              <a:rPr lang="en-US" sz="2800" dirty="0">
                <a:solidFill>
                  <a:srgbClr val="642F04"/>
                </a:solidFill>
                <a:latin typeface="Arial" panose="020B0604020202020204" pitchFamily="34" charset="0"/>
                <a:cs typeface="Arial" panose="020B0604020202020204" pitchFamily="34" charset="0"/>
              </a:rPr>
              <a:t>Relation to Self</a:t>
            </a:r>
          </a:p>
        </p:txBody>
      </p:sp>
      <p:sp>
        <p:nvSpPr>
          <p:cNvPr id="20" name="Oval 19"/>
          <p:cNvSpPr/>
          <p:nvPr/>
        </p:nvSpPr>
        <p:spPr>
          <a:xfrm>
            <a:off x="4735830" y="970122"/>
            <a:ext cx="3930650" cy="2667160"/>
          </a:xfrm>
          <a:prstGeom prst="ellipse">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42F04"/>
              </a:solidFill>
              <a:latin typeface="Arial" panose="020B0604020202020204" pitchFamily="34" charset="0"/>
              <a:cs typeface="Arial" panose="020B0604020202020204" pitchFamily="34" charset="0"/>
            </a:endParaRPr>
          </a:p>
        </p:txBody>
      </p:sp>
      <p:sp>
        <p:nvSpPr>
          <p:cNvPr id="21" name="Oval 20"/>
          <p:cNvSpPr/>
          <p:nvPr/>
        </p:nvSpPr>
        <p:spPr>
          <a:xfrm>
            <a:off x="174784" y="992947"/>
            <a:ext cx="3655536" cy="2583374"/>
          </a:xfrm>
          <a:prstGeom prst="ellipse">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42F04"/>
              </a:solidFill>
              <a:latin typeface="Arial" panose="020B0604020202020204" pitchFamily="34" charset="0"/>
              <a:cs typeface="Arial" panose="020B0604020202020204" pitchFamily="34" charset="0"/>
            </a:endParaRPr>
          </a:p>
        </p:txBody>
      </p:sp>
      <p:sp>
        <p:nvSpPr>
          <p:cNvPr id="25" name="Oval 24"/>
          <p:cNvSpPr/>
          <p:nvPr/>
        </p:nvSpPr>
        <p:spPr>
          <a:xfrm>
            <a:off x="174784" y="3953394"/>
            <a:ext cx="3655536" cy="2583374"/>
          </a:xfrm>
          <a:prstGeom prst="ellipse">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42F04"/>
              </a:solidFill>
              <a:latin typeface="Arial" panose="020B0604020202020204" pitchFamily="34" charset="0"/>
              <a:cs typeface="Arial" panose="020B0604020202020204" pitchFamily="34" charset="0"/>
            </a:endParaRPr>
          </a:p>
        </p:txBody>
      </p:sp>
      <p:sp>
        <p:nvSpPr>
          <p:cNvPr id="32" name="Oval 31"/>
          <p:cNvSpPr/>
          <p:nvPr/>
        </p:nvSpPr>
        <p:spPr>
          <a:xfrm>
            <a:off x="4484452" y="4020549"/>
            <a:ext cx="4420716" cy="2739206"/>
          </a:xfrm>
          <a:prstGeom prst="ellipse">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a:solidFill>
                <a:srgbClr val="642F04"/>
              </a:solidFill>
              <a:latin typeface="Arial" panose="020B0604020202020204" pitchFamily="34" charset="0"/>
              <a:cs typeface="Arial" panose="020B0604020202020204" pitchFamily="34" charset="0"/>
            </a:endParaRPr>
          </a:p>
        </p:txBody>
      </p:sp>
      <p:sp>
        <p:nvSpPr>
          <p:cNvPr id="33" name="Rectangle 32"/>
          <p:cNvSpPr/>
          <p:nvPr/>
        </p:nvSpPr>
        <p:spPr>
          <a:xfrm>
            <a:off x="369888" y="165794"/>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42000" name="Rectangle 16"/>
          <p:cNvSpPr>
            <a:spLocks noChangeArrowheads="1"/>
          </p:cNvSpPr>
          <p:nvPr/>
        </p:nvSpPr>
        <p:spPr bwMode="auto">
          <a:xfrm>
            <a:off x="485775" y="88052"/>
            <a:ext cx="7221538" cy="707886"/>
          </a:xfrm>
          <a:prstGeom prst="rect">
            <a:avLst/>
          </a:prstGeom>
          <a:noFill/>
          <a:ln w="9525">
            <a:noFill/>
            <a:miter lim="800000"/>
            <a:headEnd/>
            <a:tailEnd/>
          </a:ln>
        </p:spPr>
        <p:txBody>
          <a:bodyPr>
            <a:spAutoFit/>
          </a:bodyPr>
          <a:lstStyle/>
          <a:p>
            <a:r>
              <a:rPr lang="en-US" sz="4000" b="1" dirty="0" smtClean="0">
                <a:solidFill>
                  <a:srgbClr val="642F04"/>
                </a:solidFill>
                <a:latin typeface="Arial" panose="020B0604020202020204" pitchFamily="34" charset="0"/>
                <a:cs typeface="Arial" panose="020B0604020202020204" pitchFamily="34" charset="0"/>
              </a:rPr>
              <a:t>Arenas </a:t>
            </a:r>
            <a:r>
              <a:rPr lang="en-US" sz="4000" b="1" dirty="0">
                <a:solidFill>
                  <a:srgbClr val="642F04"/>
                </a:solidFill>
                <a:latin typeface="Arial" panose="020B0604020202020204" pitchFamily="34" charset="0"/>
                <a:cs typeface="Arial" panose="020B0604020202020204" pitchFamily="34" charset="0"/>
              </a:rPr>
              <a:t>of Involvement</a:t>
            </a:r>
          </a:p>
        </p:txBody>
      </p:sp>
    </p:spTree>
    <p:extLst>
      <p:ext uri="{BB962C8B-B14F-4D97-AF65-F5344CB8AC3E}">
        <p14:creationId xmlns:p14="http://schemas.microsoft.com/office/powerpoint/2010/main" val="3265167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1" name="Picture 6" descr="http://www.ourbodyandmind.com/files/images/human-brain-xray-colors.jpg"/>
          <p:cNvPicPr>
            <a:picLocks noChangeAspect="1" noChangeArrowheads="1"/>
          </p:cNvPicPr>
          <p:nvPr/>
        </p:nvPicPr>
        <p:blipFill>
          <a:blip r:embed="rId2" cstate="print"/>
          <a:srcRect l="-1385" r="-494" b="27505"/>
          <a:stretch>
            <a:fillRect/>
          </a:stretch>
        </p:blipFill>
        <p:spPr bwMode="auto">
          <a:xfrm>
            <a:off x="1741714" y="1132568"/>
            <a:ext cx="5732690" cy="4065934"/>
          </a:xfrm>
          <a:prstGeom prst="rect">
            <a:avLst/>
          </a:prstGeom>
          <a:noFill/>
          <a:ln w="9525">
            <a:noFill/>
            <a:miter lim="800000"/>
            <a:headEnd/>
            <a:tailEnd/>
          </a:ln>
        </p:spPr>
      </p:pic>
      <p:sp>
        <p:nvSpPr>
          <p:cNvPr id="33" name="Rectangle 32"/>
          <p:cNvSpPr/>
          <p:nvPr/>
        </p:nvSpPr>
        <p:spPr>
          <a:xfrm>
            <a:off x="289605"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37" name="Oval 36"/>
          <p:cNvSpPr/>
          <p:nvPr/>
        </p:nvSpPr>
        <p:spPr>
          <a:xfrm>
            <a:off x="5043713" y="1574801"/>
            <a:ext cx="1647373" cy="1211941"/>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776685" y="3149602"/>
            <a:ext cx="1400629" cy="689428"/>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4063999" y="2786752"/>
            <a:ext cx="1400629" cy="689428"/>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4586515" y="1349830"/>
            <a:ext cx="391886" cy="119017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5036456" y="3686631"/>
            <a:ext cx="1400629" cy="689428"/>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860800" y="3077029"/>
            <a:ext cx="1255485" cy="1226458"/>
          </a:xfrm>
          <a:prstGeom prst="ellipse">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7" name="Group 66"/>
          <p:cNvGrpSpPr/>
          <p:nvPr/>
        </p:nvGrpSpPr>
        <p:grpSpPr>
          <a:xfrm>
            <a:off x="2946399" y="1778000"/>
            <a:ext cx="1262743" cy="1444172"/>
            <a:chOff x="2946399" y="1763486"/>
            <a:chExt cx="1262743" cy="1444172"/>
          </a:xfrm>
        </p:grpSpPr>
        <p:sp>
          <p:nvSpPr>
            <p:cNvPr id="34" name="Oval 33"/>
            <p:cNvSpPr/>
            <p:nvPr/>
          </p:nvSpPr>
          <p:spPr>
            <a:xfrm flipH="1">
              <a:off x="3599543" y="2902857"/>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flipH="1">
              <a:off x="3824514" y="1763486"/>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flipH="1">
              <a:off x="2946399" y="2786743"/>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flipH="1">
              <a:off x="3055257" y="24021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flipH="1">
              <a:off x="3222171" y="20465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flipH="1">
              <a:off x="3853542" y="2213428"/>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flipH="1">
              <a:off x="3526971" y="23513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p:cNvSpPr/>
            <p:nvPr/>
          </p:nvSpPr>
          <p:spPr>
            <a:xfrm flipH="1">
              <a:off x="3483428" y="1988457"/>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H="1">
              <a:off x="3345543" y="2518228"/>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H="1">
              <a:off x="3207657" y="2975429"/>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flipH="1">
              <a:off x="3265714" y="27577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flipH="1">
              <a:off x="3069771" y="2619829"/>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flipH="1">
              <a:off x="3962399" y="2075543"/>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flipH="1">
              <a:off x="3476171" y="1836057"/>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flipH="1">
              <a:off x="3222171" y="20465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flipH="1">
              <a:off x="3374571" y="21989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p:cNvGrpSpPr/>
          <p:nvPr/>
        </p:nvGrpSpPr>
        <p:grpSpPr>
          <a:xfrm>
            <a:off x="3331028" y="1814286"/>
            <a:ext cx="2924629" cy="2191657"/>
            <a:chOff x="3331028" y="1814286"/>
            <a:chExt cx="2924629" cy="2191657"/>
          </a:xfrm>
        </p:grpSpPr>
        <p:cxnSp>
          <p:nvCxnSpPr>
            <p:cNvPr id="69" name="Straight Arrow Connector 68"/>
            <p:cNvCxnSpPr/>
            <p:nvPr/>
          </p:nvCxnSpPr>
          <p:spPr>
            <a:xfrm flipV="1">
              <a:off x="3788229" y="1814286"/>
              <a:ext cx="1001486" cy="4354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3940629" y="2010230"/>
              <a:ext cx="1792514" cy="28302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3577772" y="2489201"/>
              <a:ext cx="2677885" cy="80554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3512457" y="2641600"/>
              <a:ext cx="1451429" cy="47897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60" idx="0"/>
            </p:cNvCxnSpPr>
            <p:nvPr/>
          </p:nvCxnSpPr>
          <p:spPr>
            <a:xfrm>
              <a:off x="3331028" y="2989943"/>
              <a:ext cx="1182915" cy="84182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3940629" y="2010230"/>
              <a:ext cx="1894114" cy="199571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7" name="Group 106"/>
          <p:cNvGrpSpPr/>
          <p:nvPr/>
        </p:nvGrpSpPr>
        <p:grpSpPr>
          <a:xfrm>
            <a:off x="1030514" y="1988457"/>
            <a:ext cx="2344057" cy="523220"/>
            <a:chOff x="1030514" y="1988457"/>
            <a:chExt cx="2344057" cy="523220"/>
          </a:xfrm>
        </p:grpSpPr>
        <p:sp>
          <p:nvSpPr>
            <p:cNvPr id="83" name="TextBox 82"/>
            <p:cNvSpPr txBox="1"/>
            <p:nvPr/>
          </p:nvSpPr>
          <p:spPr>
            <a:xfrm>
              <a:off x="1030514" y="1988457"/>
              <a:ext cx="843501" cy="523220"/>
            </a:xfrm>
            <a:prstGeom prst="rect">
              <a:avLst/>
            </a:prstGeom>
            <a:noFill/>
          </p:spPr>
          <p:txBody>
            <a:bodyPr wrap="none" rtlCol="0">
              <a:spAutoFit/>
            </a:bodyPr>
            <a:lstStyle/>
            <a:p>
              <a:r>
                <a:rPr lang="en-US" sz="2800" b="1" dirty="0" smtClean="0"/>
                <a:t>EFs</a:t>
              </a:r>
              <a:endParaRPr lang="en-US" sz="2800" b="1" dirty="0"/>
            </a:p>
          </p:txBody>
        </p:sp>
        <p:cxnSp>
          <p:nvCxnSpPr>
            <p:cNvPr id="85" name="Straight Arrow Connector 84"/>
            <p:cNvCxnSpPr>
              <a:endCxn id="66" idx="6"/>
            </p:cNvCxnSpPr>
            <p:nvPr/>
          </p:nvCxnSpPr>
          <p:spPr>
            <a:xfrm>
              <a:off x="2090057" y="2307771"/>
              <a:ext cx="1284514" cy="2177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9" name="Group 108"/>
          <p:cNvGrpSpPr/>
          <p:nvPr/>
        </p:nvGrpSpPr>
        <p:grpSpPr>
          <a:xfrm>
            <a:off x="1560285" y="4005943"/>
            <a:ext cx="2982686" cy="2243162"/>
            <a:chOff x="1560285" y="4005943"/>
            <a:chExt cx="2982686" cy="2243162"/>
          </a:xfrm>
        </p:grpSpPr>
        <p:cxnSp>
          <p:nvCxnSpPr>
            <p:cNvPr id="99" name="Straight Arrow Connector 98"/>
            <p:cNvCxnSpPr/>
            <p:nvPr/>
          </p:nvCxnSpPr>
          <p:spPr>
            <a:xfrm flipV="1">
              <a:off x="2423886" y="4005943"/>
              <a:ext cx="2119085" cy="17272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560285" y="5725885"/>
              <a:ext cx="1821332" cy="523220"/>
            </a:xfrm>
            <a:prstGeom prst="rect">
              <a:avLst/>
            </a:prstGeom>
            <a:noFill/>
          </p:spPr>
          <p:txBody>
            <a:bodyPr wrap="none" rtlCol="0">
              <a:spAutoFit/>
            </a:bodyPr>
            <a:lstStyle/>
            <a:p>
              <a:r>
                <a:rPr lang="en-US" sz="2800" b="1" dirty="0" smtClean="0"/>
                <a:t>Emotions</a:t>
              </a:r>
              <a:endParaRPr lang="en-US" sz="2800" b="1" dirty="0"/>
            </a:p>
          </p:txBody>
        </p:sp>
      </p:grpSp>
      <p:grpSp>
        <p:nvGrpSpPr>
          <p:cNvPr id="111" name="Group 110"/>
          <p:cNvGrpSpPr/>
          <p:nvPr/>
        </p:nvGrpSpPr>
        <p:grpSpPr>
          <a:xfrm>
            <a:off x="4775201" y="1973943"/>
            <a:ext cx="2868279" cy="4195333"/>
            <a:chOff x="4775201" y="1973943"/>
            <a:chExt cx="2868279" cy="4195333"/>
          </a:xfrm>
        </p:grpSpPr>
        <p:cxnSp>
          <p:nvCxnSpPr>
            <p:cNvPr id="93" name="Straight Arrow Connector 92"/>
            <p:cNvCxnSpPr/>
            <p:nvPr/>
          </p:nvCxnSpPr>
          <p:spPr>
            <a:xfrm flipH="1" flipV="1">
              <a:off x="5660572" y="4049486"/>
              <a:ext cx="1335314" cy="143691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flipV="1">
              <a:off x="4775201" y="1973943"/>
              <a:ext cx="2264228" cy="351245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6139542" y="5646056"/>
              <a:ext cx="1503938" cy="523220"/>
            </a:xfrm>
            <a:prstGeom prst="rect">
              <a:avLst/>
            </a:prstGeom>
            <a:noFill/>
          </p:spPr>
          <p:txBody>
            <a:bodyPr wrap="none" rtlCol="0">
              <a:spAutoFit/>
            </a:bodyPr>
            <a:lstStyle/>
            <a:p>
              <a:r>
                <a:rPr lang="en-US" sz="2800" b="1" dirty="0" smtClean="0"/>
                <a:t>Actions</a:t>
              </a:r>
              <a:endParaRPr lang="en-US" sz="2800" b="1" dirty="0"/>
            </a:p>
          </p:txBody>
        </p:sp>
      </p:grpSp>
      <p:grpSp>
        <p:nvGrpSpPr>
          <p:cNvPr id="108" name="Group 107"/>
          <p:cNvGrpSpPr/>
          <p:nvPr/>
        </p:nvGrpSpPr>
        <p:grpSpPr>
          <a:xfrm>
            <a:off x="4876800" y="1821538"/>
            <a:ext cx="4180582" cy="1647376"/>
            <a:chOff x="4876800" y="1821538"/>
            <a:chExt cx="4180582" cy="1647376"/>
          </a:xfrm>
        </p:grpSpPr>
        <p:cxnSp>
          <p:nvCxnSpPr>
            <p:cNvPr id="88" name="Straight Arrow Connector 87"/>
            <p:cNvCxnSpPr/>
            <p:nvPr/>
          </p:nvCxnSpPr>
          <p:spPr>
            <a:xfrm flipH="1">
              <a:off x="4876800" y="2365828"/>
              <a:ext cx="3135086" cy="79828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H="1">
              <a:off x="6458858" y="2409371"/>
              <a:ext cx="1523999" cy="1059543"/>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6814460" y="1821538"/>
              <a:ext cx="2242922" cy="523220"/>
            </a:xfrm>
            <a:prstGeom prst="rect">
              <a:avLst/>
            </a:prstGeom>
            <a:noFill/>
          </p:spPr>
          <p:txBody>
            <a:bodyPr wrap="none" rtlCol="0">
              <a:spAutoFit/>
            </a:bodyPr>
            <a:lstStyle/>
            <a:p>
              <a:r>
                <a:rPr lang="en-US" sz="2800" b="1" dirty="0" smtClean="0"/>
                <a:t>Perceptions</a:t>
              </a:r>
              <a:endParaRPr lang="en-US" sz="2800" b="1" dirty="0"/>
            </a:p>
          </p:txBody>
        </p:sp>
      </p:grpSp>
      <p:grpSp>
        <p:nvGrpSpPr>
          <p:cNvPr id="110" name="Group 109"/>
          <p:cNvGrpSpPr/>
          <p:nvPr/>
        </p:nvGrpSpPr>
        <p:grpSpPr>
          <a:xfrm>
            <a:off x="4695370" y="224970"/>
            <a:ext cx="1822935" cy="1778001"/>
            <a:chOff x="4695370" y="224970"/>
            <a:chExt cx="1822935" cy="1778001"/>
          </a:xfrm>
        </p:grpSpPr>
        <p:cxnSp>
          <p:nvCxnSpPr>
            <p:cNvPr id="86" name="Straight Arrow Connector 85"/>
            <p:cNvCxnSpPr/>
            <p:nvPr/>
          </p:nvCxnSpPr>
          <p:spPr>
            <a:xfrm>
              <a:off x="5624286" y="776514"/>
              <a:ext cx="166914" cy="122645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4695370" y="224970"/>
              <a:ext cx="1822935" cy="523220"/>
            </a:xfrm>
            <a:prstGeom prst="rect">
              <a:avLst/>
            </a:prstGeom>
            <a:noFill/>
          </p:spPr>
          <p:txBody>
            <a:bodyPr wrap="none" rtlCol="0">
              <a:spAutoFit/>
            </a:bodyPr>
            <a:lstStyle/>
            <a:p>
              <a:r>
                <a:rPr lang="en-US" sz="2800" b="1" dirty="0" smtClean="0"/>
                <a:t>Thoughts</a:t>
              </a:r>
              <a:endParaRPr lang="en-US" sz="2800" b="1" dirty="0"/>
            </a:p>
          </p:txBody>
        </p:sp>
      </p:grpSp>
    </p:spTree>
    <p:extLst>
      <p:ext uri="{BB962C8B-B14F-4D97-AF65-F5344CB8AC3E}">
        <p14:creationId xmlns:p14="http://schemas.microsoft.com/office/powerpoint/2010/main" val="3428477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animBg="1"/>
      <p:bldP spid="41" grpId="0" animBg="1"/>
      <p:bldP spid="42" grpId="0" animBg="1"/>
      <p:bldP spid="43" grpId="0" animBg="1"/>
      <p:bldP spid="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1"/>
          <p:cNvSpPr>
            <a:spLocks noGrp="1"/>
          </p:cNvSpPr>
          <p:nvPr>
            <p:ph type="sldNum" sz="quarter" idx="12"/>
          </p:nvPr>
        </p:nvSpPr>
        <p:spPr>
          <a:noFill/>
        </p:spPr>
        <p:txBody>
          <a:bodyPr/>
          <a:lstStyle/>
          <a:p>
            <a:fld id="{B6B938A8-7DFB-4A4D-8496-81EA4361BEED}" type="slidenum">
              <a:rPr lang="en-US" smtClean="0"/>
              <a:pPr/>
              <a:t>30</a:t>
            </a:fld>
            <a:endParaRPr lang="en-US" smtClean="0"/>
          </a:p>
        </p:txBody>
      </p:sp>
      <p:sp>
        <p:nvSpPr>
          <p:cNvPr id="9" name="TextBox 8"/>
          <p:cNvSpPr txBox="1">
            <a:spLocks noChangeArrowheads="1"/>
          </p:cNvSpPr>
          <p:nvPr/>
        </p:nvSpPr>
        <p:spPr bwMode="auto">
          <a:xfrm>
            <a:off x="3251200" y="1566863"/>
            <a:ext cx="5500688" cy="3478212"/>
          </a:xfrm>
          <a:prstGeom prst="rect">
            <a:avLst/>
          </a:prstGeom>
          <a:noFill/>
          <a:ln w="9525">
            <a:noFill/>
            <a:miter lim="800000"/>
            <a:headEnd/>
            <a:tailEnd/>
          </a:ln>
        </p:spPr>
        <p:txBody>
          <a:bodyPr>
            <a:spAutoFit/>
          </a:bodyPr>
          <a:lstStyle/>
          <a:p>
            <a:r>
              <a:rPr lang="en-US" sz="4400" dirty="0">
                <a:solidFill>
                  <a:srgbClr val="663300"/>
                </a:solidFill>
              </a:rPr>
              <a:t>Executive Functions are developing form birth; maturational delays can cause difficulties.</a:t>
            </a:r>
          </a:p>
        </p:txBody>
      </p:sp>
      <p:sp>
        <p:nvSpPr>
          <p:cNvPr id="10" name="TextBox 9"/>
          <p:cNvSpPr txBox="1"/>
          <p:nvPr/>
        </p:nvSpPr>
        <p:spPr>
          <a:xfrm>
            <a:off x="3294063" y="203200"/>
            <a:ext cx="3952875" cy="830263"/>
          </a:xfrm>
          <a:prstGeom prst="rect">
            <a:avLst/>
          </a:prstGeom>
          <a:noFill/>
        </p:spPr>
        <p:txBody>
          <a:bodyPr wrap="none">
            <a:spAutoFit/>
          </a:bodyPr>
          <a:lstStyle/>
          <a:p>
            <a:pPr>
              <a:defRPr/>
            </a:pPr>
            <a:r>
              <a:rPr lang="en-US" sz="4800" b="1" dirty="0">
                <a:solidFill>
                  <a:srgbClr val="663300"/>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915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p:cNvSpPr>
            <a:spLocks noGrp="1"/>
          </p:cNvSpPr>
          <p:nvPr>
            <p:ph type="sldNum" sz="quarter" idx="12"/>
          </p:nvPr>
        </p:nvSpPr>
        <p:spPr>
          <a:noFill/>
        </p:spPr>
        <p:txBody>
          <a:bodyPr/>
          <a:lstStyle/>
          <a:p>
            <a:fld id="{E39BF210-BE15-49F5-9B12-023A0D6D5E75}" type="slidenum">
              <a:rPr lang="en-US" smtClean="0"/>
              <a:pPr/>
              <a:t>31</a:t>
            </a:fld>
            <a:endParaRPr lang="en-US" smtClean="0"/>
          </a:p>
        </p:txBody>
      </p:sp>
      <p:sp>
        <p:nvSpPr>
          <p:cNvPr id="72707" name="Rectangle 2"/>
          <p:cNvSpPr>
            <a:spLocks noGrp="1" noChangeArrowheads="1"/>
          </p:cNvSpPr>
          <p:nvPr>
            <p:ph type="body" idx="1"/>
          </p:nvPr>
        </p:nvSpPr>
        <p:spPr>
          <a:xfrm>
            <a:off x="426720" y="1453343"/>
            <a:ext cx="8386762" cy="4300538"/>
          </a:xfrm>
        </p:spPr>
        <p:txBody>
          <a:bodyPr/>
          <a:lstStyle/>
          <a:p>
            <a:pPr marL="0" indent="0" eaLnBrk="1" hangingPunct="1">
              <a:lnSpc>
                <a:spcPct val="90000"/>
              </a:lnSpc>
              <a:buNone/>
            </a:pPr>
            <a:r>
              <a:rPr lang="en-US" sz="4000" dirty="0" smtClean="0">
                <a:latin typeface="Arial" panose="020B0604020202020204" pitchFamily="34" charset="0"/>
              </a:rPr>
              <a:t>Some EF-based clinical syndromes, such as ADHD, demonstrate clear patterns of delayed developmental progression.  Barkley (1998) estimates developmental delays of about 30% associated with various EF processes such as Inhibit, Manipulate, Shift, Sustain, Time, Monitor, Correct.</a:t>
            </a:r>
          </a:p>
        </p:txBody>
      </p:sp>
      <p:sp>
        <p:nvSpPr>
          <p:cNvPr id="10" name="Rectangle 9"/>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1" name="Straight Connector 10"/>
          <p:cNvCxnSpPr/>
          <p:nvPr/>
        </p:nvCxnSpPr>
        <p:spPr>
          <a:xfrm>
            <a:off x="1597248" y="121116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2708" name="Rectangle 3"/>
          <p:cNvSpPr>
            <a:spLocks noGrp="1" noChangeArrowheads="1"/>
          </p:cNvSpPr>
          <p:nvPr>
            <p:ph type="title"/>
          </p:nvPr>
        </p:nvSpPr>
        <p:spPr>
          <a:xfrm>
            <a:off x="426720" y="201197"/>
            <a:ext cx="8260080" cy="767785"/>
          </a:xfrm>
          <a:noFill/>
        </p:spPr>
        <p:txBody>
          <a:bodyPr anchor="b"/>
          <a:lstStyle/>
          <a:p>
            <a:pPr algn="l" eaLnBrk="1" hangingPunct="1"/>
            <a:r>
              <a:rPr lang="en-US" sz="4000" dirty="0" smtClean="0">
                <a:latin typeface="Arial" panose="020B0604020202020204" pitchFamily="34" charset="0"/>
              </a:rPr>
              <a:t>Executive Function Development</a:t>
            </a:r>
          </a:p>
        </p:txBody>
      </p:sp>
      <p:pic>
        <p:nvPicPr>
          <p:cNvPr id="7" name="Picture 2" descr="http://us.123rf.com/400wm/400/400/sirup/sirup1006/sirup100600038/7276245-brain-with-stem-and-root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0" y="5315180"/>
            <a:ext cx="1479872" cy="1479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65539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1"/>
          <p:cNvSpPr>
            <a:spLocks noGrp="1"/>
          </p:cNvSpPr>
          <p:nvPr>
            <p:ph type="sldNum" sz="quarter" idx="12"/>
          </p:nvPr>
        </p:nvSpPr>
        <p:spPr>
          <a:xfrm>
            <a:off x="6553200" y="6588574"/>
            <a:ext cx="2133600" cy="365125"/>
          </a:xfrm>
          <a:noFill/>
        </p:spPr>
        <p:txBody>
          <a:bodyPr/>
          <a:lstStyle/>
          <a:p>
            <a:fld id="{429B19F2-5AD6-4E9F-A6D8-20322F2B39C2}" type="slidenum">
              <a:rPr lang="en-US" smtClean="0">
                <a:solidFill>
                  <a:srgbClr val="984807"/>
                </a:solidFill>
              </a:rPr>
              <a:pPr/>
              <a:t>32</a:t>
            </a:fld>
            <a:endParaRPr lang="en-US" smtClean="0">
              <a:solidFill>
                <a:srgbClr val="984807"/>
              </a:solidFill>
            </a:endParaRPr>
          </a:p>
        </p:txBody>
      </p:sp>
      <p:graphicFrame>
        <p:nvGraphicFramePr>
          <p:cNvPr id="3" name="Chart 2"/>
          <p:cNvGraphicFramePr/>
          <p:nvPr/>
        </p:nvGraphicFramePr>
        <p:xfrm>
          <a:off x="1233714" y="1045024"/>
          <a:ext cx="6604000" cy="5283200"/>
        </p:xfrm>
        <a:graphic>
          <a:graphicData uri="http://schemas.openxmlformats.org/drawingml/2006/chart">
            <c:chart xmlns:c="http://schemas.openxmlformats.org/drawingml/2006/chart" xmlns:r="http://schemas.openxmlformats.org/officeDocument/2006/relationships" r:id="rId2"/>
          </a:graphicData>
        </a:graphic>
      </p:graphicFrame>
      <p:sp>
        <p:nvSpPr>
          <p:cNvPr id="62470" name="TextBox 8"/>
          <p:cNvSpPr txBox="1">
            <a:spLocks noChangeArrowheads="1"/>
          </p:cNvSpPr>
          <p:nvPr/>
        </p:nvSpPr>
        <p:spPr bwMode="auto">
          <a:xfrm>
            <a:off x="725488" y="2394399"/>
            <a:ext cx="423514" cy="3416320"/>
          </a:xfrm>
          <a:prstGeom prst="rect">
            <a:avLst/>
          </a:prstGeom>
          <a:noFill/>
          <a:ln w="9525">
            <a:noFill/>
            <a:miter lim="800000"/>
            <a:headEnd/>
            <a:tailEnd/>
          </a:ln>
        </p:spPr>
        <p:txBody>
          <a:bodyPr wrap="none">
            <a:spAutoFit/>
          </a:bodyPr>
          <a:lstStyle/>
          <a:p>
            <a:r>
              <a:rPr lang="en-US" sz="2400" b="1">
                <a:solidFill>
                  <a:srgbClr val="984807"/>
                </a:solidFill>
              </a:rPr>
              <a:t>E</a:t>
            </a:r>
          </a:p>
          <a:p>
            <a:r>
              <a:rPr lang="en-US" sz="2400" b="1">
                <a:solidFill>
                  <a:srgbClr val="984807"/>
                </a:solidFill>
              </a:rPr>
              <a:t>F</a:t>
            </a:r>
          </a:p>
          <a:p>
            <a:endParaRPr lang="en-US" sz="2400" b="1">
              <a:solidFill>
                <a:srgbClr val="984807"/>
              </a:solidFill>
            </a:endParaRPr>
          </a:p>
          <a:p>
            <a:r>
              <a:rPr lang="en-US" sz="2400" b="1">
                <a:solidFill>
                  <a:srgbClr val="984807"/>
                </a:solidFill>
              </a:rPr>
              <a:t>A</a:t>
            </a:r>
          </a:p>
          <a:p>
            <a:r>
              <a:rPr lang="en-US" sz="2400" b="1">
                <a:solidFill>
                  <a:srgbClr val="984807"/>
                </a:solidFill>
              </a:rPr>
              <a:t>G</a:t>
            </a:r>
          </a:p>
          <a:p>
            <a:r>
              <a:rPr lang="en-US" sz="2400" b="1">
                <a:solidFill>
                  <a:srgbClr val="984807"/>
                </a:solidFill>
              </a:rPr>
              <a:t>E</a:t>
            </a:r>
          </a:p>
          <a:p>
            <a:endParaRPr lang="en-US" sz="2400" b="1">
              <a:solidFill>
                <a:srgbClr val="984807"/>
              </a:solidFill>
            </a:endParaRPr>
          </a:p>
          <a:p>
            <a:r>
              <a:rPr lang="en-US" sz="2400" b="1">
                <a:solidFill>
                  <a:srgbClr val="984807"/>
                </a:solidFill>
              </a:rPr>
              <a:t>E</a:t>
            </a:r>
          </a:p>
          <a:p>
            <a:r>
              <a:rPr lang="en-US" sz="2400" b="1">
                <a:solidFill>
                  <a:srgbClr val="984807"/>
                </a:solidFill>
              </a:rPr>
              <a:t>Q</a:t>
            </a:r>
          </a:p>
        </p:txBody>
      </p:sp>
      <p:sp>
        <p:nvSpPr>
          <p:cNvPr id="62471" name="TextBox 9"/>
          <p:cNvSpPr txBox="1">
            <a:spLocks noChangeArrowheads="1"/>
          </p:cNvSpPr>
          <p:nvPr/>
        </p:nvSpPr>
        <p:spPr bwMode="auto">
          <a:xfrm>
            <a:off x="3425825" y="6488562"/>
            <a:ext cx="2906373" cy="461665"/>
          </a:xfrm>
          <a:prstGeom prst="rect">
            <a:avLst/>
          </a:prstGeom>
          <a:noFill/>
          <a:ln w="9525">
            <a:noFill/>
            <a:miter lim="800000"/>
            <a:headEnd/>
            <a:tailEnd/>
          </a:ln>
        </p:spPr>
        <p:txBody>
          <a:bodyPr wrap="none">
            <a:spAutoFit/>
          </a:bodyPr>
          <a:lstStyle/>
          <a:p>
            <a:r>
              <a:rPr lang="en-US" sz="2400" b="1">
                <a:solidFill>
                  <a:srgbClr val="984807"/>
                </a:solidFill>
              </a:rPr>
              <a:t>Chronological Age</a:t>
            </a:r>
          </a:p>
        </p:txBody>
      </p:sp>
      <p:sp>
        <p:nvSpPr>
          <p:cNvPr id="11" name="Rectangle 10"/>
          <p:cNvSpPr/>
          <p:nvPr/>
        </p:nvSpPr>
        <p:spPr>
          <a:xfrm>
            <a:off x="1233488" y="6328224"/>
            <a:ext cx="6618287" cy="1603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b="1">
              <a:solidFill>
                <a:srgbClr val="984807"/>
              </a:solidFill>
            </a:endParaRPr>
          </a:p>
        </p:txBody>
      </p:sp>
      <p:sp>
        <p:nvSpPr>
          <p:cNvPr id="62473" name="TextBox 7"/>
          <p:cNvSpPr txBox="1">
            <a:spLocks noChangeArrowheads="1"/>
          </p:cNvSpPr>
          <p:nvPr/>
        </p:nvSpPr>
        <p:spPr bwMode="auto">
          <a:xfrm>
            <a:off x="2249488" y="6096449"/>
            <a:ext cx="6409127" cy="461665"/>
          </a:xfrm>
          <a:prstGeom prst="rect">
            <a:avLst/>
          </a:prstGeom>
          <a:noFill/>
          <a:ln w="9525">
            <a:noFill/>
            <a:miter lim="800000"/>
            <a:headEnd/>
            <a:tailEnd/>
          </a:ln>
        </p:spPr>
        <p:txBody>
          <a:bodyPr wrap="none">
            <a:spAutoFit/>
          </a:bodyPr>
          <a:lstStyle/>
          <a:p>
            <a:r>
              <a:rPr lang="en-US" sz="2400" b="1">
                <a:solidFill>
                  <a:srgbClr val="984807"/>
                </a:solidFill>
              </a:rPr>
              <a:t>6   8  10           15     21     30          60      90   </a:t>
            </a:r>
          </a:p>
        </p:txBody>
      </p:sp>
      <p:sp>
        <p:nvSpPr>
          <p:cNvPr id="12" name="Rectangle 11"/>
          <p:cNvSpPr/>
          <p:nvPr/>
        </p:nvSpPr>
        <p:spPr>
          <a:xfrm>
            <a:off x="231549" y="13108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3" name="Straight Connector 12"/>
          <p:cNvCxnSpPr/>
          <p:nvPr/>
        </p:nvCxnSpPr>
        <p:spPr>
          <a:xfrm>
            <a:off x="1902048" y="84251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2468" name="Rectangle 17"/>
          <p:cNvSpPr>
            <a:spLocks noChangeArrowheads="1"/>
          </p:cNvSpPr>
          <p:nvPr/>
        </p:nvSpPr>
        <p:spPr bwMode="auto">
          <a:xfrm>
            <a:off x="373063" y="-61957"/>
            <a:ext cx="7659687" cy="927100"/>
          </a:xfrm>
          <a:prstGeom prst="rect">
            <a:avLst/>
          </a:prstGeom>
          <a:noFill/>
          <a:ln w="9525">
            <a:noFill/>
            <a:miter lim="800000"/>
            <a:headEnd/>
            <a:tailEnd/>
          </a:ln>
        </p:spPr>
        <p:txBody>
          <a:bodyPr anchor="ctr"/>
          <a:lstStyle/>
          <a:p>
            <a:r>
              <a:rPr lang="en-US" sz="2800" b="1" dirty="0">
                <a:solidFill>
                  <a:srgbClr val="663300"/>
                </a:solidFill>
                <a:latin typeface="Trebuchet MS" pitchFamily="34" charset="0"/>
              </a:rPr>
              <a:t>Developmental Progression with a 30% Delay</a:t>
            </a:r>
          </a:p>
        </p:txBody>
      </p:sp>
      <p:pic>
        <p:nvPicPr>
          <p:cNvPr id="14" name="Picture 2" descr="http://us.123rf.com/400wm/400/400/sirup/sirup1006/sirup100600038/7276245-brain-with-stem-and-root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1769" y="1361440"/>
            <a:ext cx="1236032" cy="1236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2814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3"/>
          <p:cNvSpPr>
            <a:spLocks noGrp="1"/>
          </p:cNvSpPr>
          <p:nvPr>
            <p:ph type="sldNum" sz="quarter" idx="12"/>
          </p:nvPr>
        </p:nvSpPr>
        <p:spPr>
          <a:xfrm>
            <a:off x="6059724" y="6551613"/>
            <a:ext cx="2133600" cy="365125"/>
          </a:xfrm>
          <a:noFill/>
          <a:ln w="76200"/>
        </p:spPr>
        <p:txBody>
          <a:bodyPr/>
          <a:lstStyle/>
          <a:p>
            <a:fld id="{975AA814-79CF-4BE9-8F25-35FC60FBE3CA}" type="slidenum">
              <a:rPr lang="en-US" b="1" smtClean="0">
                <a:latin typeface="Trebuchet MS" pitchFamily="34" charset="0"/>
              </a:rPr>
              <a:pPr/>
              <a:t>33</a:t>
            </a:fld>
            <a:endParaRPr lang="en-US" b="1" smtClean="0">
              <a:latin typeface="Trebuchet MS" pitchFamily="34" charset="0"/>
            </a:endParaRPr>
          </a:p>
        </p:txBody>
      </p:sp>
      <p:sp>
        <p:nvSpPr>
          <p:cNvPr id="75779" name="Line 15"/>
          <p:cNvSpPr>
            <a:spLocks noChangeShapeType="1"/>
          </p:cNvSpPr>
          <p:nvPr/>
        </p:nvSpPr>
        <p:spPr bwMode="auto">
          <a:xfrm flipV="1">
            <a:off x="290749" y="1596571"/>
            <a:ext cx="8679080" cy="4470854"/>
          </a:xfrm>
          <a:prstGeom prst="line">
            <a:avLst/>
          </a:prstGeom>
          <a:noFill/>
          <a:ln w="76200">
            <a:solidFill>
              <a:srgbClr val="984807"/>
            </a:solidFill>
            <a:miter lim="800000"/>
            <a:headEnd/>
            <a:tailEnd/>
          </a:ln>
        </p:spPr>
        <p:txBody>
          <a:bodyPr wrap="none"/>
          <a:lstStyle/>
          <a:p>
            <a:endParaRPr lang="en-US"/>
          </a:p>
        </p:txBody>
      </p:sp>
      <p:sp>
        <p:nvSpPr>
          <p:cNvPr id="36" name="Line 15"/>
          <p:cNvSpPr>
            <a:spLocks noChangeShapeType="1"/>
          </p:cNvSpPr>
          <p:nvPr/>
        </p:nvSpPr>
        <p:spPr bwMode="auto">
          <a:xfrm flipV="1">
            <a:off x="523204" y="4630510"/>
            <a:ext cx="260350" cy="2001838"/>
          </a:xfrm>
          <a:prstGeom prst="line">
            <a:avLst/>
          </a:prstGeom>
          <a:noFill/>
          <a:ln w="76200">
            <a:solidFill>
              <a:srgbClr val="984807"/>
            </a:solidFill>
            <a:miter lim="800000"/>
            <a:headEnd/>
            <a:tailEnd/>
          </a:ln>
        </p:spPr>
        <p:txBody>
          <a:bodyPr wrap="none"/>
          <a:lstStyle/>
          <a:p>
            <a:endParaRPr lang="en-US"/>
          </a:p>
        </p:txBody>
      </p:sp>
      <p:sp>
        <p:nvSpPr>
          <p:cNvPr id="37" name="Line 15"/>
          <p:cNvSpPr>
            <a:spLocks noChangeShapeType="1"/>
          </p:cNvSpPr>
          <p:nvPr/>
        </p:nvSpPr>
        <p:spPr bwMode="auto">
          <a:xfrm flipH="1" flipV="1">
            <a:off x="790574" y="4657724"/>
            <a:ext cx="399595" cy="1394731"/>
          </a:xfrm>
          <a:prstGeom prst="line">
            <a:avLst/>
          </a:prstGeom>
          <a:noFill/>
          <a:ln w="76200">
            <a:solidFill>
              <a:srgbClr val="984807"/>
            </a:solidFill>
            <a:miter lim="800000"/>
            <a:headEnd/>
            <a:tailEnd/>
          </a:ln>
        </p:spPr>
        <p:txBody>
          <a:bodyPr wrap="none"/>
          <a:lstStyle/>
          <a:p>
            <a:endParaRPr lang="en-US"/>
          </a:p>
        </p:txBody>
      </p:sp>
      <p:sp>
        <p:nvSpPr>
          <p:cNvPr id="38" name="Line 15"/>
          <p:cNvSpPr>
            <a:spLocks noChangeShapeType="1"/>
          </p:cNvSpPr>
          <p:nvPr/>
        </p:nvSpPr>
        <p:spPr bwMode="auto">
          <a:xfrm flipV="1">
            <a:off x="1166813" y="6010274"/>
            <a:ext cx="1204912" cy="33337"/>
          </a:xfrm>
          <a:prstGeom prst="line">
            <a:avLst/>
          </a:prstGeom>
          <a:noFill/>
          <a:ln w="76200">
            <a:solidFill>
              <a:srgbClr val="984807"/>
            </a:solidFill>
            <a:miter lim="800000"/>
            <a:headEnd/>
            <a:tailEnd/>
          </a:ln>
        </p:spPr>
        <p:txBody>
          <a:bodyPr wrap="none"/>
          <a:lstStyle/>
          <a:p>
            <a:endParaRPr lang="en-US"/>
          </a:p>
        </p:txBody>
      </p:sp>
      <p:sp>
        <p:nvSpPr>
          <p:cNvPr id="39" name="Line 15"/>
          <p:cNvSpPr>
            <a:spLocks noChangeShapeType="1"/>
          </p:cNvSpPr>
          <p:nvPr/>
        </p:nvSpPr>
        <p:spPr bwMode="auto">
          <a:xfrm flipH="1" flipV="1">
            <a:off x="2322284" y="4064000"/>
            <a:ext cx="520928" cy="1574800"/>
          </a:xfrm>
          <a:prstGeom prst="line">
            <a:avLst/>
          </a:prstGeom>
          <a:noFill/>
          <a:ln w="76200">
            <a:solidFill>
              <a:srgbClr val="984807"/>
            </a:solidFill>
            <a:miter lim="800000"/>
            <a:headEnd/>
            <a:tailEnd/>
          </a:ln>
        </p:spPr>
        <p:txBody>
          <a:bodyPr wrap="none"/>
          <a:lstStyle/>
          <a:p>
            <a:endParaRPr lang="en-US"/>
          </a:p>
        </p:txBody>
      </p:sp>
      <p:sp>
        <p:nvSpPr>
          <p:cNvPr id="40" name="Line 15"/>
          <p:cNvSpPr>
            <a:spLocks noChangeShapeType="1"/>
          </p:cNvSpPr>
          <p:nvPr/>
        </p:nvSpPr>
        <p:spPr bwMode="auto">
          <a:xfrm flipV="1">
            <a:off x="3367324" y="3889374"/>
            <a:ext cx="28575" cy="1698625"/>
          </a:xfrm>
          <a:prstGeom prst="line">
            <a:avLst/>
          </a:prstGeom>
          <a:noFill/>
          <a:ln w="76200">
            <a:solidFill>
              <a:srgbClr val="984807"/>
            </a:solidFill>
            <a:miter lim="800000"/>
            <a:headEnd/>
            <a:tailEnd/>
          </a:ln>
        </p:spPr>
        <p:txBody>
          <a:bodyPr wrap="none"/>
          <a:lstStyle/>
          <a:p>
            <a:endParaRPr lang="en-US"/>
          </a:p>
        </p:txBody>
      </p:sp>
      <p:sp>
        <p:nvSpPr>
          <p:cNvPr id="41" name="Line 15"/>
          <p:cNvSpPr>
            <a:spLocks noChangeShapeType="1"/>
          </p:cNvSpPr>
          <p:nvPr/>
        </p:nvSpPr>
        <p:spPr bwMode="auto">
          <a:xfrm flipV="1">
            <a:off x="4207111" y="4467225"/>
            <a:ext cx="884001" cy="128586"/>
          </a:xfrm>
          <a:prstGeom prst="line">
            <a:avLst/>
          </a:prstGeom>
          <a:noFill/>
          <a:ln w="76200">
            <a:solidFill>
              <a:srgbClr val="984807"/>
            </a:solidFill>
            <a:miter lim="800000"/>
            <a:headEnd/>
            <a:tailEnd/>
          </a:ln>
        </p:spPr>
        <p:txBody>
          <a:bodyPr wrap="none"/>
          <a:lstStyle/>
          <a:p>
            <a:endParaRPr lang="en-US"/>
          </a:p>
        </p:txBody>
      </p:sp>
      <p:sp>
        <p:nvSpPr>
          <p:cNvPr id="42" name="Line 15"/>
          <p:cNvSpPr>
            <a:spLocks noChangeShapeType="1"/>
          </p:cNvSpPr>
          <p:nvPr/>
        </p:nvSpPr>
        <p:spPr bwMode="auto">
          <a:xfrm flipV="1">
            <a:off x="7054180" y="2047874"/>
            <a:ext cx="403895" cy="1102405"/>
          </a:xfrm>
          <a:prstGeom prst="line">
            <a:avLst/>
          </a:prstGeom>
          <a:noFill/>
          <a:ln w="76200">
            <a:solidFill>
              <a:srgbClr val="984807"/>
            </a:solidFill>
            <a:miter lim="800000"/>
            <a:headEnd/>
            <a:tailEnd/>
          </a:ln>
        </p:spPr>
        <p:txBody>
          <a:bodyPr wrap="none"/>
          <a:lstStyle/>
          <a:p>
            <a:endParaRPr lang="en-US"/>
          </a:p>
        </p:txBody>
      </p:sp>
      <p:sp>
        <p:nvSpPr>
          <p:cNvPr id="43" name="Line 15"/>
          <p:cNvSpPr>
            <a:spLocks noChangeShapeType="1"/>
          </p:cNvSpPr>
          <p:nvPr/>
        </p:nvSpPr>
        <p:spPr bwMode="auto">
          <a:xfrm flipH="1" flipV="1">
            <a:off x="5067299" y="3228975"/>
            <a:ext cx="883555" cy="762454"/>
          </a:xfrm>
          <a:prstGeom prst="line">
            <a:avLst/>
          </a:prstGeom>
          <a:noFill/>
          <a:ln w="76200">
            <a:solidFill>
              <a:srgbClr val="984807"/>
            </a:solidFill>
            <a:miter lim="800000"/>
            <a:headEnd/>
            <a:tailEnd/>
          </a:ln>
        </p:spPr>
        <p:txBody>
          <a:bodyPr wrap="none"/>
          <a:lstStyle/>
          <a:p>
            <a:endParaRPr lang="en-US"/>
          </a:p>
        </p:txBody>
      </p:sp>
      <p:sp>
        <p:nvSpPr>
          <p:cNvPr id="44" name="Line 15"/>
          <p:cNvSpPr>
            <a:spLocks noChangeShapeType="1"/>
          </p:cNvSpPr>
          <p:nvPr/>
        </p:nvSpPr>
        <p:spPr bwMode="auto">
          <a:xfrm flipH="1" flipV="1">
            <a:off x="2307770" y="4020457"/>
            <a:ext cx="43551" cy="2017484"/>
          </a:xfrm>
          <a:prstGeom prst="line">
            <a:avLst/>
          </a:prstGeom>
          <a:noFill/>
          <a:ln w="76200">
            <a:solidFill>
              <a:srgbClr val="984807"/>
            </a:solidFill>
            <a:miter lim="800000"/>
            <a:headEnd/>
            <a:tailEnd/>
          </a:ln>
        </p:spPr>
        <p:txBody>
          <a:bodyPr wrap="none"/>
          <a:lstStyle/>
          <a:p>
            <a:endParaRPr lang="en-US"/>
          </a:p>
        </p:txBody>
      </p:sp>
      <p:sp>
        <p:nvSpPr>
          <p:cNvPr id="45" name="Line 15"/>
          <p:cNvSpPr>
            <a:spLocks noChangeShapeType="1"/>
          </p:cNvSpPr>
          <p:nvPr/>
        </p:nvSpPr>
        <p:spPr bwMode="auto">
          <a:xfrm flipH="1" flipV="1">
            <a:off x="2809873" y="5600699"/>
            <a:ext cx="595314" cy="9525"/>
          </a:xfrm>
          <a:prstGeom prst="line">
            <a:avLst/>
          </a:prstGeom>
          <a:noFill/>
          <a:ln w="76200">
            <a:solidFill>
              <a:srgbClr val="984807"/>
            </a:solidFill>
            <a:miter lim="800000"/>
            <a:headEnd/>
            <a:tailEnd/>
          </a:ln>
        </p:spPr>
        <p:txBody>
          <a:bodyPr wrap="none"/>
          <a:lstStyle/>
          <a:p>
            <a:endParaRPr lang="en-US"/>
          </a:p>
        </p:txBody>
      </p:sp>
      <p:sp>
        <p:nvSpPr>
          <p:cNvPr id="46" name="Line 15"/>
          <p:cNvSpPr>
            <a:spLocks noChangeShapeType="1"/>
          </p:cNvSpPr>
          <p:nvPr/>
        </p:nvSpPr>
        <p:spPr bwMode="auto">
          <a:xfrm flipH="1" flipV="1">
            <a:off x="3700463" y="3795713"/>
            <a:ext cx="523874" cy="809624"/>
          </a:xfrm>
          <a:prstGeom prst="line">
            <a:avLst/>
          </a:prstGeom>
          <a:noFill/>
          <a:ln w="76200">
            <a:solidFill>
              <a:srgbClr val="984807"/>
            </a:solidFill>
            <a:miter lim="800000"/>
            <a:headEnd/>
            <a:tailEnd/>
          </a:ln>
        </p:spPr>
        <p:txBody>
          <a:bodyPr wrap="none"/>
          <a:lstStyle/>
          <a:p>
            <a:endParaRPr lang="en-US"/>
          </a:p>
        </p:txBody>
      </p:sp>
      <p:sp>
        <p:nvSpPr>
          <p:cNvPr id="47" name="Line 15"/>
          <p:cNvSpPr>
            <a:spLocks noChangeShapeType="1"/>
          </p:cNvSpPr>
          <p:nvPr/>
        </p:nvSpPr>
        <p:spPr bwMode="auto">
          <a:xfrm flipH="1">
            <a:off x="5065485" y="3228975"/>
            <a:ext cx="25628" cy="1255939"/>
          </a:xfrm>
          <a:prstGeom prst="line">
            <a:avLst/>
          </a:prstGeom>
          <a:noFill/>
          <a:ln w="76200">
            <a:solidFill>
              <a:srgbClr val="984807"/>
            </a:solidFill>
            <a:miter lim="800000"/>
            <a:headEnd/>
            <a:tailEnd/>
          </a:ln>
        </p:spPr>
        <p:txBody>
          <a:bodyPr wrap="none"/>
          <a:lstStyle/>
          <a:p>
            <a:endParaRPr lang="en-US"/>
          </a:p>
        </p:txBody>
      </p:sp>
      <p:sp>
        <p:nvSpPr>
          <p:cNvPr id="48" name="Line 15"/>
          <p:cNvSpPr>
            <a:spLocks noChangeShapeType="1"/>
          </p:cNvSpPr>
          <p:nvPr/>
        </p:nvSpPr>
        <p:spPr bwMode="auto">
          <a:xfrm flipH="1" flipV="1">
            <a:off x="6062662" y="2886075"/>
            <a:ext cx="991517" cy="233816"/>
          </a:xfrm>
          <a:prstGeom prst="line">
            <a:avLst/>
          </a:prstGeom>
          <a:noFill/>
          <a:ln w="76200">
            <a:solidFill>
              <a:srgbClr val="984807"/>
            </a:solidFill>
            <a:miter lim="800000"/>
            <a:headEnd/>
            <a:tailEnd/>
          </a:ln>
        </p:spPr>
        <p:txBody>
          <a:bodyPr wrap="none"/>
          <a:lstStyle/>
          <a:p>
            <a:endParaRPr lang="en-US"/>
          </a:p>
        </p:txBody>
      </p:sp>
      <p:sp>
        <p:nvSpPr>
          <p:cNvPr id="49" name="Line 15"/>
          <p:cNvSpPr>
            <a:spLocks noChangeShapeType="1"/>
          </p:cNvSpPr>
          <p:nvPr/>
        </p:nvSpPr>
        <p:spPr bwMode="auto">
          <a:xfrm flipH="1" flipV="1">
            <a:off x="7424738" y="2062163"/>
            <a:ext cx="1022586" cy="71664"/>
          </a:xfrm>
          <a:prstGeom prst="line">
            <a:avLst/>
          </a:prstGeom>
          <a:noFill/>
          <a:ln w="76200">
            <a:solidFill>
              <a:srgbClr val="984807"/>
            </a:solidFill>
            <a:miter lim="800000"/>
            <a:headEnd/>
            <a:tailEnd/>
          </a:ln>
        </p:spPr>
        <p:txBody>
          <a:bodyPr wrap="none"/>
          <a:lstStyle/>
          <a:p>
            <a:endParaRPr lang="en-US"/>
          </a:p>
        </p:txBody>
      </p:sp>
      <p:sp>
        <p:nvSpPr>
          <p:cNvPr id="25" name="Line 15"/>
          <p:cNvSpPr>
            <a:spLocks noChangeShapeType="1"/>
          </p:cNvSpPr>
          <p:nvPr/>
        </p:nvSpPr>
        <p:spPr bwMode="auto">
          <a:xfrm flipV="1">
            <a:off x="312515" y="1045028"/>
            <a:ext cx="8425085" cy="4390567"/>
          </a:xfrm>
          <a:prstGeom prst="line">
            <a:avLst/>
          </a:prstGeom>
          <a:noFill/>
          <a:ln w="76200">
            <a:solidFill>
              <a:srgbClr val="984807"/>
            </a:solidFill>
            <a:miter lim="800000"/>
            <a:headEnd/>
            <a:tailEnd/>
          </a:ln>
        </p:spPr>
        <p:txBody>
          <a:bodyPr wrap="none"/>
          <a:lstStyle/>
          <a:p>
            <a:endParaRPr lang="en-US"/>
          </a:p>
        </p:txBody>
      </p:sp>
      <p:sp>
        <p:nvSpPr>
          <p:cNvPr id="26" name="Rectangle 25"/>
          <p:cNvSpPr/>
          <p:nvPr/>
        </p:nvSpPr>
        <p:spPr>
          <a:xfrm>
            <a:off x="244613" y="22687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29" name="Straight Connector 28"/>
          <p:cNvCxnSpPr/>
          <p:nvPr/>
        </p:nvCxnSpPr>
        <p:spPr>
          <a:xfrm>
            <a:off x="1902048" y="148112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22" name="Line 15"/>
          <p:cNvSpPr>
            <a:spLocks noChangeShapeType="1"/>
          </p:cNvSpPr>
          <p:nvPr/>
        </p:nvSpPr>
        <p:spPr bwMode="auto">
          <a:xfrm flipV="1">
            <a:off x="3372541" y="3802742"/>
            <a:ext cx="357640" cy="89125"/>
          </a:xfrm>
          <a:prstGeom prst="line">
            <a:avLst/>
          </a:prstGeom>
          <a:noFill/>
          <a:ln w="76200">
            <a:solidFill>
              <a:srgbClr val="984807"/>
            </a:solidFill>
            <a:miter lim="800000"/>
            <a:headEnd/>
            <a:tailEnd/>
          </a:ln>
        </p:spPr>
        <p:txBody>
          <a:bodyPr wrap="none"/>
          <a:lstStyle/>
          <a:p>
            <a:endParaRPr lang="en-US"/>
          </a:p>
        </p:txBody>
      </p:sp>
      <p:sp>
        <p:nvSpPr>
          <p:cNvPr id="23" name="Line 15"/>
          <p:cNvSpPr>
            <a:spLocks noChangeShapeType="1"/>
          </p:cNvSpPr>
          <p:nvPr/>
        </p:nvSpPr>
        <p:spPr bwMode="auto">
          <a:xfrm flipV="1">
            <a:off x="5934075" y="2873828"/>
            <a:ext cx="161935" cy="1126671"/>
          </a:xfrm>
          <a:prstGeom prst="line">
            <a:avLst/>
          </a:prstGeom>
          <a:noFill/>
          <a:ln w="76200">
            <a:solidFill>
              <a:srgbClr val="984807"/>
            </a:solidFill>
            <a:miter lim="800000"/>
            <a:headEnd/>
            <a:tailEnd/>
          </a:ln>
        </p:spPr>
        <p:txBody>
          <a:bodyPr wrap="none"/>
          <a:lstStyle/>
          <a:p>
            <a:endParaRPr lang="en-US"/>
          </a:p>
        </p:txBody>
      </p:sp>
      <p:sp>
        <p:nvSpPr>
          <p:cNvPr id="24" name="Line 15"/>
          <p:cNvSpPr>
            <a:spLocks noChangeShapeType="1"/>
          </p:cNvSpPr>
          <p:nvPr/>
        </p:nvSpPr>
        <p:spPr bwMode="auto">
          <a:xfrm flipH="1">
            <a:off x="8415337" y="1494971"/>
            <a:ext cx="351290" cy="667204"/>
          </a:xfrm>
          <a:prstGeom prst="line">
            <a:avLst/>
          </a:prstGeom>
          <a:noFill/>
          <a:ln w="76200">
            <a:solidFill>
              <a:srgbClr val="984807"/>
            </a:solidFill>
            <a:miter lim="800000"/>
            <a:headEnd/>
            <a:tailEnd/>
          </a:ln>
        </p:spPr>
        <p:txBody>
          <a:bodyPr wrap="none"/>
          <a:lstStyle/>
          <a:p>
            <a:endParaRPr lang="en-US"/>
          </a:p>
        </p:txBody>
      </p:sp>
      <p:sp>
        <p:nvSpPr>
          <p:cNvPr id="63492" name="Rectangle 17"/>
          <p:cNvSpPr>
            <a:spLocks noChangeArrowheads="1"/>
          </p:cNvSpPr>
          <p:nvPr/>
        </p:nvSpPr>
        <p:spPr bwMode="auto">
          <a:xfrm>
            <a:off x="465029" y="188789"/>
            <a:ext cx="8330520" cy="970426"/>
          </a:xfrm>
          <a:prstGeom prst="rect">
            <a:avLst/>
          </a:prstGeom>
          <a:noFill/>
          <a:ln w="9525">
            <a:noFill/>
            <a:miter lim="800000"/>
            <a:headEnd/>
            <a:tailEnd/>
          </a:ln>
        </p:spPr>
        <p:txBody>
          <a:bodyPr anchor="ctr"/>
          <a:lstStyle/>
          <a:p>
            <a:r>
              <a:rPr lang="en-US" sz="3600" b="1" dirty="0">
                <a:solidFill>
                  <a:srgbClr val="642F04"/>
                </a:solidFill>
                <a:latin typeface="Arial" panose="020B0604020202020204" pitchFamily="34" charset="0"/>
                <a:cs typeface="Arial" panose="020B0604020202020204" pitchFamily="34" charset="0"/>
              </a:rPr>
              <a:t>EF Development does not progress </a:t>
            </a:r>
            <a:r>
              <a:rPr lang="en-US" sz="3600" b="1" dirty="0" smtClean="0">
                <a:solidFill>
                  <a:srgbClr val="642F04"/>
                </a:solidFill>
                <a:latin typeface="Arial" panose="020B0604020202020204" pitchFamily="34" charset="0"/>
                <a:cs typeface="Arial" panose="020B0604020202020204" pitchFamily="34" charset="0"/>
              </a:rPr>
              <a:t>by </a:t>
            </a:r>
            <a:r>
              <a:rPr lang="en-US" sz="3600" b="1" dirty="0">
                <a:solidFill>
                  <a:srgbClr val="642F04"/>
                </a:solidFill>
                <a:latin typeface="Arial" panose="020B0604020202020204" pitchFamily="34" charset="0"/>
                <a:cs typeface="Arial" panose="020B0604020202020204" pitchFamily="34" charset="0"/>
              </a:rPr>
              <a:t>continuous equal intervals</a:t>
            </a:r>
          </a:p>
        </p:txBody>
      </p:sp>
    </p:spTree>
    <p:extLst>
      <p:ext uri="{BB962C8B-B14F-4D97-AF65-F5344CB8AC3E}">
        <p14:creationId xmlns:p14="http://schemas.microsoft.com/office/powerpoint/2010/main" val="1132700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25" grpId="0" animBg="1"/>
      <p:bldP spid="22" grpId="0" animBg="1"/>
      <p:bldP spid="23" grpId="0" animBg="1"/>
      <p:bldP spid="2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3"/>
          <p:cNvSpPr>
            <a:spLocks noGrp="1"/>
          </p:cNvSpPr>
          <p:nvPr>
            <p:ph type="sldNum" sz="quarter" idx="12"/>
          </p:nvPr>
        </p:nvSpPr>
        <p:spPr>
          <a:xfrm>
            <a:off x="6800849" y="6358061"/>
            <a:ext cx="2133600" cy="365125"/>
          </a:xfrm>
          <a:noFill/>
          <a:ln w="76200"/>
        </p:spPr>
        <p:txBody>
          <a:bodyPr/>
          <a:lstStyle/>
          <a:p>
            <a:fld id="{975AA814-79CF-4BE9-8F25-35FC60FBE3CA}" type="slidenum">
              <a:rPr lang="en-US" b="1" smtClean="0">
                <a:latin typeface="Trebuchet MS" pitchFamily="34" charset="0"/>
              </a:rPr>
              <a:pPr/>
              <a:t>34</a:t>
            </a:fld>
            <a:endParaRPr lang="en-US" b="1" dirty="0" smtClean="0">
              <a:latin typeface="Trebuchet MS" pitchFamily="34" charset="0"/>
            </a:endParaRPr>
          </a:p>
        </p:txBody>
      </p:sp>
      <p:sp>
        <p:nvSpPr>
          <p:cNvPr id="25" name="Line 15"/>
          <p:cNvSpPr>
            <a:spLocks noChangeShapeType="1"/>
          </p:cNvSpPr>
          <p:nvPr/>
        </p:nvSpPr>
        <p:spPr bwMode="auto">
          <a:xfrm>
            <a:off x="581094" y="3500797"/>
            <a:ext cx="1327303" cy="19821"/>
          </a:xfrm>
          <a:prstGeom prst="line">
            <a:avLst/>
          </a:prstGeom>
          <a:noFill/>
          <a:ln w="76200">
            <a:solidFill>
              <a:srgbClr val="984807"/>
            </a:solidFill>
            <a:miter lim="800000"/>
            <a:headEnd/>
            <a:tailEnd/>
          </a:ln>
        </p:spPr>
        <p:txBody>
          <a:bodyPr wrap="none"/>
          <a:lstStyle/>
          <a:p>
            <a:endParaRPr lang="en-US"/>
          </a:p>
        </p:txBody>
      </p:sp>
      <p:sp>
        <p:nvSpPr>
          <p:cNvPr id="26" name="Rectangle 25"/>
          <p:cNvSpPr/>
          <p:nvPr/>
        </p:nvSpPr>
        <p:spPr>
          <a:xfrm>
            <a:off x="212002" y="204418"/>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29" name="Straight Connector 28"/>
          <p:cNvCxnSpPr/>
          <p:nvPr/>
        </p:nvCxnSpPr>
        <p:spPr>
          <a:xfrm>
            <a:off x="1696500" y="144843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36" name="Line 15"/>
          <p:cNvSpPr>
            <a:spLocks noChangeShapeType="1"/>
          </p:cNvSpPr>
          <p:nvPr/>
        </p:nvSpPr>
        <p:spPr bwMode="auto">
          <a:xfrm flipV="1">
            <a:off x="523205" y="5058152"/>
            <a:ext cx="169658" cy="873155"/>
          </a:xfrm>
          <a:prstGeom prst="line">
            <a:avLst/>
          </a:prstGeom>
          <a:noFill/>
          <a:ln w="76200">
            <a:solidFill>
              <a:srgbClr val="984807"/>
            </a:solidFill>
            <a:miter lim="800000"/>
            <a:headEnd/>
            <a:tailEnd/>
          </a:ln>
        </p:spPr>
        <p:txBody>
          <a:bodyPr wrap="none"/>
          <a:lstStyle/>
          <a:p>
            <a:endParaRPr lang="en-US"/>
          </a:p>
        </p:txBody>
      </p:sp>
      <p:sp>
        <p:nvSpPr>
          <p:cNvPr id="37" name="Line 15"/>
          <p:cNvSpPr>
            <a:spLocks noChangeShapeType="1"/>
          </p:cNvSpPr>
          <p:nvPr/>
        </p:nvSpPr>
        <p:spPr bwMode="auto">
          <a:xfrm flipH="1" flipV="1">
            <a:off x="692863" y="5077204"/>
            <a:ext cx="229835" cy="616733"/>
          </a:xfrm>
          <a:prstGeom prst="line">
            <a:avLst/>
          </a:prstGeom>
          <a:noFill/>
          <a:ln w="76200">
            <a:solidFill>
              <a:srgbClr val="984807"/>
            </a:solidFill>
            <a:miter lim="800000"/>
            <a:headEnd/>
            <a:tailEnd/>
          </a:ln>
        </p:spPr>
        <p:txBody>
          <a:bodyPr wrap="none"/>
          <a:lstStyle/>
          <a:p>
            <a:endParaRPr lang="en-US"/>
          </a:p>
        </p:txBody>
      </p:sp>
      <p:sp>
        <p:nvSpPr>
          <p:cNvPr id="38" name="Line 15"/>
          <p:cNvSpPr>
            <a:spLocks noChangeShapeType="1"/>
          </p:cNvSpPr>
          <p:nvPr/>
        </p:nvSpPr>
        <p:spPr bwMode="auto">
          <a:xfrm flipV="1">
            <a:off x="906089" y="5656235"/>
            <a:ext cx="693028" cy="14741"/>
          </a:xfrm>
          <a:prstGeom prst="line">
            <a:avLst/>
          </a:prstGeom>
          <a:noFill/>
          <a:ln w="76200">
            <a:solidFill>
              <a:srgbClr val="984807"/>
            </a:solidFill>
            <a:miter lim="800000"/>
            <a:headEnd/>
            <a:tailEnd/>
          </a:ln>
        </p:spPr>
        <p:txBody>
          <a:bodyPr wrap="none"/>
          <a:lstStyle/>
          <a:p>
            <a:endParaRPr lang="en-US"/>
          </a:p>
        </p:txBody>
      </p:sp>
      <p:sp>
        <p:nvSpPr>
          <p:cNvPr id="39" name="Line 15"/>
          <p:cNvSpPr>
            <a:spLocks noChangeShapeType="1"/>
          </p:cNvSpPr>
          <p:nvPr/>
        </p:nvSpPr>
        <p:spPr bwMode="auto">
          <a:xfrm flipH="1" flipV="1">
            <a:off x="1557981" y="4795616"/>
            <a:ext cx="299622" cy="696357"/>
          </a:xfrm>
          <a:prstGeom prst="line">
            <a:avLst/>
          </a:prstGeom>
          <a:noFill/>
          <a:ln w="76200">
            <a:solidFill>
              <a:srgbClr val="984807"/>
            </a:solidFill>
            <a:miter lim="800000"/>
            <a:headEnd/>
            <a:tailEnd/>
          </a:ln>
        </p:spPr>
        <p:txBody>
          <a:bodyPr wrap="none"/>
          <a:lstStyle/>
          <a:p>
            <a:endParaRPr lang="en-US"/>
          </a:p>
        </p:txBody>
      </p:sp>
      <p:sp>
        <p:nvSpPr>
          <p:cNvPr id="40" name="Line 15"/>
          <p:cNvSpPr>
            <a:spLocks noChangeShapeType="1"/>
          </p:cNvSpPr>
          <p:nvPr/>
        </p:nvSpPr>
        <p:spPr bwMode="auto">
          <a:xfrm flipV="1">
            <a:off x="2159055" y="4718399"/>
            <a:ext cx="16435" cy="751111"/>
          </a:xfrm>
          <a:prstGeom prst="line">
            <a:avLst/>
          </a:prstGeom>
          <a:noFill/>
          <a:ln w="76200">
            <a:solidFill>
              <a:srgbClr val="984807"/>
            </a:solidFill>
            <a:miter lim="800000"/>
            <a:headEnd/>
            <a:tailEnd/>
          </a:ln>
        </p:spPr>
        <p:txBody>
          <a:bodyPr wrap="none"/>
          <a:lstStyle/>
          <a:p>
            <a:endParaRPr lang="en-US"/>
          </a:p>
        </p:txBody>
      </p:sp>
      <p:sp>
        <p:nvSpPr>
          <p:cNvPr id="41" name="Line 15"/>
          <p:cNvSpPr>
            <a:spLocks noChangeShapeType="1"/>
          </p:cNvSpPr>
          <p:nvPr/>
        </p:nvSpPr>
        <p:spPr bwMode="auto">
          <a:xfrm flipV="1">
            <a:off x="2663825" y="4962833"/>
            <a:ext cx="517499" cy="83286"/>
          </a:xfrm>
          <a:prstGeom prst="line">
            <a:avLst/>
          </a:prstGeom>
          <a:noFill/>
          <a:ln w="76200">
            <a:solidFill>
              <a:srgbClr val="984807"/>
            </a:solidFill>
            <a:miter lim="800000"/>
            <a:headEnd/>
            <a:tailEnd/>
          </a:ln>
        </p:spPr>
        <p:txBody>
          <a:bodyPr wrap="none"/>
          <a:lstStyle/>
          <a:p>
            <a:endParaRPr lang="en-US"/>
          </a:p>
        </p:txBody>
      </p:sp>
      <p:sp>
        <p:nvSpPr>
          <p:cNvPr id="42" name="Line 15"/>
          <p:cNvSpPr>
            <a:spLocks noChangeShapeType="1"/>
          </p:cNvSpPr>
          <p:nvPr/>
        </p:nvSpPr>
        <p:spPr bwMode="auto">
          <a:xfrm flipV="1">
            <a:off x="4292322" y="3894585"/>
            <a:ext cx="232308" cy="487470"/>
          </a:xfrm>
          <a:prstGeom prst="line">
            <a:avLst/>
          </a:prstGeom>
          <a:noFill/>
          <a:ln w="76200">
            <a:solidFill>
              <a:srgbClr val="984807"/>
            </a:solidFill>
            <a:miter lim="800000"/>
            <a:headEnd/>
            <a:tailEnd/>
          </a:ln>
        </p:spPr>
        <p:txBody>
          <a:bodyPr wrap="none"/>
          <a:lstStyle/>
          <a:p>
            <a:endParaRPr lang="en-US"/>
          </a:p>
        </p:txBody>
      </p:sp>
      <p:sp>
        <p:nvSpPr>
          <p:cNvPr id="43" name="Line 15"/>
          <p:cNvSpPr>
            <a:spLocks noChangeShapeType="1"/>
          </p:cNvSpPr>
          <p:nvPr/>
        </p:nvSpPr>
        <p:spPr bwMode="auto">
          <a:xfrm flipH="1" flipV="1">
            <a:off x="3155879" y="4435903"/>
            <a:ext cx="508194" cy="337148"/>
          </a:xfrm>
          <a:prstGeom prst="line">
            <a:avLst/>
          </a:prstGeom>
          <a:noFill/>
          <a:ln w="76200">
            <a:solidFill>
              <a:srgbClr val="984807"/>
            </a:solidFill>
            <a:miter lim="800000"/>
            <a:headEnd/>
            <a:tailEnd/>
          </a:ln>
        </p:spPr>
        <p:txBody>
          <a:bodyPr wrap="none"/>
          <a:lstStyle/>
          <a:p>
            <a:endParaRPr lang="en-US"/>
          </a:p>
        </p:txBody>
      </p:sp>
      <p:sp>
        <p:nvSpPr>
          <p:cNvPr id="44" name="Line 15"/>
          <p:cNvSpPr>
            <a:spLocks noChangeShapeType="1"/>
          </p:cNvSpPr>
          <p:nvPr/>
        </p:nvSpPr>
        <p:spPr bwMode="auto">
          <a:xfrm flipH="1" flipV="1">
            <a:off x="1549633" y="4776362"/>
            <a:ext cx="25049" cy="892107"/>
          </a:xfrm>
          <a:prstGeom prst="line">
            <a:avLst/>
          </a:prstGeom>
          <a:noFill/>
          <a:ln w="76200">
            <a:solidFill>
              <a:srgbClr val="984807"/>
            </a:solidFill>
            <a:miter lim="800000"/>
            <a:headEnd/>
            <a:tailEnd/>
          </a:ln>
        </p:spPr>
        <p:txBody>
          <a:bodyPr wrap="none"/>
          <a:lstStyle/>
          <a:p>
            <a:endParaRPr lang="en-US"/>
          </a:p>
        </p:txBody>
      </p:sp>
      <p:sp>
        <p:nvSpPr>
          <p:cNvPr id="45" name="Line 15"/>
          <p:cNvSpPr>
            <a:spLocks noChangeShapeType="1"/>
          </p:cNvSpPr>
          <p:nvPr/>
        </p:nvSpPr>
        <p:spPr bwMode="auto">
          <a:xfrm flipH="1" flipV="1">
            <a:off x="1847952" y="5475126"/>
            <a:ext cx="342406" cy="4212"/>
          </a:xfrm>
          <a:prstGeom prst="line">
            <a:avLst/>
          </a:prstGeom>
          <a:noFill/>
          <a:ln w="76200">
            <a:solidFill>
              <a:srgbClr val="984807"/>
            </a:solidFill>
            <a:miter lim="800000"/>
            <a:headEnd/>
            <a:tailEnd/>
          </a:ln>
        </p:spPr>
        <p:txBody>
          <a:bodyPr wrap="none"/>
          <a:lstStyle/>
          <a:p>
            <a:endParaRPr lang="en-US"/>
          </a:p>
        </p:txBody>
      </p:sp>
      <p:sp>
        <p:nvSpPr>
          <p:cNvPr id="46" name="Line 15"/>
          <p:cNvSpPr>
            <a:spLocks noChangeShapeType="1"/>
          </p:cNvSpPr>
          <p:nvPr/>
        </p:nvSpPr>
        <p:spPr bwMode="auto">
          <a:xfrm flipH="1" flipV="1">
            <a:off x="2350666" y="4676981"/>
            <a:ext cx="340771" cy="381172"/>
          </a:xfrm>
          <a:prstGeom prst="line">
            <a:avLst/>
          </a:prstGeom>
          <a:noFill/>
          <a:ln w="76200">
            <a:solidFill>
              <a:srgbClr val="984807"/>
            </a:solidFill>
            <a:miter lim="800000"/>
            <a:headEnd/>
            <a:tailEnd/>
          </a:ln>
        </p:spPr>
        <p:txBody>
          <a:bodyPr wrap="none"/>
          <a:lstStyle/>
          <a:p>
            <a:endParaRPr lang="en-US"/>
          </a:p>
        </p:txBody>
      </p:sp>
      <p:sp>
        <p:nvSpPr>
          <p:cNvPr id="47" name="Line 15"/>
          <p:cNvSpPr>
            <a:spLocks noChangeShapeType="1"/>
          </p:cNvSpPr>
          <p:nvPr/>
        </p:nvSpPr>
        <p:spPr bwMode="auto">
          <a:xfrm flipH="1">
            <a:off x="3148485" y="4413678"/>
            <a:ext cx="14740" cy="555361"/>
          </a:xfrm>
          <a:prstGeom prst="line">
            <a:avLst/>
          </a:prstGeom>
          <a:noFill/>
          <a:ln w="76200">
            <a:solidFill>
              <a:srgbClr val="984807"/>
            </a:solidFill>
            <a:miter lim="800000"/>
            <a:headEnd/>
            <a:tailEnd/>
          </a:ln>
        </p:spPr>
        <p:txBody>
          <a:bodyPr wrap="none"/>
          <a:lstStyle/>
          <a:p>
            <a:endParaRPr lang="en-US"/>
          </a:p>
        </p:txBody>
      </p:sp>
      <p:sp>
        <p:nvSpPr>
          <p:cNvPr id="48" name="Line 15"/>
          <p:cNvSpPr>
            <a:spLocks noChangeShapeType="1"/>
          </p:cNvSpPr>
          <p:nvPr/>
        </p:nvSpPr>
        <p:spPr bwMode="auto">
          <a:xfrm flipH="1" flipV="1">
            <a:off x="3753781" y="4274752"/>
            <a:ext cx="570290" cy="103391"/>
          </a:xfrm>
          <a:prstGeom prst="line">
            <a:avLst/>
          </a:prstGeom>
          <a:noFill/>
          <a:ln w="76200">
            <a:solidFill>
              <a:srgbClr val="984807"/>
            </a:solidFill>
            <a:miter lim="800000"/>
            <a:headEnd/>
            <a:tailEnd/>
          </a:ln>
        </p:spPr>
        <p:txBody>
          <a:bodyPr wrap="none"/>
          <a:lstStyle/>
          <a:p>
            <a:endParaRPr lang="en-US"/>
          </a:p>
        </p:txBody>
      </p:sp>
      <p:sp>
        <p:nvSpPr>
          <p:cNvPr id="49" name="Line 15"/>
          <p:cNvSpPr>
            <a:spLocks noChangeShapeType="1"/>
          </p:cNvSpPr>
          <p:nvPr/>
        </p:nvSpPr>
        <p:spPr bwMode="auto">
          <a:xfrm flipH="1" flipV="1">
            <a:off x="4495930" y="3913603"/>
            <a:ext cx="588160" cy="31689"/>
          </a:xfrm>
          <a:prstGeom prst="line">
            <a:avLst/>
          </a:prstGeom>
          <a:noFill/>
          <a:ln w="76200">
            <a:solidFill>
              <a:srgbClr val="984807"/>
            </a:solidFill>
            <a:miter lim="800000"/>
            <a:headEnd/>
            <a:tailEnd/>
          </a:ln>
        </p:spPr>
        <p:txBody>
          <a:bodyPr wrap="none"/>
          <a:lstStyle/>
          <a:p>
            <a:endParaRPr lang="en-US"/>
          </a:p>
        </p:txBody>
      </p:sp>
      <p:sp>
        <p:nvSpPr>
          <p:cNvPr id="22" name="Line 15"/>
          <p:cNvSpPr>
            <a:spLocks noChangeShapeType="1"/>
          </p:cNvSpPr>
          <p:nvPr/>
        </p:nvSpPr>
        <p:spPr bwMode="auto">
          <a:xfrm flipV="1">
            <a:off x="2143126" y="4680090"/>
            <a:ext cx="246860" cy="52521"/>
          </a:xfrm>
          <a:prstGeom prst="line">
            <a:avLst/>
          </a:prstGeom>
          <a:noFill/>
          <a:ln w="76200">
            <a:solidFill>
              <a:srgbClr val="984807"/>
            </a:solidFill>
            <a:miter lim="800000"/>
            <a:headEnd/>
            <a:tailEnd/>
          </a:ln>
        </p:spPr>
        <p:txBody>
          <a:bodyPr wrap="none"/>
          <a:lstStyle/>
          <a:p>
            <a:endParaRPr lang="en-US"/>
          </a:p>
        </p:txBody>
      </p:sp>
      <p:sp>
        <p:nvSpPr>
          <p:cNvPr id="23" name="Line 15"/>
          <p:cNvSpPr>
            <a:spLocks noChangeShapeType="1"/>
          </p:cNvSpPr>
          <p:nvPr/>
        </p:nvSpPr>
        <p:spPr bwMode="auto">
          <a:xfrm flipV="1">
            <a:off x="3644897" y="4234412"/>
            <a:ext cx="93140" cy="498200"/>
          </a:xfrm>
          <a:prstGeom prst="line">
            <a:avLst/>
          </a:prstGeom>
          <a:noFill/>
          <a:ln w="76200">
            <a:solidFill>
              <a:srgbClr val="984807"/>
            </a:solidFill>
            <a:miter lim="800000"/>
            <a:headEnd/>
            <a:tailEnd/>
          </a:ln>
        </p:spPr>
        <p:txBody>
          <a:bodyPr wrap="none"/>
          <a:lstStyle/>
          <a:p>
            <a:endParaRPr lang="en-US"/>
          </a:p>
        </p:txBody>
      </p:sp>
      <p:sp>
        <p:nvSpPr>
          <p:cNvPr id="24" name="Line 15"/>
          <p:cNvSpPr>
            <a:spLocks noChangeShapeType="1"/>
          </p:cNvSpPr>
          <p:nvPr/>
        </p:nvSpPr>
        <p:spPr bwMode="auto">
          <a:xfrm flipH="1">
            <a:off x="5062517" y="3708400"/>
            <a:ext cx="261324" cy="246252"/>
          </a:xfrm>
          <a:prstGeom prst="line">
            <a:avLst/>
          </a:prstGeom>
          <a:noFill/>
          <a:ln w="76200">
            <a:solidFill>
              <a:srgbClr val="984807"/>
            </a:solidFill>
            <a:miter lim="800000"/>
            <a:headEnd/>
            <a:tailEnd/>
          </a:ln>
        </p:spPr>
        <p:txBody>
          <a:bodyPr wrap="none"/>
          <a:lstStyle/>
          <a:p>
            <a:endParaRPr lang="en-US"/>
          </a:p>
        </p:txBody>
      </p:sp>
      <p:sp>
        <p:nvSpPr>
          <p:cNvPr id="63492" name="Rectangle 17"/>
          <p:cNvSpPr>
            <a:spLocks noChangeArrowheads="1"/>
          </p:cNvSpPr>
          <p:nvPr/>
        </p:nvSpPr>
        <p:spPr bwMode="auto">
          <a:xfrm>
            <a:off x="243216" y="271365"/>
            <a:ext cx="8330520" cy="970426"/>
          </a:xfrm>
          <a:prstGeom prst="rect">
            <a:avLst/>
          </a:prstGeom>
          <a:noFill/>
          <a:ln w="9525">
            <a:noFill/>
            <a:miter lim="800000"/>
            <a:headEnd/>
            <a:tailEnd/>
          </a:ln>
        </p:spPr>
        <p:txBody>
          <a:bodyPr anchor="ctr"/>
          <a:lstStyle/>
          <a:p>
            <a:r>
              <a:rPr lang="en-US" sz="3600" b="1" dirty="0">
                <a:solidFill>
                  <a:schemeClr val="accent2">
                    <a:lumMod val="50000"/>
                  </a:schemeClr>
                </a:solidFill>
                <a:latin typeface="Arial" panose="020B0604020202020204" pitchFamily="34" charset="0"/>
                <a:cs typeface="Arial" panose="020B0604020202020204" pitchFamily="34" charset="0"/>
              </a:rPr>
              <a:t>EF Development does not progress </a:t>
            </a:r>
            <a:r>
              <a:rPr lang="en-US" sz="3600" b="1" dirty="0" smtClean="0">
                <a:solidFill>
                  <a:schemeClr val="accent2">
                    <a:lumMod val="50000"/>
                  </a:schemeClr>
                </a:solidFill>
                <a:latin typeface="Arial" panose="020B0604020202020204" pitchFamily="34" charset="0"/>
                <a:cs typeface="Arial" panose="020B0604020202020204" pitchFamily="34" charset="0"/>
              </a:rPr>
              <a:t>by </a:t>
            </a:r>
            <a:r>
              <a:rPr lang="en-US" sz="3600" b="1" dirty="0">
                <a:solidFill>
                  <a:schemeClr val="accent2">
                    <a:lumMod val="50000"/>
                  </a:schemeClr>
                </a:solidFill>
                <a:latin typeface="Arial" panose="020B0604020202020204" pitchFamily="34" charset="0"/>
                <a:cs typeface="Arial" panose="020B0604020202020204" pitchFamily="34" charset="0"/>
              </a:rPr>
              <a:t>continuous equal intervals</a:t>
            </a:r>
          </a:p>
        </p:txBody>
      </p:sp>
      <p:sp>
        <p:nvSpPr>
          <p:cNvPr id="27" name="Line 15"/>
          <p:cNvSpPr>
            <a:spLocks noChangeShapeType="1"/>
          </p:cNvSpPr>
          <p:nvPr/>
        </p:nvSpPr>
        <p:spPr bwMode="auto">
          <a:xfrm flipV="1">
            <a:off x="5323841" y="2699385"/>
            <a:ext cx="856891" cy="1009015"/>
          </a:xfrm>
          <a:prstGeom prst="line">
            <a:avLst/>
          </a:prstGeom>
          <a:noFill/>
          <a:ln w="76200">
            <a:solidFill>
              <a:srgbClr val="984807"/>
            </a:solidFill>
            <a:miter lim="800000"/>
            <a:headEnd/>
            <a:tailEnd/>
          </a:ln>
        </p:spPr>
        <p:txBody>
          <a:bodyPr wrap="none"/>
          <a:lstStyle/>
          <a:p>
            <a:endParaRPr lang="en-US"/>
          </a:p>
        </p:txBody>
      </p:sp>
      <p:sp>
        <p:nvSpPr>
          <p:cNvPr id="28" name="Line 15"/>
          <p:cNvSpPr>
            <a:spLocks noChangeShapeType="1"/>
          </p:cNvSpPr>
          <p:nvPr/>
        </p:nvSpPr>
        <p:spPr bwMode="auto">
          <a:xfrm flipV="1">
            <a:off x="6156325" y="2647225"/>
            <a:ext cx="879475" cy="52160"/>
          </a:xfrm>
          <a:prstGeom prst="line">
            <a:avLst/>
          </a:prstGeom>
          <a:noFill/>
          <a:ln w="76200">
            <a:solidFill>
              <a:srgbClr val="984807"/>
            </a:solidFill>
            <a:miter lim="800000"/>
            <a:headEnd/>
            <a:tailEnd/>
          </a:ln>
        </p:spPr>
        <p:txBody>
          <a:bodyPr wrap="none"/>
          <a:lstStyle/>
          <a:p>
            <a:endParaRPr lang="en-US"/>
          </a:p>
        </p:txBody>
      </p:sp>
      <p:sp>
        <p:nvSpPr>
          <p:cNvPr id="30" name="Line 15"/>
          <p:cNvSpPr>
            <a:spLocks noChangeShapeType="1"/>
          </p:cNvSpPr>
          <p:nvPr/>
        </p:nvSpPr>
        <p:spPr bwMode="auto">
          <a:xfrm flipV="1">
            <a:off x="7004049" y="2159968"/>
            <a:ext cx="445689" cy="498141"/>
          </a:xfrm>
          <a:prstGeom prst="line">
            <a:avLst/>
          </a:prstGeom>
          <a:noFill/>
          <a:ln w="76200">
            <a:solidFill>
              <a:srgbClr val="984807"/>
            </a:solidFill>
            <a:miter lim="800000"/>
            <a:headEnd/>
            <a:tailEnd/>
          </a:ln>
        </p:spPr>
        <p:txBody>
          <a:bodyPr wrap="none"/>
          <a:lstStyle/>
          <a:p>
            <a:endParaRPr lang="en-US"/>
          </a:p>
        </p:txBody>
      </p:sp>
      <p:sp>
        <p:nvSpPr>
          <p:cNvPr id="31" name="Line 15"/>
          <p:cNvSpPr>
            <a:spLocks noChangeShapeType="1"/>
          </p:cNvSpPr>
          <p:nvPr/>
        </p:nvSpPr>
        <p:spPr bwMode="auto">
          <a:xfrm>
            <a:off x="7418665" y="2172669"/>
            <a:ext cx="483910" cy="64220"/>
          </a:xfrm>
          <a:prstGeom prst="line">
            <a:avLst/>
          </a:prstGeom>
          <a:noFill/>
          <a:ln w="76200">
            <a:solidFill>
              <a:srgbClr val="984807"/>
            </a:solidFill>
            <a:miter lim="800000"/>
            <a:headEnd/>
            <a:tailEnd/>
          </a:ln>
        </p:spPr>
        <p:txBody>
          <a:bodyPr wrap="none"/>
          <a:lstStyle/>
          <a:p>
            <a:endParaRPr lang="en-US"/>
          </a:p>
        </p:txBody>
      </p:sp>
      <p:sp>
        <p:nvSpPr>
          <p:cNvPr id="32" name="Line 15"/>
          <p:cNvSpPr>
            <a:spLocks noChangeShapeType="1"/>
          </p:cNvSpPr>
          <p:nvPr/>
        </p:nvSpPr>
        <p:spPr bwMode="auto">
          <a:xfrm flipV="1">
            <a:off x="7867649" y="1702434"/>
            <a:ext cx="730251" cy="542924"/>
          </a:xfrm>
          <a:prstGeom prst="line">
            <a:avLst/>
          </a:prstGeom>
          <a:noFill/>
          <a:ln w="76200">
            <a:solidFill>
              <a:srgbClr val="984807"/>
            </a:solidFill>
            <a:miter lim="800000"/>
            <a:headEnd/>
            <a:tailEnd/>
          </a:ln>
        </p:spPr>
        <p:txBody>
          <a:bodyPr wrap="none"/>
          <a:lstStyle/>
          <a:p>
            <a:endParaRPr lang="en-US"/>
          </a:p>
        </p:txBody>
      </p:sp>
      <p:sp>
        <p:nvSpPr>
          <p:cNvPr id="33" name="Line 15"/>
          <p:cNvSpPr>
            <a:spLocks noChangeShapeType="1"/>
          </p:cNvSpPr>
          <p:nvPr/>
        </p:nvSpPr>
        <p:spPr bwMode="auto">
          <a:xfrm>
            <a:off x="1905222" y="3520618"/>
            <a:ext cx="1327303" cy="20554"/>
          </a:xfrm>
          <a:prstGeom prst="line">
            <a:avLst/>
          </a:prstGeom>
          <a:noFill/>
          <a:ln w="76200">
            <a:solidFill>
              <a:srgbClr val="984807"/>
            </a:solidFill>
            <a:miter lim="800000"/>
            <a:headEnd/>
            <a:tailEnd/>
          </a:ln>
        </p:spPr>
        <p:txBody>
          <a:bodyPr wrap="none"/>
          <a:lstStyle/>
          <a:p>
            <a:endParaRPr lang="en-US"/>
          </a:p>
        </p:txBody>
      </p:sp>
      <p:sp>
        <p:nvSpPr>
          <p:cNvPr id="34" name="Line 15"/>
          <p:cNvSpPr>
            <a:spLocks noChangeShapeType="1"/>
          </p:cNvSpPr>
          <p:nvPr/>
        </p:nvSpPr>
        <p:spPr bwMode="auto">
          <a:xfrm>
            <a:off x="3229350" y="3541172"/>
            <a:ext cx="1327303" cy="18373"/>
          </a:xfrm>
          <a:prstGeom prst="line">
            <a:avLst/>
          </a:prstGeom>
          <a:noFill/>
          <a:ln w="76200">
            <a:solidFill>
              <a:srgbClr val="984807"/>
            </a:solidFill>
            <a:miter lim="800000"/>
            <a:headEnd/>
            <a:tailEnd/>
          </a:ln>
        </p:spPr>
        <p:txBody>
          <a:bodyPr wrap="none"/>
          <a:lstStyle/>
          <a:p>
            <a:endParaRPr lang="en-US"/>
          </a:p>
        </p:txBody>
      </p:sp>
      <p:sp>
        <p:nvSpPr>
          <p:cNvPr id="35" name="Line 15"/>
          <p:cNvSpPr>
            <a:spLocks noChangeShapeType="1"/>
          </p:cNvSpPr>
          <p:nvPr/>
        </p:nvSpPr>
        <p:spPr bwMode="auto">
          <a:xfrm flipV="1">
            <a:off x="4511931" y="3559545"/>
            <a:ext cx="949070" cy="1183"/>
          </a:xfrm>
          <a:prstGeom prst="line">
            <a:avLst/>
          </a:prstGeom>
          <a:noFill/>
          <a:ln w="76200">
            <a:solidFill>
              <a:srgbClr val="984807"/>
            </a:solidFill>
            <a:miter lim="800000"/>
            <a:headEnd/>
            <a:tailEnd/>
          </a:ln>
        </p:spPr>
        <p:txBody>
          <a:bodyPr wrap="none"/>
          <a:lstStyle/>
          <a:p>
            <a:endParaRPr lang="en-US"/>
          </a:p>
        </p:txBody>
      </p:sp>
      <p:sp>
        <p:nvSpPr>
          <p:cNvPr id="50" name="Line 15"/>
          <p:cNvSpPr>
            <a:spLocks noChangeShapeType="1"/>
          </p:cNvSpPr>
          <p:nvPr/>
        </p:nvSpPr>
        <p:spPr bwMode="auto">
          <a:xfrm flipV="1">
            <a:off x="423512" y="2317623"/>
            <a:ext cx="8287351" cy="3532950"/>
          </a:xfrm>
          <a:prstGeom prst="line">
            <a:avLst/>
          </a:prstGeom>
          <a:noFill/>
          <a:ln w="76200">
            <a:solidFill>
              <a:srgbClr val="984807"/>
            </a:solidFill>
            <a:miter lim="800000"/>
            <a:headEnd/>
            <a:tailEnd/>
          </a:ln>
        </p:spPr>
        <p:txBody>
          <a:bodyPr wrap="none"/>
          <a:lstStyle/>
          <a:p>
            <a:endParaRPr lang="en-US"/>
          </a:p>
        </p:txBody>
      </p:sp>
      <p:sp>
        <p:nvSpPr>
          <p:cNvPr id="51" name="Line 15"/>
          <p:cNvSpPr>
            <a:spLocks noChangeShapeType="1"/>
          </p:cNvSpPr>
          <p:nvPr/>
        </p:nvSpPr>
        <p:spPr bwMode="auto">
          <a:xfrm flipV="1">
            <a:off x="284576" y="1804230"/>
            <a:ext cx="8313324" cy="3506634"/>
          </a:xfrm>
          <a:prstGeom prst="line">
            <a:avLst/>
          </a:prstGeom>
          <a:noFill/>
          <a:ln w="76200">
            <a:solidFill>
              <a:srgbClr val="984807"/>
            </a:solidFill>
            <a:miter lim="800000"/>
            <a:headEnd/>
            <a:tailEnd/>
          </a:ln>
        </p:spPr>
        <p:txBody>
          <a:bodyPr wrap="none"/>
          <a:lstStyle/>
          <a:p>
            <a:endParaRPr lang="en-US"/>
          </a:p>
        </p:txBody>
      </p:sp>
    </p:spTree>
    <p:extLst>
      <p:ext uri="{BB962C8B-B14F-4D97-AF65-F5344CB8AC3E}">
        <p14:creationId xmlns:p14="http://schemas.microsoft.com/office/powerpoint/2010/main" val="36853231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3"/>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22" grpId="0" animBg="1"/>
      <p:bldP spid="23" grpId="0" animBg="1"/>
      <p:bldP spid="24" grpId="0" animBg="1"/>
      <p:bldP spid="27" grpId="0" animBg="1"/>
      <p:bldP spid="28" grpId="0" animBg="1"/>
      <p:bldP spid="30" grpId="0" animBg="1"/>
      <p:bldP spid="31" grpId="0" animBg="1"/>
      <p:bldP spid="32" grpId="0" animBg="1"/>
      <p:bldP spid="33" grpId="0" animBg="1"/>
      <p:bldP spid="34" grpId="0" animBg="1"/>
      <p:bldP spid="35" grpId="0" animBg="1"/>
      <p:bldP spid="50" grpId="0" animBg="1"/>
      <p:bldP spid="5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1"/>
          <p:cNvSpPr>
            <a:spLocks noGrp="1"/>
          </p:cNvSpPr>
          <p:nvPr>
            <p:ph type="sldNum" sz="quarter" idx="12"/>
          </p:nvPr>
        </p:nvSpPr>
        <p:spPr>
          <a:noFill/>
        </p:spPr>
        <p:txBody>
          <a:bodyPr/>
          <a:lstStyle/>
          <a:p>
            <a:fld id="{E4C4CD83-726E-405C-BC21-FF536AD2086C}" type="slidenum">
              <a:rPr lang="en-US" smtClean="0"/>
              <a:pPr/>
              <a:t>35</a:t>
            </a:fld>
            <a:endParaRPr lang="en-US" smtClean="0"/>
          </a:p>
        </p:txBody>
      </p:sp>
      <p:sp>
        <p:nvSpPr>
          <p:cNvPr id="9" name="TextBox 8"/>
          <p:cNvSpPr txBox="1">
            <a:spLocks noChangeArrowheads="1"/>
          </p:cNvSpPr>
          <p:nvPr/>
        </p:nvSpPr>
        <p:spPr bwMode="auto">
          <a:xfrm>
            <a:off x="3251200" y="1566863"/>
            <a:ext cx="5500688" cy="4832350"/>
          </a:xfrm>
          <a:prstGeom prst="rect">
            <a:avLst/>
          </a:prstGeom>
          <a:noFill/>
          <a:ln w="9525">
            <a:noFill/>
            <a:miter lim="800000"/>
            <a:headEnd/>
            <a:tailEnd/>
          </a:ln>
        </p:spPr>
        <p:txBody>
          <a:bodyPr>
            <a:spAutoFit/>
          </a:bodyPr>
          <a:lstStyle/>
          <a:p>
            <a:r>
              <a:rPr lang="en-US" sz="4400">
                <a:solidFill>
                  <a:srgbClr val="642F04"/>
                </a:solidFill>
              </a:rPr>
              <a:t>Virtually all individuals who struggle with psychological disorders exhibit executive function difficulties.</a:t>
            </a:r>
          </a:p>
        </p:txBody>
      </p:sp>
      <p:sp>
        <p:nvSpPr>
          <p:cNvPr id="10" name="TextBox 9"/>
          <p:cNvSpPr txBox="1"/>
          <p:nvPr/>
        </p:nvSpPr>
        <p:spPr>
          <a:xfrm>
            <a:off x="3294293" y="203200"/>
            <a:ext cx="3952875" cy="830263"/>
          </a:xfrm>
          <a:prstGeom prst="rect">
            <a:avLst/>
          </a:prstGeom>
          <a:noFill/>
        </p:spPr>
        <p:txBody>
          <a:bodyPr wrap="none">
            <a:spAutoFit/>
          </a:bodyPr>
          <a:lstStyle/>
          <a:p>
            <a:pPr>
              <a:defRPr/>
            </a:pPr>
            <a:r>
              <a:rPr lang="en-US" sz="4800" b="1" dirty="0">
                <a:solidFill>
                  <a:srgbClr val="642F04"/>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54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body" idx="1"/>
          </p:nvPr>
        </p:nvSpPr>
        <p:spPr>
          <a:xfrm>
            <a:off x="245608" y="1748291"/>
            <a:ext cx="8894762" cy="4491037"/>
          </a:xfrm>
        </p:spPr>
        <p:txBody>
          <a:bodyPr/>
          <a:lstStyle/>
          <a:p>
            <a:pPr marL="0" indent="0" eaLnBrk="1" hangingPunct="1">
              <a:buNone/>
            </a:pPr>
            <a:r>
              <a:rPr lang="en-US" sz="4000" dirty="0" smtClean="0"/>
              <a:t>“Deficits in PFC [prefrontal cortex, aka frontal lobes] function are evident in every neuropsychiatric disorder (indeed, the term “psychiatric problem” seems synonymous with PFC dysfunction).”</a:t>
            </a:r>
          </a:p>
          <a:p>
            <a:pPr eaLnBrk="1" hangingPunct="1">
              <a:buFont typeface="Wingdings" pitchFamily="2" charset="2"/>
              <a:buNone/>
            </a:pPr>
            <a:r>
              <a:rPr lang="en-US" sz="3600" dirty="0" smtClean="0"/>
              <a:t>	</a:t>
            </a:r>
            <a:r>
              <a:rPr lang="en-US" sz="2800" dirty="0" err="1" smtClean="0"/>
              <a:t>Arnsten</a:t>
            </a:r>
            <a:r>
              <a:rPr lang="en-US" sz="2800" dirty="0" smtClean="0"/>
              <a:t> &amp; Robbins 2002 in </a:t>
            </a:r>
            <a:r>
              <a:rPr lang="en-US" sz="2800" i="1" dirty="0" smtClean="0"/>
              <a:t>Principles of Frontal Lobe Function</a:t>
            </a:r>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62626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5779" name="Rectangle 3"/>
          <p:cNvSpPr>
            <a:spLocks noGrp="1" noChangeArrowheads="1"/>
          </p:cNvSpPr>
          <p:nvPr>
            <p:ph type="title"/>
          </p:nvPr>
        </p:nvSpPr>
        <p:spPr>
          <a:xfrm>
            <a:off x="405717" y="189239"/>
            <a:ext cx="7227888" cy="1049338"/>
          </a:xfrm>
        </p:spPr>
        <p:txBody>
          <a:bodyPr/>
          <a:lstStyle/>
          <a:p>
            <a:pPr algn="l" eaLnBrk="1" hangingPunct="1"/>
            <a:r>
              <a:rPr lang="en-US" sz="4000" dirty="0" smtClean="0"/>
              <a:t>Executive Functions and </a:t>
            </a:r>
            <a:br>
              <a:rPr lang="en-US" sz="4000" dirty="0" smtClean="0"/>
            </a:br>
            <a:r>
              <a:rPr lang="en-US" sz="4000" dirty="0" smtClean="0"/>
              <a:t>                 Clinical Diagnoses</a:t>
            </a:r>
          </a:p>
        </p:txBody>
      </p:sp>
    </p:spTree>
    <p:extLst>
      <p:ext uri="{BB962C8B-B14F-4D97-AF65-F5344CB8AC3E}">
        <p14:creationId xmlns:p14="http://schemas.microsoft.com/office/powerpoint/2010/main" val="15824845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body" idx="1"/>
          </p:nvPr>
        </p:nvSpPr>
        <p:spPr>
          <a:xfrm>
            <a:off x="647700" y="1866900"/>
            <a:ext cx="7845425" cy="4506913"/>
          </a:xfrm>
        </p:spPr>
        <p:txBody>
          <a:bodyPr/>
          <a:lstStyle/>
          <a:p>
            <a:pPr eaLnBrk="1" hangingPunct="1">
              <a:buFont typeface="Wingdings" pitchFamily="2" charset="2"/>
              <a:buChar char="§"/>
            </a:pPr>
            <a:r>
              <a:rPr lang="en-US" sz="3600" dirty="0" smtClean="0"/>
              <a:t>Most of the clinical conditions described in the DSM-V reflect some form of Executive Dysfunction</a:t>
            </a:r>
          </a:p>
          <a:p>
            <a:pPr eaLnBrk="1" hangingPunct="1">
              <a:buFont typeface="Wingdings" pitchFamily="2" charset="2"/>
              <a:buChar char="§"/>
            </a:pPr>
            <a:r>
              <a:rPr lang="en-US" sz="3600" dirty="0" smtClean="0"/>
              <a:t>The DSM-V can be thought of as “A User’s Guide to All the Things That Can Go Wrong With the Frontal Lobes”</a:t>
            </a:r>
            <a:endParaRPr lang="en-US" dirty="0" smtClean="0"/>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754981" y="1485491"/>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6803" name="Rectangle 3"/>
          <p:cNvSpPr>
            <a:spLocks noGrp="1" noChangeArrowheads="1"/>
          </p:cNvSpPr>
          <p:nvPr>
            <p:ph type="title"/>
          </p:nvPr>
        </p:nvSpPr>
        <p:spPr>
          <a:xfrm>
            <a:off x="482240" y="158069"/>
            <a:ext cx="7227888" cy="1049338"/>
          </a:xfrm>
        </p:spPr>
        <p:txBody>
          <a:bodyPr/>
          <a:lstStyle/>
          <a:p>
            <a:pPr algn="l" eaLnBrk="1" hangingPunct="1"/>
            <a:r>
              <a:rPr lang="en-US" sz="4000" dirty="0" smtClean="0"/>
              <a:t>Executive Functions and </a:t>
            </a:r>
            <a:br>
              <a:rPr lang="en-US" sz="4000" dirty="0" smtClean="0"/>
            </a:br>
            <a:r>
              <a:rPr lang="en-US" sz="4000" dirty="0" smtClean="0"/>
              <a:t>                 Clinical Diagnoses</a:t>
            </a:r>
          </a:p>
        </p:txBody>
      </p:sp>
    </p:spTree>
    <p:extLst>
      <p:ext uri="{BB962C8B-B14F-4D97-AF65-F5344CB8AC3E}">
        <p14:creationId xmlns:p14="http://schemas.microsoft.com/office/powerpoint/2010/main" val="2319203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4690">
                                            <p:txEl>
                                              <p:pRg st="0" end="0"/>
                                            </p:txEl>
                                          </p:spTgt>
                                        </p:tgtEl>
                                        <p:attrNameLst>
                                          <p:attrName>style.visibility</p:attrName>
                                        </p:attrNameLst>
                                      </p:cBhvr>
                                      <p:to>
                                        <p:strVal val="visible"/>
                                      </p:to>
                                    </p:set>
                                    <p:animEffect transition="in" filter="blinds(horizontal)">
                                      <p:cBhvr>
                                        <p:cTn id="7" dur="500"/>
                                        <p:tgtEl>
                                          <p:spTgt spid="1146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4690">
                                            <p:txEl>
                                              <p:pRg st="1" end="1"/>
                                            </p:txEl>
                                          </p:spTgt>
                                        </p:tgtEl>
                                        <p:attrNameLst>
                                          <p:attrName>style.visibility</p:attrName>
                                        </p:attrNameLst>
                                      </p:cBhvr>
                                      <p:to>
                                        <p:strVal val="visible"/>
                                      </p:to>
                                    </p:set>
                                    <p:animEffect transition="in" filter="blinds(horizontal)">
                                      <p:cBhvr>
                                        <p:cTn id="12" dur="500"/>
                                        <p:tgtEl>
                                          <p:spTgt spid="11469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body" idx="1"/>
          </p:nvPr>
        </p:nvSpPr>
        <p:spPr>
          <a:xfrm>
            <a:off x="206375" y="1524000"/>
            <a:ext cx="8763000" cy="4289425"/>
          </a:xfrm>
        </p:spPr>
        <p:txBody>
          <a:bodyPr/>
          <a:lstStyle/>
          <a:p>
            <a:pPr eaLnBrk="1" hangingPunct="1">
              <a:buFont typeface="Wingdings" pitchFamily="2" charset="2"/>
              <a:buChar char="§"/>
            </a:pPr>
            <a:r>
              <a:rPr lang="en-US" dirty="0" smtClean="0"/>
              <a:t>A sampling of conditions involving EF deficits:</a:t>
            </a:r>
          </a:p>
          <a:p>
            <a:pPr lvl="1" eaLnBrk="1" hangingPunct="1">
              <a:buFont typeface="Wingdings" pitchFamily="2" charset="2"/>
              <a:buChar char="§"/>
            </a:pPr>
            <a:r>
              <a:rPr lang="en-US" sz="3200" dirty="0" smtClean="0"/>
              <a:t>Autism  </a:t>
            </a:r>
            <a:r>
              <a:rPr lang="en-US" sz="3200" dirty="0" err="1" smtClean="0"/>
              <a:t>Asperger’s</a:t>
            </a:r>
            <a:r>
              <a:rPr lang="en-US" sz="3200" dirty="0" smtClean="0"/>
              <a:t> Syndrome  </a:t>
            </a:r>
          </a:p>
          <a:p>
            <a:pPr lvl="1" eaLnBrk="1" hangingPunct="1">
              <a:buFont typeface="Wingdings" pitchFamily="2" charset="2"/>
              <a:buChar char="§"/>
            </a:pPr>
            <a:r>
              <a:rPr lang="en-US" sz="3200" dirty="0" smtClean="0"/>
              <a:t>ADHD and ADD</a:t>
            </a:r>
          </a:p>
          <a:p>
            <a:pPr lvl="1" eaLnBrk="1" hangingPunct="1">
              <a:buFont typeface="Wingdings" pitchFamily="2" charset="2"/>
              <a:buChar char="§"/>
            </a:pPr>
            <a:r>
              <a:rPr lang="en-US" sz="3200" dirty="0" smtClean="0"/>
              <a:t>Conduct Disorder</a:t>
            </a:r>
          </a:p>
          <a:p>
            <a:pPr lvl="1" eaLnBrk="1" hangingPunct="1">
              <a:buFont typeface="Wingdings" pitchFamily="2" charset="2"/>
              <a:buChar char="§"/>
            </a:pPr>
            <a:r>
              <a:rPr lang="en-US" sz="3200" dirty="0" smtClean="0"/>
              <a:t>Oppositional Defiant Disorder</a:t>
            </a:r>
          </a:p>
          <a:p>
            <a:pPr lvl="1" eaLnBrk="1" hangingPunct="1">
              <a:buFont typeface="Wingdings" pitchFamily="2" charset="2"/>
              <a:buChar char="§"/>
            </a:pPr>
            <a:r>
              <a:rPr lang="en-US" sz="3200" dirty="0" smtClean="0"/>
              <a:t>Depression and/or Anxiety  </a:t>
            </a:r>
          </a:p>
          <a:p>
            <a:pPr lvl="1" eaLnBrk="1" hangingPunct="1">
              <a:buFont typeface="Wingdings" pitchFamily="2" charset="2"/>
              <a:buChar char="§"/>
            </a:pPr>
            <a:r>
              <a:rPr lang="en-US" sz="3200" dirty="0" smtClean="0"/>
              <a:t>Obsessive-Compulsive Disorder</a:t>
            </a:r>
          </a:p>
          <a:p>
            <a:pPr lvl="1" eaLnBrk="1" hangingPunct="1">
              <a:buFont typeface="Wingdings" pitchFamily="2" charset="2"/>
              <a:buChar char="§"/>
            </a:pPr>
            <a:r>
              <a:rPr lang="en-US" sz="3200" dirty="0" smtClean="0"/>
              <a:t>Fetal Alcohol Syndrome  </a:t>
            </a:r>
          </a:p>
          <a:p>
            <a:pPr lvl="1" eaLnBrk="1" hangingPunct="1">
              <a:buFont typeface="Wingdings" pitchFamily="2" charset="2"/>
              <a:buChar char="§"/>
            </a:pPr>
            <a:endParaRPr lang="en-US" sz="3200" dirty="0" smtClean="0"/>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40855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7827" name="Rectangle 3"/>
          <p:cNvSpPr>
            <a:spLocks noGrp="1" noChangeArrowheads="1"/>
          </p:cNvSpPr>
          <p:nvPr>
            <p:ph type="title"/>
          </p:nvPr>
        </p:nvSpPr>
        <p:spPr>
          <a:xfrm>
            <a:off x="508368" y="92640"/>
            <a:ext cx="7227888" cy="1049338"/>
          </a:xfrm>
        </p:spPr>
        <p:txBody>
          <a:bodyPr/>
          <a:lstStyle/>
          <a:p>
            <a:pPr algn="l" eaLnBrk="1" hangingPunct="1"/>
            <a:r>
              <a:rPr lang="en-US" sz="4000" dirty="0" smtClean="0"/>
              <a:t>Executive Functions and </a:t>
            </a:r>
            <a:br>
              <a:rPr lang="en-US" sz="4000" dirty="0" smtClean="0"/>
            </a:br>
            <a:r>
              <a:rPr lang="en-US" sz="4000" dirty="0" smtClean="0"/>
              <a:t>                 Clinical Diagnoses</a:t>
            </a:r>
          </a:p>
        </p:txBody>
      </p:sp>
    </p:spTree>
    <p:extLst>
      <p:ext uri="{BB962C8B-B14F-4D97-AF65-F5344CB8AC3E}">
        <p14:creationId xmlns:p14="http://schemas.microsoft.com/office/powerpoint/2010/main" val="3706006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5714">
                                            <p:txEl>
                                              <p:pRg st="1" end="1"/>
                                            </p:txEl>
                                          </p:spTgt>
                                        </p:tgtEl>
                                        <p:attrNameLst>
                                          <p:attrName>style.visibility</p:attrName>
                                        </p:attrNameLst>
                                      </p:cBhvr>
                                      <p:to>
                                        <p:strVal val="visible"/>
                                      </p:to>
                                    </p:set>
                                    <p:animEffect transition="in" filter="blinds(horizontal)">
                                      <p:cBhvr>
                                        <p:cTn id="7" dur="500"/>
                                        <p:tgtEl>
                                          <p:spTgt spid="11571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5714">
                                            <p:txEl>
                                              <p:pRg st="2" end="2"/>
                                            </p:txEl>
                                          </p:spTgt>
                                        </p:tgtEl>
                                        <p:attrNameLst>
                                          <p:attrName>style.visibility</p:attrName>
                                        </p:attrNameLst>
                                      </p:cBhvr>
                                      <p:to>
                                        <p:strVal val="visible"/>
                                      </p:to>
                                    </p:set>
                                    <p:animEffect transition="in" filter="blinds(horizontal)">
                                      <p:cBhvr>
                                        <p:cTn id="12" dur="500"/>
                                        <p:tgtEl>
                                          <p:spTgt spid="1157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5714">
                                            <p:txEl>
                                              <p:pRg st="3" end="3"/>
                                            </p:txEl>
                                          </p:spTgt>
                                        </p:tgtEl>
                                        <p:attrNameLst>
                                          <p:attrName>style.visibility</p:attrName>
                                        </p:attrNameLst>
                                      </p:cBhvr>
                                      <p:to>
                                        <p:strVal val="visible"/>
                                      </p:to>
                                    </p:set>
                                    <p:animEffect transition="in" filter="blinds(horizontal)">
                                      <p:cBhvr>
                                        <p:cTn id="17" dur="500"/>
                                        <p:tgtEl>
                                          <p:spTgt spid="11571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5714">
                                            <p:txEl>
                                              <p:pRg st="4" end="4"/>
                                            </p:txEl>
                                          </p:spTgt>
                                        </p:tgtEl>
                                        <p:attrNameLst>
                                          <p:attrName>style.visibility</p:attrName>
                                        </p:attrNameLst>
                                      </p:cBhvr>
                                      <p:to>
                                        <p:strVal val="visible"/>
                                      </p:to>
                                    </p:set>
                                    <p:animEffect transition="in" filter="blinds(horizontal)">
                                      <p:cBhvr>
                                        <p:cTn id="22" dur="500"/>
                                        <p:tgtEl>
                                          <p:spTgt spid="11571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5714">
                                            <p:txEl>
                                              <p:pRg st="5" end="5"/>
                                            </p:txEl>
                                          </p:spTgt>
                                        </p:tgtEl>
                                        <p:attrNameLst>
                                          <p:attrName>style.visibility</p:attrName>
                                        </p:attrNameLst>
                                      </p:cBhvr>
                                      <p:to>
                                        <p:strVal val="visible"/>
                                      </p:to>
                                    </p:set>
                                    <p:animEffect transition="in" filter="blinds(horizontal)">
                                      <p:cBhvr>
                                        <p:cTn id="27" dur="500"/>
                                        <p:tgtEl>
                                          <p:spTgt spid="11571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5714">
                                            <p:txEl>
                                              <p:pRg st="6" end="6"/>
                                            </p:txEl>
                                          </p:spTgt>
                                        </p:tgtEl>
                                        <p:attrNameLst>
                                          <p:attrName>style.visibility</p:attrName>
                                        </p:attrNameLst>
                                      </p:cBhvr>
                                      <p:to>
                                        <p:strVal val="visible"/>
                                      </p:to>
                                    </p:set>
                                    <p:animEffect transition="in" filter="blinds(horizontal)">
                                      <p:cBhvr>
                                        <p:cTn id="32" dur="500"/>
                                        <p:tgtEl>
                                          <p:spTgt spid="11571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5714">
                                            <p:txEl>
                                              <p:pRg st="7" end="7"/>
                                            </p:txEl>
                                          </p:spTgt>
                                        </p:tgtEl>
                                        <p:attrNameLst>
                                          <p:attrName>style.visibility</p:attrName>
                                        </p:attrNameLst>
                                      </p:cBhvr>
                                      <p:to>
                                        <p:strVal val="visible"/>
                                      </p:to>
                                    </p:set>
                                    <p:animEffect transition="in" filter="blinds(horizontal)">
                                      <p:cBhvr>
                                        <p:cTn id="37" dur="500"/>
                                        <p:tgtEl>
                                          <p:spTgt spid="11571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1"/>
          <p:cNvSpPr>
            <a:spLocks noGrp="1"/>
          </p:cNvSpPr>
          <p:nvPr>
            <p:ph type="sldNum" sz="quarter" idx="12"/>
          </p:nvPr>
        </p:nvSpPr>
        <p:spPr>
          <a:noFill/>
        </p:spPr>
        <p:txBody>
          <a:bodyPr/>
          <a:lstStyle/>
          <a:p>
            <a:fld id="{512F2AEE-91C8-43F1-8F3A-AF9EE32459F4}" type="slidenum">
              <a:rPr lang="en-US" smtClean="0"/>
              <a:pPr/>
              <a:t>39</a:t>
            </a:fld>
            <a:endParaRPr lang="en-US" smtClean="0"/>
          </a:p>
        </p:txBody>
      </p:sp>
      <p:sp>
        <p:nvSpPr>
          <p:cNvPr id="9" name="TextBox 8"/>
          <p:cNvSpPr txBox="1">
            <a:spLocks noChangeArrowheads="1"/>
          </p:cNvSpPr>
          <p:nvPr/>
        </p:nvSpPr>
        <p:spPr bwMode="auto">
          <a:xfrm>
            <a:off x="3860800" y="1566863"/>
            <a:ext cx="5500688" cy="4154487"/>
          </a:xfrm>
          <a:prstGeom prst="rect">
            <a:avLst/>
          </a:prstGeom>
          <a:noFill/>
          <a:ln w="9525">
            <a:noFill/>
            <a:miter lim="800000"/>
            <a:headEnd/>
            <a:tailEnd/>
          </a:ln>
        </p:spPr>
        <p:txBody>
          <a:bodyPr>
            <a:spAutoFit/>
          </a:bodyPr>
          <a:lstStyle/>
          <a:p>
            <a:r>
              <a:rPr lang="en-US" sz="4400" dirty="0">
                <a:solidFill>
                  <a:srgbClr val="663300"/>
                </a:solidFill>
              </a:rPr>
              <a:t>All individuals with ADHD exhibit EF deficits but not all individuals that exhibit EF deficits are ADHD.</a:t>
            </a:r>
          </a:p>
        </p:txBody>
      </p:sp>
      <p:sp>
        <p:nvSpPr>
          <p:cNvPr id="10" name="TextBox 9"/>
          <p:cNvSpPr txBox="1"/>
          <p:nvPr/>
        </p:nvSpPr>
        <p:spPr>
          <a:xfrm>
            <a:off x="3323318" y="188686"/>
            <a:ext cx="3952875" cy="830263"/>
          </a:xfrm>
          <a:prstGeom prst="rect">
            <a:avLst/>
          </a:prstGeom>
          <a:noFill/>
        </p:spPr>
        <p:txBody>
          <a:bodyPr wrap="none">
            <a:spAutoFit/>
          </a:bodyPr>
          <a:lstStyle/>
          <a:p>
            <a:pPr>
              <a:defRPr/>
            </a:pPr>
            <a:r>
              <a:rPr lang="en-US" sz="4800" b="1" dirty="0">
                <a:solidFill>
                  <a:srgbClr val="663300"/>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303412" y="4423862"/>
            <a:ext cx="3253264" cy="1727200"/>
            <a:chOff x="1292225" y="2322513"/>
            <a:chExt cx="6240463" cy="2743200"/>
          </a:xfrm>
        </p:grpSpPr>
        <p:sp>
          <p:nvSpPr>
            <p:cNvPr id="11" name="Oval 10"/>
            <p:cNvSpPr/>
            <p:nvPr/>
          </p:nvSpPr>
          <p:spPr>
            <a:xfrm>
              <a:off x="1292225" y="2322513"/>
              <a:ext cx="6240463" cy="2743200"/>
            </a:xfrm>
            <a:prstGeom prst="ellipse">
              <a:avLst/>
            </a:prstGeom>
            <a:noFill/>
            <a:ln w="3810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a:solidFill>
                  <a:srgbClr val="663300"/>
                </a:solidFill>
                <a:latin typeface="Arial" panose="020B0604020202020204" pitchFamily="34" charset="0"/>
                <a:cs typeface="Arial" panose="020B0604020202020204" pitchFamily="34" charset="0"/>
              </a:endParaRPr>
            </a:p>
          </p:txBody>
        </p:sp>
        <p:sp>
          <p:nvSpPr>
            <p:cNvPr id="12" name="Oval 11"/>
            <p:cNvSpPr/>
            <p:nvPr/>
          </p:nvSpPr>
          <p:spPr>
            <a:xfrm>
              <a:off x="3494488" y="3565020"/>
              <a:ext cx="2351435" cy="1354642"/>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a:solidFill>
                  <a:srgbClr val="663300"/>
                </a:solidFill>
                <a:latin typeface="Arial" panose="020B0604020202020204" pitchFamily="34" charset="0"/>
                <a:cs typeface="Arial" panose="020B0604020202020204" pitchFamily="34" charset="0"/>
              </a:endParaRPr>
            </a:p>
          </p:txBody>
        </p:sp>
        <p:sp>
          <p:nvSpPr>
            <p:cNvPr id="15" name="TextBox 14"/>
            <p:cNvSpPr txBox="1">
              <a:spLocks noChangeArrowheads="1"/>
            </p:cNvSpPr>
            <p:nvPr/>
          </p:nvSpPr>
          <p:spPr bwMode="auto">
            <a:xfrm>
              <a:off x="3599547" y="3802063"/>
              <a:ext cx="1848994" cy="787428"/>
            </a:xfrm>
            <a:prstGeom prst="rect">
              <a:avLst/>
            </a:prstGeom>
            <a:noFill/>
            <a:ln w="9525">
              <a:noFill/>
              <a:miter lim="800000"/>
              <a:headEnd/>
              <a:tailEnd/>
            </a:ln>
          </p:spPr>
          <p:txBody>
            <a:bodyPr wrap="none">
              <a:spAutoFit/>
            </a:bodyPr>
            <a:lstStyle/>
            <a:p>
              <a:r>
                <a:rPr lang="en-US" sz="2800" b="1">
                  <a:solidFill>
                    <a:srgbClr val="663300"/>
                  </a:solidFill>
                  <a:latin typeface="Arial" panose="020B0604020202020204" pitchFamily="34" charset="0"/>
                  <a:cs typeface="Arial" panose="020B0604020202020204" pitchFamily="34" charset="0"/>
                </a:rPr>
                <a:t>ADHD</a:t>
              </a:r>
            </a:p>
          </p:txBody>
        </p:sp>
        <p:sp>
          <p:nvSpPr>
            <p:cNvPr id="16" name="TextBox 15"/>
            <p:cNvSpPr txBox="1">
              <a:spLocks noChangeArrowheads="1"/>
            </p:cNvSpPr>
            <p:nvPr/>
          </p:nvSpPr>
          <p:spPr bwMode="auto">
            <a:xfrm>
              <a:off x="1537789" y="2828123"/>
              <a:ext cx="4833741" cy="555832"/>
            </a:xfrm>
            <a:prstGeom prst="rect">
              <a:avLst/>
            </a:prstGeom>
            <a:noFill/>
            <a:ln w="9525">
              <a:noFill/>
              <a:miter lim="800000"/>
              <a:headEnd/>
              <a:tailEnd/>
            </a:ln>
          </p:spPr>
          <p:txBody>
            <a:bodyPr wrap="none">
              <a:spAutoFit/>
            </a:bodyPr>
            <a:lstStyle/>
            <a:p>
              <a:r>
                <a:rPr lang="en-US" b="1" dirty="0">
                  <a:solidFill>
                    <a:srgbClr val="663300"/>
                  </a:solidFill>
                  <a:latin typeface="Arial" panose="020B0604020202020204" pitchFamily="34" charset="0"/>
                  <a:cs typeface="Arial" panose="020B0604020202020204" pitchFamily="34" charset="0"/>
                </a:rPr>
                <a:t>Executive Function Deficits</a:t>
              </a:r>
            </a:p>
          </p:txBody>
        </p:sp>
      </p:grpSp>
    </p:spTree>
    <p:extLst>
      <p:ext uri="{BB962C8B-B14F-4D97-AF65-F5344CB8AC3E}">
        <p14:creationId xmlns:p14="http://schemas.microsoft.com/office/powerpoint/2010/main" val="906626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4EA67364-4BB4-468E-947C-897C0F85226B}" type="slidenum">
              <a:rPr lang="en-US" smtClean="0">
                <a:latin typeface="Arial" panose="020B0604020202020204" pitchFamily="34" charset="0"/>
              </a:rPr>
              <a:pPr>
                <a:defRPr/>
              </a:pPr>
              <a:t>4</a:t>
            </a:fld>
            <a:endParaRPr lang="en-US" smtClean="0">
              <a:latin typeface="Arial" panose="020B0604020202020204" pitchFamily="34" charset="0"/>
            </a:endParaRPr>
          </a:p>
        </p:txBody>
      </p:sp>
      <p:sp>
        <p:nvSpPr>
          <p:cNvPr id="13" name="TextBox 12"/>
          <p:cNvSpPr txBox="1"/>
          <p:nvPr/>
        </p:nvSpPr>
        <p:spPr>
          <a:xfrm>
            <a:off x="3527585" y="405765"/>
            <a:ext cx="3318537" cy="707886"/>
          </a:xfrm>
          <a:prstGeom prst="rect">
            <a:avLst/>
          </a:prstGeom>
          <a:noFill/>
        </p:spPr>
        <p:txBody>
          <a:bodyPr wrap="none">
            <a:spAutoFit/>
          </a:bodyPr>
          <a:lstStyle/>
          <a:p>
            <a:pPr>
              <a:defRPr/>
            </a:pPr>
            <a:r>
              <a:rPr lang="en-US" sz="4000" b="1" dirty="0">
                <a:solidFill>
                  <a:srgbClr val="663300"/>
                </a:solidFill>
                <a:latin typeface="Arial" panose="020B0604020202020204" pitchFamily="34" charset="0"/>
              </a:rPr>
              <a:t>Key Concept</a:t>
            </a:r>
          </a:p>
        </p:txBody>
      </p:sp>
      <p:sp>
        <p:nvSpPr>
          <p:cNvPr id="17" name="Rectangle 2"/>
          <p:cNvSpPr>
            <a:spLocks noGrp="1" noChangeArrowheads="1"/>
          </p:cNvSpPr>
          <p:nvPr>
            <p:ph type="title"/>
          </p:nvPr>
        </p:nvSpPr>
        <p:spPr>
          <a:xfrm>
            <a:off x="3597593" y="1321753"/>
            <a:ext cx="4799172" cy="727234"/>
          </a:xfrm>
        </p:spPr>
        <p:txBody>
          <a:bodyPr/>
          <a:lstStyle/>
          <a:p>
            <a:pPr eaLnBrk="1" hangingPunct="1">
              <a:defRPr/>
            </a:pPr>
            <a:r>
              <a:rPr lang="en-US" sz="3600" dirty="0">
                <a:latin typeface="Arial" panose="020B0604020202020204" pitchFamily="34" charset="0"/>
                <a:cs typeface="Arial" panose="020B0604020202020204" pitchFamily="34" charset="0"/>
              </a:rPr>
              <a:t>Executive Functions:</a:t>
            </a:r>
          </a:p>
        </p:txBody>
      </p:sp>
      <p:sp>
        <p:nvSpPr>
          <p:cNvPr id="18" name="Rectangle 3"/>
          <p:cNvSpPr>
            <a:spLocks noGrp="1" noChangeArrowheads="1"/>
          </p:cNvSpPr>
          <p:nvPr>
            <p:ph idx="1"/>
          </p:nvPr>
        </p:nvSpPr>
        <p:spPr>
          <a:xfrm>
            <a:off x="3300413" y="2176780"/>
            <a:ext cx="6262212" cy="5014913"/>
          </a:xfrm>
        </p:spPr>
        <p:txBody>
          <a:bodyPr/>
          <a:lstStyle/>
          <a:p>
            <a:pPr>
              <a:lnSpc>
                <a:spcPct val="90000"/>
              </a:lnSpc>
              <a:buSzPct val="80000"/>
              <a:buFont typeface="Wingdings" panose="05000000000000000000" pitchFamily="2" charset="2"/>
              <a:buChar char="§"/>
              <a:defRPr/>
            </a:pPr>
            <a:r>
              <a:rPr lang="en-US" sz="2880" dirty="0">
                <a:latin typeface="Arial" panose="020B0604020202020204" pitchFamily="34" charset="0"/>
                <a:cs typeface="Arial" panose="020B0604020202020204" pitchFamily="34" charset="0"/>
              </a:rPr>
              <a:t>Directive capacities of the mind</a:t>
            </a:r>
          </a:p>
          <a:p>
            <a:pPr>
              <a:lnSpc>
                <a:spcPct val="90000"/>
              </a:lnSpc>
              <a:buSzPct val="80000"/>
              <a:buFont typeface="Wingdings" panose="05000000000000000000" pitchFamily="2" charset="2"/>
              <a:buChar char="§"/>
              <a:defRPr/>
            </a:pPr>
            <a:r>
              <a:rPr lang="en-US" sz="2880" dirty="0">
                <a:latin typeface="Arial" panose="020B0604020202020204" pitchFamily="34" charset="0"/>
                <a:cs typeface="Arial" panose="020B0604020202020204" pitchFamily="34" charset="0"/>
              </a:rPr>
              <a:t>Multiple in nature, not a single capacity</a:t>
            </a:r>
          </a:p>
          <a:p>
            <a:pPr>
              <a:lnSpc>
                <a:spcPct val="90000"/>
              </a:lnSpc>
              <a:buSzPct val="80000"/>
              <a:buFont typeface="Wingdings" panose="05000000000000000000" pitchFamily="2" charset="2"/>
              <a:buChar char="§"/>
              <a:defRPr/>
            </a:pPr>
            <a:r>
              <a:rPr lang="en-US" sz="2880" dirty="0">
                <a:latin typeface="Arial" panose="020B0604020202020204" pitchFamily="34" charset="0"/>
                <a:cs typeface="Arial" panose="020B0604020202020204" pitchFamily="34" charset="0"/>
              </a:rPr>
              <a:t>Part of neural circuits that are routed through the frontal lobes</a:t>
            </a:r>
          </a:p>
          <a:p>
            <a:pPr>
              <a:lnSpc>
                <a:spcPct val="90000"/>
              </a:lnSpc>
              <a:buSzPct val="80000"/>
              <a:buFont typeface="Wingdings" panose="05000000000000000000" pitchFamily="2" charset="2"/>
              <a:buChar char="§"/>
              <a:defRPr/>
            </a:pPr>
            <a:r>
              <a:rPr lang="en-US" sz="2880" dirty="0">
                <a:latin typeface="Arial" panose="020B0604020202020204" pitchFamily="34" charset="0"/>
                <a:cs typeface="Arial" panose="020B0604020202020204" pitchFamily="34" charset="0"/>
              </a:rPr>
              <a:t>Cue the use of other mental capacities</a:t>
            </a:r>
          </a:p>
          <a:p>
            <a:pPr>
              <a:lnSpc>
                <a:spcPct val="90000"/>
              </a:lnSpc>
              <a:buSzPct val="80000"/>
              <a:buFont typeface="Wingdings" panose="05000000000000000000" pitchFamily="2" charset="2"/>
              <a:buChar char="§"/>
              <a:defRPr/>
            </a:pPr>
            <a:r>
              <a:rPr lang="en-US" sz="2880" dirty="0">
                <a:latin typeface="Arial" panose="020B0604020202020204" pitchFamily="34" charset="0"/>
                <a:cs typeface="Arial" panose="020B0604020202020204" pitchFamily="34" charset="0"/>
              </a:rPr>
              <a:t>Direct and control perceptions, thoughts, actions, and to some degree emotions</a:t>
            </a:r>
          </a:p>
          <a:p>
            <a:pPr eaLnBrk="1" hangingPunct="1">
              <a:lnSpc>
                <a:spcPct val="90000"/>
              </a:lnSpc>
              <a:buFont typeface="Wingdings" panose="05000000000000000000" pitchFamily="2" charset="2"/>
              <a:buChar char="§"/>
              <a:defRPr/>
            </a:pPr>
            <a:endParaRPr lang="en-US" sz="2880" dirty="0">
              <a:latin typeface="Arial" panose="020B0604020202020204" pitchFamily="34" charset="0"/>
              <a:cs typeface="Arial" panose="020B0604020202020204" pitchFamily="34" charset="0"/>
            </a:endParaRPr>
          </a:p>
        </p:txBody>
      </p:sp>
      <p:sp>
        <p:nvSpPr>
          <p:cNvPr id="19" name="Rectangle 18"/>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20" name="Straight Connector 19"/>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92393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blinds(horizontal)">
                                      <p:cBhvr>
                                        <p:cTn id="11" dur="500"/>
                                        <p:tgtEl>
                                          <p:spTgt spid="18">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18">
                                            <p:txEl>
                                              <p:pRg st="1" end="1"/>
                                            </p:txEl>
                                          </p:spTgt>
                                        </p:tgtEl>
                                        <p:attrNameLst>
                                          <p:attrName>style.visibility</p:attrName>
                                        </p:attrNameLst>
                                      </p:cBhvr>
                                      <p:to>
                                        <p:strVal val="visible"/>
                                      </p:to>
                                    </p:set>
                                    <p:animEffect transition="in" filter="blinds(horizontal)">
                                      <p:cBhvr>
                                        <p:cTn id="16" dur="500"/>
                                        <p:tgtEl>
                                          <p:spTgt spid="18">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18">
                                            <p:txEl>
                                              <p:pRg st="2" end="2"/>
                                            </p:txEl>
                                          </p:spTgt>
                                        </p:tgtEl>
                                        <p:attrNameLst>
                                          <p:attrName>style.visibility</p:attrName>
                                        </p:attrNameLst>
                                      </p:cBhvr>
                                      <p:to>
                                        <p:strVal val="visible"/>
                                      </p:to>
                                    </p:set>
                                    <p:animEffect transition="in" filter="blinds(horizontal)">
                                      <p:cBhvr>
                                        <p:cTn id="21" dur="500"/>
                                        <p:tgtEl>
                                          <p:spTgt spid="18">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18">
                                            <p:txEl>
                                              <p:pRg st="3" end="3"/>
                                            </p:txEl>
                                          </p:spTgt>
                                        </p:tgtEl>
                                        <p:attrNameLst>
                                          <p:attrName>style.visibility</p:attrName>
                                        </p:attrNameLst>
                                      </p:cBhvr>
                                      <p:to>
                                        <p:strVal val="visible"/>
                                      </p:to>
                                    </p:set>
                                    <p:animEffect transition="in" filter="blinds(horizontal)">
                                      <p:cBhvr>
                                        <p:cTn id="26" dur="500"/>
                                        <p:tgtEl>
                                          <p:spTgt spid="18">
                                            <p:txEl>
                                              <p:pRg st="3" end="3"/>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nodeType="clickEffect">
                                  <p:stCondLst>
                                    <p:cond delay="0"/>
                                  </p:stCondLst>
                                  <p:childTnLst>
                                    <p:set>
                                      <p:cBhvr>
                                        <p:cTn id="30" dur="1" fill="hold">
                                          <p:stCondLst>
                                            <p:cond delay="0"/>
                                          </p:stCondLst>
                                        </p:cTn>
                                        <p:tgtEl>
                                          <p:spTgt spid="18">
                                            <p:txEl>
                                              <p:pRg st="4" end="4"/>
                                            </p:txEl>
                                          </p:spTgt>
                                        </p:tgtEl>
                                        <p:attrNameLst>
                                          <p:attrName>style.visibility</p:attrName>
                                        </p:attrNameLst>
                                      </p:cBhvr>
                                      <p:to>
                                        <p:strVal val="visible"/>
                                      </p:to>
                                    </p:set>
                                    <p:animEffect transition="in" filter="blinds(horizontal)">
                                      <p:cBhvr>
                                        <p:cTn id="31"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5"/>
          <p:cNvSpPr>
            <a:spLocks noGrp="1"/>
          </p:cNvSpPr>
          <p:nvPr>
            <p:ph type="sldNum" sz="quarter" idx="12"/>
          </p:nvPr>
        </p:nvSpPr>
        <p:spPr>
          <a:xfrm>
            <a:off x="6815138" y="6338888"/>
            <a:ext cx="2133600" cy="476250"/>
          </a:xfrm>
          <a:noFill/>
        </p:spPr>
        <p:txBody>
          <a:bodyPr/>
          <a:lstStyle/>
          <a:p>
            <a:fld id="{E9D852EE-1E4F-487B-BBE5-6D282889ACCF}" type="slidenum">
              <a:rPr lang="en-US" smtClean="0">
                <a:solidFill>
                  <a:srgbClr val="663300"/>
                </a:solidFill>
                <a:latin typeface="Arial" panose="020B0604020202020204" pitchFamily="34" charset="0"/>
                <a:cs typeface="Arial" panose="020B0604020202020204" pitchFamily="34" charset="0"/>
              </a:rPr>
              <a:pPr/>
              <a:t>40</a:t>
            </a:fld>
            <a:endParaRPr lang="en-US" smtClean="0">
              <a:solidFill>
                <a:srgbClr val="663300"/>
              </a:solidFill>
              <a:latin typeface="Arial" panose="020B0604020202020204" pitchFamily="34" charset="0"/>
              <a:cs typeface="Arial" panose="020B0604020202020204" pitchFamily="34" charset="0"/>
            </a:endParaRPr>
          </a:p>
        </p:txBody>
      </p:sp>
      <p:sp>
        <p:nvSpPr>
          <p:cNvPr id="658435" name="Rectangle 3"/>
          <p:cNvSpPr>
            <a:spLocks noGrp="1" noChangeArrowheads="1"/>
          </p:cNvSpPr>
          <p:nvPr>
            <p:ph type="body" idx="1"/>
          </p:nvPr>
        </p:nvSpPr>
        <p:spPr>
          <a:xfrm>
            <a:off x="428625" y="1182688"/>
            <a:ext cx="8715375" cy="1125537"/>
          </a:xfrm>
        </p:spPr>
        <p:txBody>
          <a:bodyPr/>
          <a:lstStyle/>
          <a:p>
            <a:pPr marL="0" indent="0" eaLnBrk="1" hangingPunct="1">
              <a:lnSpc>
                <a:spcPct val="90000"/>
              </a:lnSpc>
              <a:buSzPct val="80000"/>
              <a:buNone/>
            </a:pPr>
            <a:r>
              <a:rPr lang="en-US" sz="3600" dirty="0" smtClean="0"/>
              <a:t>All individuals with ADHD have executive functions deficits…</a:t>
            </a:r>
          </a:p>
        </p:txBody>
      </p:sp>
      <p:sp>
        <p:nvSpPr>
          <p:cNvPr id="10" name="Oval 9"/>
          <p:cNvSpPr/>
          <p:nvPr/>
        </p:nvSpPr>
        <p:spPr>
          <a:xfrm>
            <a:off x="1292225" y="2322513"/>
            <a:ext cx="6240463" cy="2743200"/>
          </a:xfrm>
          <a:prstGeom prst="ellipse">
            <a:avLst/>
          </a:prstGeom>
          <a:noFill/>
          <a:ln w="38100">
            <a:solidFill>
              <a:srgbClr val="98480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latin typeface="Arial" panose="020B0604020202020204" pitchFamily="34" charset="0"/>
              <a:cs typeface="Arial" panose="020B0604020202020204" pitchFamily="34" charset="0"/>
            </a:endParaRPr>
          </a:p>
        </p:txBody>
      </p:sp>
      <p:sp>
        <p:nvSpPr>
          <p:cNvPr id="11" name="Oval 10"/>
          <p:cNvSpPr/>
          <p:nvPr/>
        </p:nvSpPr>
        <p:spPr>
          <a:xfrm>
            <a:off x="3164571" y="3395663"/>
            <a:ext cx="2466975" cy="1524000"/>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latin typeface="Arial" panose="020B0604020202020204" pitchFamily="34" charset="0"/>
              <a:cs typeface="Arial" panose="020B0604020202020204" pitchFamily="34" charset="0"/>
            </a:endParaRPr>
          </a:p>
        </p:txBody>
      </p:sp>
      <p:sp>
        <p:nvSpPr>
          <p:cNvPr id="12" name="TextBox 11"/>
          <p:cNvSpPr txBox="1">
            <a:spLocks noChangeArrowheads="1"/>
          </p:cNvSpPr>
          <p:nvPr/>
        </p:nvSpPr>
        <p:spPr bwMode="auto">
          <a:xfrm>
            <a:off x="3599546" y="3802063"/>
            <a:ext cx="1665841" cy="707886"/>
          </a:xfrm>
          <a:prstGeom prst="rect">
            <a:avLst/>
          </a:prstGeom>
          <a:noFill/>
          <a:ln w="9525">
            <a:noFill/>
            <a:miter lim="800000"/>
            <a:headEnd/>
            <a:tailEnd/>
          </a:ln>
        </p:spPr>
        <p:txBody>
          <a:bodyPr wrap="none">
            <a:spAutoFit/>
          </a:bodyPr>
          <a:lstStyle/>
          <a:p>
            <a:r>
              <a:rPr lang="en-US" sz="4000" b="1">
                <a:solidFill>
                  <a:srgbClr val="663300"/>
                </a:solidFill>
                <a:latin typeface="Arial" panose="020B0604020202020204" pitchFamily="34" charset="0"/>
                <a:cs typeface="Arial" panose="020B0604020202020204" pitchFamily="34" charset="0"/>
              </a:rPr>
              <a:t>ADHD</a:t>
            </a:r>
          </a:p>
        </p:txBody>
      </p:sp>
      <p:sp>
        <p:nvSpPr>
          <p:cNvPr id="13" name="TextBox 12"/>
          <p:cNvSpPr txBox="1">
            <a:spLocks noChangeArrowheads="1"/>
          </p:cNvSpPr>
          <p:nvPr/>
        </p:nvSpPr>
        <p:spPr bwMode="auto">
          <a:xfrm>
            <a:off x="2083484" y="2779713"/>
            <a:ext cx="4881465" cy="523220"/>
          </a:xfrm>
          <a:prstGeom prst="rect">
            <a:avLst/>
          </a:prstGeom>
          <a:noFill/>
          <a:ln w="9525">
            <a:noFill/>
            <a:miter lim="800000"/>
            <a:headEnd/>
            <a:tailEnd/>
          </a:ln>
        </p:spPr>
        <p:txBody>
          <a:bodyPr wrap="none">
            <a:spAutoFit/>
          </a:bodyPr>
          <a:lstStyle/>
          <a:p>
            <a:r>
              <a:rPr lang="en-US" sz="2800" b="1" dirty="0">
                <a:solidFill>
                  <a:srgbClr val="663300"/>
                </a:solidFill>
                <a:latin typeface="Arial" panose="020B0604020202020204" pitchFamily="34" charset="0"/>
                <a:cs typeface="Arial" panose="020B0604020202020204" pitchFamily="34" charset="0"/>
              </a:rPr>
              <a:t>Executive Function Deficits</a:t>
            </a:r>
          </a:p>
        </p:txBody>
      </p:sp>
      <p:sp>
        <p:nvSpPr>
          <p:cNvPr id="14" name="Rectangle 13"/>
          <p:cNvSpPr>
            <a:spLocks noChangeArrowheads="1"/>
          </p:cNvSpPr>
          <p:nvPr/>
        </p:nvSpPr>
        <p:spPr bwMode="auto">
          <a:xfrm>
            <a:off x="558800" y="5295900"/>
            <a:ext cx="8221663" cy="1206500"/>
          </a:xfrm>
          <a:prstGeom prst="rect">
            <a:avLst/>
          </a:prstGeom>
          <a:noFill/>
          <a:ln w="9525">
            <a:noFill/>
            <a:miter lim="800000"/>
            <a:headEnd/>
            <a:tailEnd/>
          </a:ln>
        </p:spPr>
        <p:txBody>
          <a:bodyPr>
            <a:spAutoFit/>
          </a:bodyPr>
          <a:lstStyle/>
          <a:p>
            <a:r>
              <a:rPr lang="en-US" sz="3600" dirty="0" smtClean="0">
                <a:solidFill>
                  <a:srgbClr val="663300"/>
                </a:solidFill>
                <a:latin typeface="Arial" panose="020B0604020202020204" pitchFamily="34" charset="0"/>
                <a:cs typeface="Arial" panose="020B0604020202020204" pitchFamily="34" charset="0"/>
              </a:rPr>
              <a:t>…but </a:t>
            </a:r>
            <a:r>
              <a:rPr lang="en-US" sz="3600" dirty="0">
                <a:solidFill>
                  <a:srgbClr val="663300"/>
                </a:solidFill>
                <a:latin typeface="Arial" panose="020B0604020202020204" pitchFamily="34" charset="0"/>
                <a:cs typeface="Arial" panose="020B0604020202020204" pitchFamily="34" charset="0"/>
              </a:rPr>
              <a:t>not all individuals with executive     functions deficits have ADHD.</a:t>
            </a:r>
          </a:p>
        </p:txBody>
      </p:sp>
      <p:sp>
        <p:nvSpPr>
          <p:cNvPr id="15" name="Rectangle 14"/>
          <p:cNvSpPr/>
          <p:nvPr/>
        </p:nvSpPr>
        <p:spPr>
          <a:xfrm>
            <a:off x="289605"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8" name="Straight Connector 17"/>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9875" name="Rectangle 2"/>
          <p:cNvSpPr>
            <a:spLocks noGrp="1" noChangeArrowheads="1"/>
          </p:cNvSpPr>
          <p:nvPr>
            <p:ph type="title"/>
          </p:nvPr>
        </p:nvSpPr>
        <p:spPr>
          <a:xfrm>
            <a:off x="558800" y="178733"/>
            <a:ext cx="8047037" cy="762000"/>
          </a:xfrm>
        </p:spPr>
        <p:txBody>
          <a:bodyPr/>
          <a:lstStyle/>
          <a:p>
            <a:pPr algn="l" eaLnBrk="1" hangingPunct="1"/>
            <a:r>
              <a:rPr lang="en-US" sz="3600" dirty="0" smtClean="0"/>
              <a:t>Executive Functions and ADHD?</a:t>
            </a:r>
          </a:p>
        </p:txBody>
      </p:sp>
    </p:spTree>
    <p:extLst>
      <p:ext uri="{BB962C8B-B14F-4D97-AF65-F5344CB8AC3E}">
        <p14:creationId xmlns:p14="http://schemas.microsoft.com/office/powerpoint/2010/main" val="3950908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58435">
                                            <p:txEl>
                                              <p:pRg st="0" end="0"/>
                                            </p:txEl>
                                          </p:spTgt>
                                        </p:tgtEl>
                                        <p:attrNameLst>
                                          <p:attrName>style.visibility</p:attrName>
                                        </p:attrNameLst>
                                      </p:cBhvr>
                                      <p:to>
                                        <p:strVal val="visible"/>
                                      </p:to>
                                    </p:set>
                                    <p:animEffect transition="in" filter="blinds(horizontal)">
                                      <p:cBhvr>
                                        <p:cTn id="7" dur="500"/>
                                        <p:tgtEl>
                                          <p:spTgt spid="65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58435">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8435" grpId="0" build="p"/>
      <p:bldP spid="10" grpId="0" animBg="1"/>
      <p:bldP spid="11" grpId="0" animBg="1"/>
      <p:bldP spid="12" grpId="0"/>
      <p:bldP spid="13" grpId="0"/>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body" idx="1"/>
          </p:nvPr>
        </p:nvSpPr>
        <p:spPr>
          <a:xfrm>
            <a:off x="358775" y="1371600"/>
            <a:ext cx="8480425" cy="4876800"/>
          </a:xfrm>
        </p:spPr>
        <p:txBody>
          <a:bodyPr/>
          <a:lstStyle/>
          <a:p>
            <a:pPr eaLnBrk="1" hangingPunct="1">
              <a:buFont typeface="Wingdings" pitchFamily="2" charset="2"/>
              <a:buChar char="§"/>
            </a:pPr>
            <a:r>
              <a:rPr lang="en-US" smtClean="0"/>
              <a:t>EF and ADHD are not synonymous terms; rather ADHD is a condition involving EF deficits in:</a:t>
            </a:r>
          </a:p>
          <a:p>
            <a:pPr lvl="1" eaLnBrk="1" hangingPunct="1">
              <a:buFont typeface="Wingdings" pitchFamily="2" charset="2"/>
              <a:buChar char="§"/>
            </a:pPr>
            <a:r>
              <a:rPr lang="en-US" sz="3200" smtClean="0"/>
              <a:t>Focus/Select, Sustain, Inhibit, Modulate  </a:t>
            </a:r>
          </a:p>
          <a:p>
            <a:pPr eaLnBrk="1" hangingPunct="1">
              <a:buFont typeface="Wingdings" pitchFamily="2" charset="2"/>
              <a:buChar char="§"/>
            </a:pPr>
            <a:r>
              <a:rPr lang="en-US" smtClean="0"/>
              <a:t>Nearly all persons with ADHD also have additional self-regulation difficulties; the nature of these additional difficulties is what makes ADHD so variable from one person to the next and what causes confusion in diagnosis.</a:t>
            </a:r>
            <a:r>
              <a:rPr lang="en-US" sz="3600" smtClean="0"/>
              <a:t> </a:t>
            </a:r>
          </a:p>
          <a:p>
            <a:pPr lvl="1" eaLnBrk="1" hangingPunct="1">
              <a:buFont typeface="Wingdings" pitchFamily="2" charset="2"/>
              <a:buChar char="§"/>
            </a:pPr>
            <a:endParaRPr lang="en-US" sz="3200" smtClean="0"/>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0899" name="Rectangle 3"/>
          <p:cNvSpPr>
            <a:spLocks noGrp="1" noChangeArrowheads="1"/>
          </p:cNvSpPr>
          <p:nvPr>
            <p:ph type="title"/>
          </p:nvPr>
        </p:nvSpPr>
        <p:spPr>
          <a:xfrm>
            <a:off x="626608" y="121826"/>
            <a:ext cx="7944757" cy="950686"/>
          </a:xfrm>
        </p:spPr>
        <p:txBody>
          <a:bodyPr/>
          <a:lstStyle/>
          <a:p>
            <a:pPr algn="l" eaLnBrk="1" hangingPunct="1"/>
            <a:r>
              <a:rPr lang="en-US" sz="3600" dirty="0" smtClean="0"/>
              <a:t>Executive Functions and ADHD</a:t>
            </a:r>
          </a:p>
        </p:txBody>
      </p:sp>
    </p:spTree>
    <p:extLst>
      <p:ext uri="{BB962C8B-B14F-4D97-AF65-F5344CB8AC3E}">
        <p14:creationId xmlns:p14="http://schemas.microsoft.com/office/powerpoint/2010/main" val="119626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6306">
                                            <p:txEl>
                                              <p:pRg st="1" end="1"/>
                                            </p:txEl>
                                          </p:spTgt>
                                        </p:tgtEl>
                                        <p:attrNameLst>
                                          <p:attrName>style.visibility</p:attrName>
                                        </p:attrNameLst>
                                      </p:cBhvr>
                                      <p:to>
                                        <p:strVal val="visible"/>
                                      </p:to>
                                    </p:set>
                                    <p:animEffect transition="in" filter="blinds(horizontal)">
                                      <p:cBhvr>
                                        <p:cTn id="7" dur="500"/>
                                        <p:tgtEl>
                                          <p:spTgt spid="22630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26306">
                                            <p:txEl>
                                              <p:pRg st="2" end="2"/>
                                            </p:txEl>
                                          </p:spTgt>
                                        </p:tgtEl>
                                        <p:attrNameLst>
                                          <p:attrName>style.visibility</p:attrName>
                                        </p:attrNameLst>
                                      </p:cBhvr>
                                      <p:to>
                                        <p:strVal val="visible"/>
                                      </p:to>
                                    </p:set>
                                    <p:animEffect transition="in" filter="blinds(horizontal)">
                                      <p:cBhvr>
                                        <p:cTn id="12" dur="500"/>
                                        <p:tgtEl>
                                          <p:spTgt spid="22630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0"/>
          <p:cNvSpPr/>
          <p:nvPr/>
        </p:nvSpPr>
        <p:spPr>
          <a:xfrm>
            <a:off x="153988" y="4000500"/>
            <a:ext cx="8856662" cy="2562225"/>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42F04"/>
              </a:solidFill>
            </a:endParaRPr>
          </a:p>
        </p:txBody>
      </p:sp>
      <p:sp>
        <p:nvSpPr>
          <p:cNvPr id="80" name="Rectangle 79"/>
          <p:cNvSpPr/>
          <p:nvPr/>
        </p:nvSpPr>
        <p:spPr>
          <a:xfrm>
            <a:off x="144463" y="161925"/>
            <a:ext cx="8856662" cy="2600325"/>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42F04"/>
              </a:solidFill>
            </a:endParaRPr>
          </a:p>
        </p:txBody>
      </p:sp>
      <p:sp>
        <p:nvSpPr>
          <p:cNvPr id="81924" name="Text Box 17"/>
          <p:cNvSpPr txBox="1">
            <a:spLocks noChangeArrowheads="1"/>
          </p:cNvSpPr>
          <p:nvPr/>
        </p:nvSpPr>
        <p:spPr bwMode="auto">
          <a:xfrm>
            <a:off x="1108075" y="4770438"/>
            <a:ext cx="762000"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Initiate</a:t>
            </a:r>
          </a:p>
        </p:txBody>
      </p:sp>
      <p:sp>
        <p:nvSpPr>
          <p:cNvPr id="247826" name="Text Box 18"/>
          <p:cNvSpPr txBox="1">
            <a:spLocks noChangeArrowheads="1"/>
          </p:cNvSpPr>
          <p:nvPr/>
        </p:nvSpPr>
        <p:spPr bwMode="auto">
          <a:xfrm>
            <a:off x="4114800" y="3795713"/>
            <a:ext cx="985838" cy="314325"/>
          </a:xfrm>
          <a:prstGeom prst="rect">
            <a:avLst/>
          </a:prstGeom>
          <a:solidFill>
            <a:srgbClr val="FFFF00"/>
          </a:solidFill>
          <a:ln w="9525">
            <a:solidFill>
              <a:schemeClr val="tx1"/>
            </a:solidFill>
            <a:miter lim="800000"/>
            <a:headEnd/>
            <a:tailEnd/>
          </a:ln>
        </p:spPr>
        <p:txBody>
          <a:bodyPr>
            <a:spAutoFit/>
          </a:bodyPr>
          <a:lstStyle/>
          <a:p>
            <a:pPr algn="ctr"/>
            <a:r>
              <a:rPr lang="en-US" sz="1400" b="1">
                <a:solidFill>
                  <a:srgbClr val="642F04"/>
                </a:solidFill>
                <a:latin typeface="Times New Roman" pitchFamily="18" charset="0"/>
              </a:rPr>
              <a:t>Modulate</a:t>
            </a:r>
          </a:p>
        </p:txBody>
      </p:sp>
      <p:sp>
        <p:nvSpPr>
          <p:cNvPr id="81926" name="Text Box 19"/>
          <p:cNvSpPr txBox="1">
            <a:spLocks noChangeArrowheads="1"/>
          </p:cNvSpPr>
          <p:nvPr/>
        </p:nvSpPr>
        <p:spPr bwMode="auto">
          <a:xfrm>
            <a:off x="7123113" y="5634038"/>
            <a:ext cx="976312"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Execute</a:t>
            </a:r>
          </a:p>
        </p:txBody>
      </p:sp>
      <p:sp>
        <p:nvSpPr>
          <p:cNvPr id="247828" name="Text Box 20"/>
          <p:cNvSpPr txBox="1">
            <a:spLocks noChangeArrowheads="1"/>
          </p:cNvSpPr>
          <p:nvPr/>
        </p:nvSpPr>
        <p:spPr bwMode="auto">
          <a:xfrm>
            <a:off x="1962150" y="3814763"/>
            <a:ext cx="676275" cy="307975"/>
          </a:xfrm>
          <a:prstGeom prst="rect">
            <a:avLst/>
          </a:prstGeom>
          <a:solidFill>
            <a:srgbClr val="FFFF00"/>
          </a:solidFill>
          <a:ln w="9525">
            <a:solidFill>
              <a:schemeClr val="tx1"/>
            </a:solidFill>
            <a:miter lim="800000"/>
            <a:headEnd/>
            <a:tailEnd/>
          </a:ln>
        </p:spPr>
        <p:txBody>
          <a:bodyPr>
            <a:spAutoFit/>
          </a:bodyPr>
          <a:lstStyle/>
          <a:p>
            <a:pPr algn="ctr"/>
            <a:r>
              <a:rPr lang="en-US" sz="1400" b="1">
                <a:solidFill>
                  <a:srgbClr val="642F04"/>
                </a:solidFill>
                <a:latin typeface="Times New Roman" pitchFamily="18" charset="0"/>
              </a:rPr>
              <a:t>Focus</a:t>
            </a:r>
          </a:p>
        </p:txBody>
      </p:sp>
      <p:sp>
        <p:nvSpPr>
          <p:cNvPr id="247829" name="Text Box 21"/>
          <p:cNvSpPr txBox="1">
            <a:spLocks noChangeArrowheads="1"/>
          </p:cNvSpPr>
          <p:nvPr/>
        </p:nvSpPr>
        <p:spPr bwMode="auto">
          <a:xfrm>
            <a:off x="2981325" y="3814763"/>
            <a:ext cx="777875" cy="314325"/>
          </a:xfrm>
          <a:prstGeom prst="rect">
            <a:avLst/>
          </a:prstGeom>
          <a:solidFill>
            <a:srgbClr val="FFFF00"/>
          </a:solidFill>
          <a:ln w="9525">
            <a:solidFill>
              <a:schemeClr val="tx1"/>
            </a:solidFill>
            <a:miter lim="800000"/>
            <a:headEnd/>
            <a:tailEnd/>
          </a:ln>
        </p:spPr>
        <p:txBody>
          <a:bodyPr>
            <a:spAutoFit/>
          </a:bodyPr>
          <a:lstStyle/>
          <a:p>
            <a:pPr algn="ctr"/>
            <a:r>
              <a:rPr lang="en-US" sz="1400" b="1">
                <a:solidFill>
                  <a:srgbClr val="642F04"/>
                </a:solidFill>
                <a:latin typeface="Times New Roman" pitchFamily="18" charset="0"/>
              </a:rPr>
              <a:t>Sustain</a:t>
            </a:r>
          </a:p>
        </p:txBody>
      </p:sp>
      <p:sp>
        <p:nvSpPr>
          <p:cNvPr id="247830" name="Text Box 22"/>
          <p:cNvSpPr txBox="1">
            <a:spLocks noChangeArrowheads="1"/>
          </p:cNvSpPr>
          <p:nvPr/>
        </p:nvSpPr>
        <p:spPr bwMode="auto">
          <a:xfrm>
            <a:off x="3073400" y="4471988"/>
            <a:ext cx="839788" cy="306387"/>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Monitor</a:t>
            </a:r>
          </a:p>
        </p:txBody>
      </p:sp>
      <p:sp>
        <p:nvSpPr>
          <p:cNvPr id="81930" name="Text Box 23"/>
          <p:cNvSpPr txBox="1">
            <a:spLocks noChangeArrowheads="1"/>
          </p:cNvSpPr>
          <p:nvPr/>
        </p:nvSpPr>
        <p:spPr bwMode="auto">
          <a:xfrm>
            <a:off x="1044575" y="5508625"/>
            <a:ext cx="865188"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Interrupt</a:t>
            </a:r>
          </a:p>
        </p:txBody>
      </p:sp>
      <p:sp>
        <p:nvSpPr>
          <p:cNvPr id="247832" name="Text Box 24"/>
          <p:cNvSpPr txBox="1">
            <a:spLocks noChangeArrowheads="1"/>
          </p:cNvSpPr>
          <p:nvPr/>
        </p:nvSpPr>
        <p:spPr bwMode="auto">
          <a:xfrm>
            <a:off x="5410200" y="3795713"/>
            <a:ext cx="730250" cy="314325"/>
          </a:xfrm>
          <a:prstGeom prst="rect">
            <a:avLst/>
          </a:prstGeom>
          <a:solidFill>
            <a:srgbClr val="FFFF00"/>
          </a:solidFill>
          <a:ln w="9525">
            <a:solidFill>
              <a:schemeClr val="tx1"/>
            </a:solidFill>
            <a:miter lim="800000"/>
            <a:headEnd/>
            <a:tailEnd/>
          </a:ln>
        </p:spPr>
        <p:txBody>
          <a:bodyPr>
            <a:spAutoFit/>
          </a:bodyPr>
          <a:lstStyle/>
          <a:p>
            <a:pPr algn="ctr"/>
            <a:r>
              <a:rPr lang="en-US" sz="1400" b="1">
                <a:solidFill>
                  <a:srgbClr val="642F04"/>
                </a:solidFill>
                <a:latin typeface="Times New Roman" pitchFamily="18" charset="0"/>
              </a:rPr>
              <a:t>Inhibit</a:t>
            </a:r>
          </a:p>
        </p:txBody>
      </p:sp>
      <p:sp>
        <p:nvSpPr>
          <p:cNvPr id="81932" name="Text Box 25"/>
          <p:cNvSpPr txBox="1">
            <a:spLocks noChangeArrowheads="1"/>
          </p:cNvSpPr>
          <p:nvPr/>
        </p:nvSpPr>
        <p:spPr bwMode="auto">
          <a:xfrm>
            <a:off x="206375" y="4464050"/>
            <a:ext cx="806450"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Perceive</a:t>
            </a:r>
          </a:p>
        </p:txBody>
      </p:sp>
      <p:sp>
        <p:nvSpPr>
          <p:cNvPr id="81933" name="Text Box 26"/>
          <p:cNvSpPr txBox="1">
            <a:spLocks noChangeArrowheads="1"/>
          </p:cNvSpPr>
          <p:nvPr/>
        </p:nvSpPr>
        <p:spPr bwMode="auto">
          <a:xfrm>
            <a:off x="6018213" y="4433888"/>
            <a:ext cx="846137"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Organize</a:t>
            </a:r>
          </a:p>
        </p:txBody>
      </p:sp>
      <p:sp>
        <p:nvSpPr>
          <p:cNvPr id="81934" name="Text Box 27"/>
          <p:cNvSpPr txBox="1">
            <a:spLocks noChangeArrowheads="1"/>
          </p:cNvSpPr>
          <p:nvPr/>
        </p:nvSpPr>
        <p:spPr bwMode="auto">
          <a:xfrm>
            <a:off x="7959725" y="4751388"/>
            <a:ext cx="1004888"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Manipulate</a:t>
            </a:r>
          </a:p>
        </p:txBody>
      </p:sp>
      <p:sp>
        <p:nvSpPr>
          <p:cNvPr id="81935" name="Text Box 28"/>
          <p:cNvSpPr txBox="1">
            <a:spLocks noChangeArrowheads="1"/>
          </p:cNvSpPr>
          <p:nvPr/>
        </p:nvSpPr>
        <p:spPr bwMode="auto">
          <a:xfrm>
            <a:off x="8251825" y="5178425"/>
            <a:ext cx="568325"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Store</a:t>
            </a:r>
          </a:p>
        </p:txBody>
      </p:sp>
      <p:sp>
        <p:nvSpPr>
          <p:cNvPr id="81936" name="Text Box 29"/>
          <p:cNvSpPr txBox="1">
            <a:spLocks noChangeArrowheads="1"/>
          </p:cNvSpPr>
          <p:nvPr/>
        </p:nvSpPr>
        <p:spPr bwMode="auto">
          <a:xfrm>
            <a:off x="8164513" y="5627688"/>
            <a:ext cx="796925"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Retrieve</a:t>
            </a:r>
          </a:p>
        </p:txBody>
      </p:sp>
      <p:sp>
        <p:nvSpPr>
          <p:cNvPr id="81937" name="Text Box 30"/>
          <p:cNvSpPr txBox="1">
            <a:spLocks noChangeArrowheads="1"/>
          </p:cNvSpPr>
          <p:nvPr/>
        </p:nvSpPr>
        <p:spPr bwMode="auto">
          <a:xfrm>
            <a:off x="6064250" y="4857750"/>
            <a:ext cx="763588" cy="306388"/>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Plan</a:t>
            </a:r>
          </a:p>
        </p:txBody>
      </p:sp>
      <p:sp>
        <p:nvSpPr>
          <p:cNvPr id="81938" name="Text Box 31"/>
          <p:cNvSpPr txBox="1">
            <a:spLocks noChangeArrowheads="1"/>
          </p:cNvSpPr>
          <p:nvPr/>
        </p:nvSpPr>
        <p:spPr bwMode="auto">
          <a:xfrm>
            <a:off x="8154988" y="4359275"/>
            <a:ext cx="749300"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Hold</a:t>
            </a:r>
          </a:p>
        </p:txBody>
      </p:sp>
      <p:sp>
        <p:nvSpPr>
          <p:cNvPr id="81939" name="Text Box 32"/>
          <p:cNvSpPr txBox="1">
            <a:spLocks noChangeArrowheads="1"/>
          </p:cNvSpPr>
          <p:nvPr/>
        </p:nvSpPr>
        <p:spPr bwMode="auto">
          <a:xfrm>
            <a:off x="3089275" y="5527675"/>
            <a:ext cx="77787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Balance</a:t>
            </a:r>
          </a:p>
        </p:txBody>
      </p:sp>
      <p:sp>
        <p:nvSpPr>
          <p:cNvPr id="247841" name="Text Box 33"/>
          <p:cNvSpPr txBox="1">
            <a:spLocks noChangeArrowheads="1"/>
          </p:cNvSpPr>
          <p:nvPr/>
        </p:nvSpPr>
        <p:spPr bwMode="auto">
          <a:xfrm>
            <a:off x="3097213" y="4838700"/>
            <a:ext cx="77787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Correct</a:t>
            </a:r>
          </a:p>
        </p:txBody>
      </p:sp>
      <p:sp>
        <p:nvSpPr>
          <p:cNvPr id="247842" name="Text Box 34"/>
          <p:cNvSpPr txBox="1">
            <a:spLocks noChangeArrowheads="1"/>
          </p:cNvSpPr>
          <p:nvPr/>
        </p:nvSpPr>
        <p:spPr bwMode="auto">
          <a:xfrm>
            <a:off x="5114925" y="5699125"/>
            <a:ext cx="87312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Generate</a:t>
            </a:r>
          </a:p>
        </p:txBody>
      </p:sp>
      <p:sp>
        <p:nvSpPr>
          <p:cNvPr id="247850" name="Text Box 42"/>
          <p:cNvSpPr txBox="1">
            <a:spLocks noChangeArrowheads="1"/>
          </p:cNvSpPr>
          <p:nvPr/>
        </p:nvSpPr>
        <p:spPr bwMode="auto">
          <a:xfrm>
            <a:off x="4081463" y="5594350"/>
            <a:ext cx="77787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Gauge</a:t>
            </a:r>
          </a:p>
        </p:txBody>
      </p:sp>
      <p:sp>
        <p:nvSpPr>
          <p:cNvPr id="81943" name="Text Box 43"/>
          <p:cNvSpPr txBox="1">
            <a:spLocks noChangeArrowheads="1"/>
          </p:cNvSpPr>
          <p:nvPr/>
        </p:nvSpPr>
        <p:spPr bwMode="auto">
          <a:xfrm>
            <a:off x="2078038" y="4479925"/>
            <a:ext cx="836612"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Shift</a:t>
            </a:r>
          </a:p>
        </p:txBody>
      </p:sp>
      <p:sp>
        <p:nvSpPr>
          <p:cNvPr id="247852" name="Text Box 44"/>
          <p:cNvSpPr txBox="1">
            <a:spLocks noChangeArrowheads="1"/>
          </p:cNvSpPr>
          <p:nvPr/>
        </p:nvSpPr>
        <p:spPr bwMode="auto">
          <a:xfrm>
            <a:off x="5084763" y="5295900"/>
            <a:ext cx="97472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Associate</a:t>
            </a:r>
          </a:p>
        </p:txBody>
      </p:sp>
      <p:sp>
        <p:nvSpPr>
          <p:cNvPr id="247882" name="Text Box 74"/>
          <p:cNvSpPr txBox="1">
            <a:spLocks noChangeArrowheads="1"/>
          </p:cNvSpPr>
          <p:nvPr/>
        </p:nvSpPr>
        <p:spPr bwMode="auto">
          <a:xfrm>
            <a:off x="1182688" y="1212850"/>
            <a:ext cx="762000"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Initiate</a:t>
            </a:r>
          </a:p>
        </p:txBody>
      </p:sp>
      <p:sp>
        <p:nvSpPr>
          <p:cNvPr id="81946" name="Text Box 75"/>
          <p:cNvSpPr txBox="1">
            <a:spLocks noChangeArrowheads="1"/>
          </p:cNvSpPr>
          <p:nvPr/>
        </p:nvSpPr>
        <p:spPr bwMode="auto">
          <a:xfrm>
            <a:off x="6965950" y="2046288"/>
            <a:ext cx="976313"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Execute</a:t>
            </a:r>
          </a:p>
        </p:txBody>
      </p:sp>
      <p:sp>
        <p:nvSpPr>
          <p:cNvPr id="247884" name="Text Box 76"/>
          <p:cNvSpPr txBox="1">
            <a:spLocks noChangeArrowheads="1"/>
          </p:cNvSpPr>
          <p:nvPr/>
        </p:nvSpPr>
        <p:spPr bwMode="auto">
          <a:xfrm>
            <a:off x="3017838" y="827088"/>
            <a:ext cx="839787"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Monitor</a:t>
            </a:r>
          </a:p>
        </p:txBody>
      </p:sp>
      <p:sp>
        <p:nvSpPr>
          <p:cNvPr id="247885" name="Text Box 77"/>
          <p:cNvSpPr txBox="1">
            <a:spLocks noChangeArrowheads="1"/>
          </p:cNvSpPr>
          <p:nvPr/>
        </p:nvSpPr>
        <p:spPr bwMode="auto">
          <a:xfrm>
            <a:off x="1162050" y="1936750"/>
            <a:ext cx="865188"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Interrupt</a:t>
            </a:r>
          </a:p>
        </p:txBody>
      </p:sp>
      <p:sp>
        <p:nvSpPr>
          <p:cNvPr id="81949" name="Text Box 78"/>
          <p:cNvSpPr txBox="1">
            <a:spLocks noChangeArrowheads="1"/>
          </p:cNvSpPr>
          <p:nvPr/>
        </p:nvSpPr>
        <p:spPr bwMode="auto">
          <a:xfrm>
            <a:off x="280988" y="863600"/>
            <a:ext cx="806450"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Perceive</a:t>
            </a:r>
          </a:p>
        </p:txBody>
      </p:sp>
      <p:sp>
        <p:nvSpPr>
          <p:cNvPr id="81950" name="Text Box 79"/>
          <p:cNvSpPr txBox="1">
            <a:spLocks noChangeArrowheads="1"/>
          </p:cNvSpPr>
          <p:nvPr/>
        </p:nvSpPr>
        <p:spPr bwMode="auto">
          <a:xfrm>
            <a:off x="5830888" y="876300"/>
            <a:ext cx="846137"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Organize</a:t>
            </a:r>
          </a:p>
        </p:txBody>
      </p:sp>
      <p:sp>
        <p:nvSpPr>
          <p:cNvPr id="81951" name="Text Box 80"/>
          <p:cNvSpPr txBox="1">
            <a:spLocks noChangeArrowheads="1"/>
          </p:cNvSpPr>
          <p:nvPr/>
        </p:nvSpPr>
        <p:spPr bwMode="auto">
          <a:xfrm>
            <a:off x="7786688" y="1323975"/>
            <a:ext cx="1004887"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Manipulate</a:t>
            </a:r>
          </a:p>
        </p:txBody>
      </p:sp>
      <p:sp>
        <p:nvSpPr>
          <p:cNvPr id="81952" name="Text Box 81"/>
          <p:cNvSpPr txBox="1">
            <a:spLocks noChangeArrowheads="1"/>
          </p:cNvSpPr>
          <p:nvPr/>
        </p:nvSpPr>
        <p:spPr bwMode="auto">
          <a:xfrm>
            <a:off x="8210550" y="1708150"/>
            <a:ext cx="568325"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Store</a:t>
            </a:r>
          </a:p>
        </p:txBody>
      </p:sp>
      <p:sp>
        <p:nvSpPr>
          <p:cNvPr id="81953" name="Text Box 82"/>
          <p:cNvSpPr txBox="1">
            <a:spLocks noChangeArrowheads="1"/>
          </p:cNvSpPr>
          <p:nvPr/>
        </p:nvSpPr>
        <p:spPr bwMode="auto">
          <a:xfrm>
            <a:off x="8064500" y="2084388"/>
            <a:ext cx="796925" cy="31432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Retrieve</a:t>
            </a:r>
          </a:p>
        </p:txBody>
      </p:sp>
      <p:sp>
        <p:nvSpPr>
          <p:cNvPr id="81954" name="Text Box 83"/>
          <p:cNvSpPr txBox="1">
            <a:spLocks noChangeArrowheads="1"/>
          </p:cNvSpPr>
          <p:nvPr/>
        </p:nvSpPr>
        <p:spPr bwMode="auto">
          <a:xfrm>
            <a:off x="5905500" y="1255713"/>
            <a:ext cx="763588"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Plan</a:t>
            </a:r>
          </a:p>
        </p:txBody>
      </p:sp>
      <p:sp>
        <p:nvSpPr>
          <p:cNvPr id="81955" name="Text Box 84"/>
          <p:cNvSpPr txBox="1">
            <a:spLocks noChangeArrowheads="1"/>
          </p:cNvSpPr>
          <p:nvPr/>
        </p:nvSpPr>
        <p:spPr bwMode="auto">
          <a:xfrm>
            <a:off x="7953375" y="917575"/>
            <a:ext cx="749300"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Hold</a:t>
            </a:r>
          </a:p>
        </p:txBody>
      </p:sp>
      <p:sp>
        <p:nvSpPr>
          <p:cNvPr id="81956" name="Text Box 85"/>
          <p:cNvSpPr txBox="1">
            <a:spLocks noChangeArrowheads="1"/>
          </p:cNvSpPr>
          <p:nvPr/>
        </p:nvSpPr>
        <p:spPr bwMode="auto">
          <a:xfrm>
            <a:off x="2974975" y="1970088"/>
            <a:ext cx="77787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Balance</a:t>
            </a:r>
          </a:p>
        </p:txBody>
      </p:sp>
      <p:sp>
        <p:nvSpPr>
          <p:cNvPr id="247894" name="Text Box 86"/>
          <p:cNvSpPr txBox="1">
            <a:spLocks noChangeArrowheads="1"/>
          </p:cNvSpPr>
          <p:nvPr/>
        </p:nvSpPr>
        <p:spPr bwMode="auto">
          <a:xfrm>
            <a:off x="3011488" y="1222375"/>
            <a:ext cx="77787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Correct</a:t>
            </a:r>
          </a:p>
        </p:txBody>
      </p:sp>
      <p:sp>
        <p:nvSpPr>
          <p:cNvPr id="81958" name="Text Box 87"/>
          <p:cNvSpPr txBox="1">
            <a:spLocks noChangeArrowheads="1"/>
          </p:cNvSpPr>
          <p:nvPr/>
        </p:nvSpPr>
        <p:spPr bwMode="auto">
          <a:xfrm>
            <a:off x="4813300" y="2025650"/>
            <a:ext cx="87312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Generate</a:t>
            </a:r>
          </a:p>
        </p:txBody>
      </p:sp>
      <p:grpSp>
        <p:nvGrpSpPr>
          <p:cNvPr id="2" name="Group 88"/>
          <p:cNvGrpSpPr>
            <a:grpSpLocks/>
          </p:cNvGrpSpPr>
          <p:nvPr/>
        </p:nvGrpSpPr>
        <p:grpSpPr bwMode="auto">
          <a:xfrm>
            <a:off x="4813300" y="876300"/>
            <a:ext cx="827088" cy="307975"/>
            <a:chOff x="-73" y="4684"/>
            <a:chExt cx="521" cy="194"/>
          </a:xfrm>
        </p:grpSpPr>
        <p:sp>
          <p:nvSpPr>
            <p:cNvPr id="81998" name="Rectangle 89"/>
            <p:cNvSpPr>
              <a:spLocks noChangeArrowheads="1"/>
            </p:cNvSpPr>
            <p:nvPr/>
          </p:nvSpPr>
          <p:spPr bwMode="auto">
            <a:xfrm>
              <a:off x="-73" y="4684"/>
              <a:ext cx="521" cy="194"/>
            </a:xfrm>
            <a:prstGeom prst="rect">
              <a:avLst/>
            </a:prstGeom>
            <a:noFill/>
            <a:ln w="9525">
              <a:noFill/>
              <a:miter lim="800000"/>
              <a:headEnd/>
              <a:tailEnd/>
            </a:ln>
          </p:spPr>
          <p:txBody>
            <a:bodyPr wrap="none">
              <a:spAutoFit/>
            </a:bodyPr>
            <a:lstStyle/>
            <a:p>
              <a:r>
                <a:rPr lang="en-US" sz="1400">
                  <a:solidFill>
                    <a:srgbClr val="642F04"/>
                  </a:solidFill>
                  <a:latin typeface="Times New Roman" pitchFamily="18" charset="0"/>
                </a:rPr>
                <a:t>Est Time</a:t>
              </a:r>
            </a:p>
          </p:txBody>
        </p:sp>
        <p:sp>
          <p:nvSpPr>
            <p:cNvPr id="81999" name="Rectangle 90"/>
            <p:cNvSpPr>
              <a:spLocks noChangeArrowheads="1"/>
            </p:cNvSpPr>
            <p:nvPr/>
          </p:nvSpPr>
          <p:spPr bwMode="auto">
            <a:xfrm>
              <a:off x="-73" y="4684"/>
              <a:ext cx="506" cy="187"/>
            </a:xfrm>
            <a:prstGeom prst="rect">
              <a:avLst/>
            </a:prstGeom>
            <a:noFill/>
            <a:ln w="9525">
              <a:solidFill>
                <a:schemeClr val="tx1"/>
              </a:solidFill>
              <a:miter lim="800000"/>
              <a:headEnd/>
              <a:tailEnd/>
            </a:ln>
          </p:spPr>
          <p:txBody>
            <a:bodyPr wrap="none" anchor="ctr"/>
            <a:lstStyle/>
            <a:p>
              <a:endParaRPr lang="en-US">
                <a:solidFill>
                  <a:srgbClr val="642F04"/>
                </a:solidFill>
              </a:endParaRPr>
            </a:p>
          </p:txBody>
        </p:sp>
      </p:grpSp>
      <p:grpSp>
        <p:nvGrpSpPr>
          <p:cNvPr id="3" name="Group 91"/>
          <p:cNvGrpSpPr>
            <a:grpSpLocks/>
          </p:cNvGrpSpPr>
          <p:nvPr/>
        </p:nvGrpSpPr>
        <p:grpSpPr bwMode="auto">
          <a:xfrm>
            <a:off x="7292975" y="1639888"/>
            <a:ext cx="558800" cy="304800"/>
            <a:chOff x="-33" y="4944"/>
            <a:chExt cx="352" cy="192"/>
          </a:xfrm>
        </p:grpSpPr>
        <p:sp>
          <p:nvSpPr>
            <p:cNvPr id="81996" name="Rectangle 92"/>
            <p:cNvSpPr>
              <a:spLocks noChangeArrowheads="1"/>
            </p:cNvSpPr>
            <p:nvPr/>
          </p:nvSpPr>
          <p:spPr bwMode="auto">
            <a:xfrm>
              <a:off x="-27" y="4944"/>
              <a:ext cx="328" cy="192"/>
            </a:xfrm>
            <a:prstGeom prst="rect">
              <a:avLst/>
            </a:prstGeom>
            <a:noFill/>
            <a:ln w="9525">
              <a:noFill/>
              <a:miter lim="800000"/>
              <a:headEnd/>
              <a:tailEnd/>
            </a:ln>
          </p:spPr>
          <p:txBody>
            <a:bodyPr wrap="none">
              <a:spAutoFit/>
            </a:bodyPr>
            <a:lstStyle/>
            <a:p>
              <a:r>
                <a:rPr lang="en-US" sz="1400">
                  <a:solidFill>
                    <a:srgbClr val="642F04"/>
                  </a:solidFill>
                  <a:latin typeface="Times New Roman" pitchFamily="18" charset="0"/>
                </a:rPr>
                <a:t>Pace</a:t>
              </a:r>
            </a:p>
          </p:txBody>
        </p:sp>
        <p:sp>
          <p:nvSpPr>
            <p:cNvPr id="81997" name="Rectangle 93"/>
            <p:cNvSpPr>
              <a:spLocks noChangeArrowheads="1"/>
            </p:cNvSpPr>
            <p:nvPr/>
          </p:nvSpPr>
          <p:spPr bwMode="auto">
            <a:xfrm>
              <a:off x="-33" y="4944"/>
              <a:ext cx="352" cy="192"/>
            </a:xfrm>
            <a:prstGeom prst="rect">
              <a:avLst/>
            </a:prstGeom>
            <a:noFill/>
            <a:ln w="9525">
              <a:solidFill>
                <a:schemeClr val="tx1"/>
              </a:solidFill>
              <a:miter lim="800000"/>
              <a:headEnd/>
              <a:tailEnd/>
            </a:ln>
          </p:spPr>
          <p:txBody>
            <a:bodyPr wrap="none" anchor="ctr"/>
            <a:lstStyle/>
            <a:p>
              <a:endParaRPr lang="en-US">
                <a:solidFill>
                  <a:srgbClr val="642F04"/>
                </a:solidFill>
              </a:endParaRPr>
            </a:p>
          </p:txBody>
        </p:sp>
      </p:grpSp>
      <p:sp>
        <p:nvSpPr>
          <p:cNvPr id="81961" name="Text Box 94"/>
          <p:cNvSpPr txBox="1">
            <a:spLocks noChangeArrowheads="1"/>
          </p:cNvSpPr>
          <p:nvPr/>
        </p:nvSpPr>
        <p:spPr bwMode="auto">
          <a:xfrm>
            <a:off x="3910013" y="2036763"/>
            <a:ext cx="77787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Gauge</a:t>
            </a:r>
          </a:p>
        </p:txBody>
      </p:sp>
      <p:sp>
        <p:nvSpPr>
          <p:cNvPr id="247903" name="Text Box 95"/>
          <p:cNvSpPr txBox="1">
            <a:spLocks noChangeArrowheads="1"/>
          </p:cNvSpPr>
          <p:nvPr/>
        </p:nvSpPr>
        <p:spPr bwMode="auto">
          <a:xfrm>
            <a:off x="2105025" y="865188"/>
            <a:ext cx="709613"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Shift</a:t>
            </a:r>
          </a:p>
        </p:txBody>
      </p:sp>
      <p:sp>
        <p:nvSpPr>
          <p:cNvPr id="81963" name="Text Box 96"/>
          <p:cNvSpPr txBox="1">
            <a:spLocks noChangeArrowheads="1"/>
          </p:cNvSpPr>
          <p:nvPr/>
        </p:nvSpPr>
        <p:spPr bwMode="auto">
          <a:xfrm>
            <a:off x="4767263" y="1665288"/>
            <a:ext cx="97472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Associate</a:t>
            </a:r>
          </a:p>
        </p:txBody>
      </p:sp>
      <p:sp>
        <p:nvSpPr>
          <p:cNvPr id="247905" name="Text Box 97"/>
          <p:cNvSpPr txBox="1">
            <a:spLocks noChangeArrowheads="1"/>
          </p:cNvSpPr>
          <p:nvPr/>
        </p:nvSpPr>
        <p:spPr bwMode="auto">
          <a:xfrm>
            <a:off x="4114800" y="2633663"/>
            <a:ext cx="985838" cy="314325"/>
          </a:xfrm>
          <a:prstGeom prst="rect">
            <a:avLst/>
          </a:prstGeom>
          <a:solidFill>
            <a:srgbClr val="FFFF00"/>
          </a:solidFill>
          <a:ln w="9525">
            <a:solidFill>
              <a:schemeClr val="tx1"/>
            </a:solidFill>
            <a:miter lim="800000"/>
            <a:headEnd/>
            <a:tailEnd/>
          </a:ln>
        </p:spPr>
        <p:txBody>
          <a:bodyPr>
            <a:spAutoFit/>
          </a:bodyPr>
          <a:lstStyle/>
          <a:p>
            <a:pPr algn="ctr"/>
            <a:r>
              <a:rPr lang="en-US" sz="1400" b="1">
                <a:solidFill>
                  <a:srgbClr val="642F04"/>
                </a:solidFill>
                <a:latin typeface="Times New Roman" pitchFamily="18" charset="0"/>
              </a:rPr>
              <a:t>Modulate</a:t>
            </a:r>
          </a:p>
        </p:txBody>
      </p:sp>
      <p:sp>
        <p:nvSpPr>
          <p:cNvPr id="247906" name="Text Box 98"/>
          <p:cNvSpPr txBox="1">
            <a:spLocks noChangeArrowheads="1"/>
          </p:cNvSpPr>
          <p:nvPr/>
        </p:nvSpPr>
        <p:spPr bwMode="auto">
          <a:xfrm>
            <a:off x="1933575" y="2624138"/>
            <a:ext cx="647700" cy="307975"/>
          </a:xfrm>
          <a:prstGeom prst="rect">
            <a:avLst/>
          </a:prstGeom>
          <a:solidFill>
            <a:srgbClr val="FFFF00"/>
          </a:solidFill>
          <a:ln w="9525">
            <a:solidFill>
              <a:schemeClr val="tx1"/>
            </a:solidFill>
            <a:miter lim="800000"/>
            <a:headEnd/>
            <a:tailEnd/>
          </a:ln>
        </p:spPr>
        <p:txBody>
          <a:bodyPr>
            <a:spAutoFit/>
          </a:bodyPr>
          <a:lstStyle/>
          <a:p>
            <a:pPr algn="ctr"/>
            <a:r>
              <a:rPr lang="en-US" sz="1400" b="1">
                <a:solidFill>
                  <a:srgbClr val="642F04"/>
                </a:solidFill>
                <a:latin typeface="Times New Roman" pitchFamily="18" charset="0"/>
              </a:rPr>
              <a:t>Focus</a:t>
            </a:r>
          </a:p>
        </p:txBody>
      </p:sp>
      <p:sp>
        <p:nvSpPr>
          <p:cNvPr id="247907" name="Text Box 99"/>
          <p:cNvSpPr txBox="1">
            <a:spLocks noChangeArrowheads="1"/>
          </p:cNvSpPr>
          <p:nvPr/>
        </p:nvSpPr>
        <p:spPr bwMode="auto">
          <a:xfrm>
            <a:off x="2943225" y="2614613"/>
            <a:ext cx="777875" cy="314325"/>
          </a:xfrm>
          <a:prstGeom prst="rect">
            <a:avLst/>
          </a:prstGeom>
          <a:solidFill>
            <a:srgbClr val="FFFF00"/>
          </a:solidFill>
          <a:ln w="9525">
            <a:solidFill>
              <a:schemeClr val="tx1"/>
            </a:solidFill>
            <a:miter lim="800000"/>
            <a:headEnd/>
            <a:tailEnd/>
          </a:ln>
        </p:spPr>
        <p:txBody>
          <a:bodyPr>
            <a:spAutoFit/>
          </a:bodyPr>
          <a:lstStyle/>
          <a:p>
            <a:pPr algn="ctr"/>
            <a:r>
              <a:rPr lang="en-US" sz="1400" b="1">
                <a:solidFill>
                  <a:srgbClr val="642F04"/>
                </a:solidFill>
                <a:latin typeface="Times New Roman" pitchFamily="18" charset="0"/>
              </a:rPr>
              <a:t>Sustain</a:t>
            </a:r>
          </a:p>
        </p:txBody>
      </p:sp>
      <p:sp>
        <p:nvSpPr>
          <p:cNvPr id="247908" name="Text Box 100"/>
          <p:cNvSpPr txBox="1">
            <a:spLocks noChangeArrowheads="1"/>
          </p:cNvSpPr>
          <p:nvPr/>
        </p:nvSpPr>
        <p:spPr bwMode="auto">
          <a:xfrm>
            <a:off x="5410200" y="2633663"/>
            <a:ext cx="730250" cy="314325"/>
          </a:xfrm>
          <a:prstGeom prst="rect">
            <a:avLst/>
          </a:prstGeom>
          <a:solidFill>
            <a:srgbClr val="FFFF00"/>
          </a:solidFill>
          <a:ln w="9525">
            <a:solidFill>
              <a:schemeClr val="tx1"/>
            </a:solidFill>
            <a:miter lim="800000"/>
            <a:headEnd/>
            <a:tailEnd/>
          </a:ln>
        </p:spPr>
        <p:txBody>
          <a:bodyPr>
            <a:spAutoFit/>
          </a:bodyPr>
          <a:lstStyle/>
          <a:p>
            <a:pPr algn="ctr"/>
            <a:r>
              <a:rPr lang="en-US" sz="1400" b="1">
                <a:solidFill>
                  <a:srgbClr val="642F04"/>
                </a:solidFill>
                <a:latin typeface="Times New Roman" pitchFamily="18" charset="0"/>
              </a:rPr>
              <a:t>Inhibit</a:t>
            </a:r>
          </a:p>
        </p:txBody>
      </p:sp>
      <p:sp>
        <p:nvSpPr>
          <p:cNvPr id="247909" name="Text Box 101"/>
          <p:cNvSpPr txBox="1">
            <a:spLocks noChangeArrowheads="1"/>
          </p:cNvSpPr>
          <p:nvPr/>
        </p:nvSpPr>
        <p:spPr bwMode="auto">
          <a:xfrm>
            <a:off x="7231063" y="5183188"/>
            <a:ext cx="62547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Pace</a:t>
            </a:r>
          </a:p>
        </p:txBody>
      </p:sp>
      <p:sp>
        <p:nvSpPr>
          <p:cNvPr id="247910" name="Text Box 102"/>
          <p:cNvSpPr txBox="1">
            <a:spLocks noChangeArrowheads="1"/>
          </p:cNvSpPr>
          <p:nvPr/>
        </p:nvSpPr>
        <p:spPr bwMode="auto">
          <a:xfrm>
            <a:off x="6916738" y="4370388"/>
            <a:ext cx="1095375"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Sense Time</a:t>
            </a:r>
          </a:p>
        </p:txBody>
      </p:sp>
      <p:sp>
        <p:nvSpPr>
          <p:cNvPr id="53" name="TextBox 52"/>
          <p:cNvSpPr txBox="1">
            <a:spLocks noChangeArrowheads="1"/>
          </p:cNvSpPr>
          <p:nvPr/>
        </p:nvSpPr>
        <p:spPr bwMode="auto">
          <a:xfrm>
            <a:off x="579438" y="2867025"/>
            <a:ext cx="1143000" cy="954088"/>
          </a:xfrm>
          <a:prstGeom prst="rect">
            <a:avLst/>
          </a:prstGeom>
          <a:noFill/>
          <a:ln w="9525">
            <a:noFill/>
            <a:miter lim="800000"/>
            <a:headEnd/>
            <a:tailEnd/>
          </a:ln>
        </p:spPr>
        <p:txBody>
          <a:bodyPr wrap="none">
            <a:spAutoFit/>
          </a:bodyPr>
          <a:lstStyle/>
          <a:p>
            <a:pPr algn="ctr"/>
            <a:r>
              <a:rPr lang="en-US" sz="2800" b="1">
                <a:solidFill>
                  <a:srgbClr val="642F04"/>
                </a:solidFill>
              </a:rPr>
              <a:t>Same</a:t>
            </a:r>
          </a:p>
          <a:p>
            <a:pPr algn="ctr"/>
            <a:r>
              <a:rPr lang="en-US" sz="2800" b="1">
                <a:solidFill>
                  <a:srgbClr val="642F04"/>
                </a:solidFill>
              </a:rPr>
              <a:t>Core</a:t>
            </a:r>
          </a:p>
        </p:txBody>
      </p:sp>
      <p:sp>
        <p:nvSpPr>
          <p:cNvPr id="54" name="TextBox 53"/>
          <p:cNvSpPr txBox="1">
            <a:spLocks noChangeArrowheads="1"/>
          </p:cNvSpPr>
          <p:nvPr/>
        </p:nvSpPr>
        <p:spPr bwMode="auto">
          <a:xfrm>
            <a:off x="284163" y="195263"/>
            <a:ext cx="4432300" cy="522287"/>
          </a:xfrm>
          <a:prstGeom prst="rect">
            <a:avLst/>
          </a:prstGeom>
          <a:noFill/>
          <a:ln w="9525">
            <a:noFill/>
            <a:miter lim="800000"/>
            <a:headEnd/>
            <a:tailEnd/>
          </a:ln>
        </p:spPr>
        <p:txBody>
          <a:bodyPr>
            <a:spAutoFit/>
          </a:bodyPr>
          <a:lstStyle/>
          <a:p>
            <a:r>
              <a:rPr lang="en-US" sz="2800" b="1">
                <a:solidFill>
                  <a:srgbClr val="642F04"/>
                </a:solidFill>
              </a:rPr>
              <a:t>Different Constellations</a:t>
            </a:r>
          </a:p>
        </p:txBody>
      </p:sp>
      <p:sp>
        <p:nvSpPr>
          <p:cNvPr id="55" name="TextBox 54"/>
          <p:cNvSpPr txBox="1">
            <a:spLocks noChangeArrowheads="1"/>
          </p:cNvSpPr>
          <p:nvPr/>
        </p:nvSpPr>
        <p:spPr bwMode="auto">
          <a:xfrm>
            <a:off x="282575" y="5964238"/>
            <a:ext cx="4432300" cy="522287"/>
          </a:xfrm>
          <a:prstGeom prst="rect">
            <a:avLst/>
          </a:prstGeom>
          <a:noFill/>
          <a:ln w="9525">
            <a:noFill/>
            <a:miter lim="800000"/>
            <a:headEnd/>
            <a:tailEnd/>
          </a:ln>
        </p:spPr>
        <p:txBody>
          <a:bodyPr>
            <a:spAutoFit/>
          </a:bodyPr>
          <a:lstStyle/>
          <a:p>
            <a:r>
              <a:rPr lang="en-US" sz="2800" b="1">
                <a:solidFill>
                  <a:srgbClr val="642F04"/>
                </a:solidFill>
              </a:rPr>
              <a:t>Different Constellations</a:t>
            </a:r>
          </a:p>
        </p:txBody>
      </p:sp>
      <p:sp>
        <p:nvSpPr>
          <p:cNvPr id="81973" name="Text Box 83"/>
          <p:cNvSpPr txBox="1">
            <a:spLocks noChangeArrowheads="1"/>
          </p:cNvSpPr>
          <p:nvPr/>
        </p:nvSpPr>
        <p:spPr bwMode="auto">
          <a:xfrm>
            <a:off x="4919663" y="1277938"/>
            <a:ext cx="885825"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Analyze</a:t>
            </a:r>
          </a:p>
        </p:txBody>
      </p:sp>
      <p:sp>
        <p:nvSpPr>
          <p:cNvPr id="81974" name="Text Box 83"/>
          <p:cNvSpPr txBox="1">
            <a:spLocks noChangeArrowheads="1"/>
          </p:cNvSpPr>
          <p:nvPr/>
        </p:nvSpPr>
        <p:spPr bwMode="auto">
          <a:xfrm>
            <a:off x="5813425" y="1633538"/>
            <a:ext cx="884238"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Evaluate</a:t>
            </a:r>
          </a:p>
        </p:txBody>
      </p:sp>
      <p:sp>
        <p:nvSpPr>
          <p:cNvPr id="58" name="Text Box 74"/>
          <p:cNvSpPr txBox="1">
            <a:spLocks noChangeArrowheads="1"/>
          </p:cNvSpPr>
          <p:nvPr/>
        </p:nvSpPr>
        <p:spPr bwMode="auto">
          <a:xfrm>
            <a:off x="1174750" y="825500"/>
            <a:ext cx="842963"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Energize</a:t>
            </a:r>
          </a:p>
        </p:txBody>
      </p:sp>
      <p:sp>
        <p:nvSpPr>
          <p:cNvPr id="81976" name="Text Box 75"/>
          <p:cNvSpPr txBox="1">
            <a:spLocks noChangeArrowheads="1"/>
          </p:cNvSpPr>
          <p:nvPr/>
        </p:nvSpPr>
        <p:spPr bwMode="auto">
          <a:xfrm>
            <a:off x="6740525" y="1241425"/>
            <a:ext cx="976313"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Sequence</a:t>
            </a:r>
          </a:p>
        </p:txBody>
      </p:sp>
      <p:sp>
        <p:nvSpPr>
          <p:cNvPr id="81977" name="Text Box 19"/>
          <p:cNvSpPr txBox="1">
            <a:spLocks noChangeArrowheads="1"/>
          </p:cNvSpPr>
          <p:nvPr/>
        </p:nvSpPr>
        <p:spPr bwMode="auto">
          <a:xfrm>
            <a:off x="6911975" y="4784725"/>
            <a:ext cx="976313"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Sequence</a:t>
            </a:r>
          </a:p>
        </p:txBody>
      </p:sp>
      <p:sp>
        <p:nvSpPr>
          <p:cNvPr id="81978" name="Text Box 30"/>
          <p:cNvSpPr txBox="1">
            <a:spLocks noChangeArrowheads="1"/>
          </p:cNvSpPr>
          <p:nvPr/>
        </p:nvSpPr>
        <p:spPr bwMode="auto">
          <a:xfrm>
            <a:off x="5138738" y="4922838"/>
            <a:ext cx="854075"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Analyze</a:t>
            </a:r>
          </a:p>
        </p:txBody>
      </p:sp>
      <p:sp>
        <p:nvSpPr>
          <p:cNvPr id="81979" name="Text Box 83"/>
          <p:cNvSpPr txBox="1">
            <a:spLocks noChangeArrowheads="1"/>
          </p:cNvSpPr>
          <p:nvPr/>
        </p:nvSpPr>
        <p:spPr bwMode="auto">
          <a:xfrm>
            <a:off x="5791200" y="2017713"/>
            <a:ext cx="885825"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Decide</a:t>
            </a:r>
          </a:p>
        </p:txBody>
      </p:sp>
      <p:sp>
        <p:nvSpPr>
          <p:cNvPr id="81980" name="Text Box 83"/>
          <p:cNvSpPr txBox="1">
            <a:spLocks noChangeArrowheads="1"/>
          </p:cNvSpPr>
          <p:nvPr/>
        </p:nvSpPr>
        <p:spPr bwMode="auto">
          <a:xfrm>
            <a:off x="2032000" y="1249363"/>
            <a:ext cx="885825" cy="306387"/>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Flexible</a:t>
            </a:r>
          </a:p>
        </p:txBody>
      </p:sp>
      <p:sp>
        <p:nvSpPr>
          <p:cNvPr id="81981" name="Text Box 95"/>
          <p:cNvSpPr txBox="1">
            <a:spLocks noChangeArrowheads="1"/>
          </p:cNvSpPr>
          <p:nvPr/>
        </p:nvSpPr>
        <p:spPr bwMode="auto">
          <a:xfrm>
            <a:off x="1196975" y="1597025"/>
            <a:ext cx="688975"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Stop</a:t>
            </a:r>
          </a:p>
        </p:txBody>
      </p:sp>
      <p:sp>
        <p:nvSpPr>
          <p:cNvPr id="81982" name="Text Box 83"/>
          <p:cNvSpPr txBox="1">
            <a:spLocks noChangeArrowheads="1"/>
          </p:cNvSpPr>
          <p:nvPr/>
        </p:nvSpPr>
        <p:spPr bwMode="auto">
          <a:xfrm>
            <a:off x="3860800" y="1284288"/>
            <a:ext cx="1008063"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Anticipate</a:t>
            </a:r>
          </a:p>
        </p:txBody>
      </p:sp>
      <p:grpSp>
        <p:nvGrpSpPr>
          <p:cNvPr id="4" name="Group 88"/>
          <p:cNvGrpSpPr>
            <a:grpSpLocks/>
          </p:cNvGrpSpPr>
          <p:nvPr/>
        </p:nvGrpSpPr>
        <p:grpSpPr bwMode="auto">
          <a:xfrm>
            <a:off x="6850063" y="869950"/>
            <a:ext cx="1033462" cy="307975"/>
            <a:chOff x="-83" y="4684"/>
            <a:chExt cx="651" cy="194"/>
          </a:xfrm>
        </p:grpSpPr>
        <p:sp>
          <p:nvSpPr>
            <p:cNvPr id="81994" name="Rectangle 89"/>
            <p:cNvSpPr>
              <a:spLocks noChangeArrowheads="1"/>
            </p:cNvSpPr>
            <p:nvPr/>
          </p:nvSpPr>
          <p:spPr bwMode="auto">
            <a:xfrm>
              <a:off x="-73" y="4684"/>
              <a:ext cx="641" cy="194"/>
            </a:xfrm>
            <a:prstGeom prst="rect">
              <a:avLst/>
            </a:prstGeom>
            <a:noFill/>
            <a:ln w="9525">
              <a:noFill/>
              <a:miter lim="800000"/>
              <a:headEnd/>
              <a:tailEnd/>
            </a:ln>
          </p:spPr>
          <p:txBody>
            <a:bodyPr wrap="none">
              <a:spAutoFit/>
            </a:bodyPr>
            <a:lstStyle/>
            <a:p>
              <a:r>
                <a:rPr lang="en-US" sz="1400">
                  <a:solidFill>
                    <a:srgbClr val="642F04"/>
                  </a:solidFill>
                  <a:latin typeface="Times New Roman" pitchFamily="18" charset="0"/>
                </a:rPr>
                <a:t>Sense Time</a:t>
              </a:r>
            </a:p>
          </p:txBody>
        </p:sp>
        <p:sp>
          <p:nvSpPr>
            <p:cNvPr id="81995" name="Rectangle 90"/>
            <p:cNvSpPr>
              <a:spLocks noChangeArrowheads="1"/>
            </p:cNvSpPr>
            <p:nvPr/>
          </p:nvSpPr>
          <p:spPr bwMode="auto">
            <a:xfrm>
              <a:off x="-83" y="4684"/>
              <a:ext cx="585" cy="187"/>
            </a:xfrm>
            <a:prstGeom prst="rect">
              <a:avLst/>
            </a:prstGeom>
            <a:noFill/>
            <a:ln w="9525">
              <a:solidFill>
                <a:schemeClr val="tx1"/>
              </a:solidFill>
              <a:miter lim="800000"/>
              <a:headEnd/>
              <a:tailEnd/>
            </a:ln>
          </p:spPr>
          <p:txBody>
            <a:bodyPr wrap="none" anchor="ctr"/>
            <a:lstStyle/>
            <a:p>
              <a:endParaRPr lang="en-US">
                <a:solidFill>
                  <a:srgbClr val="642F04"/>
                </a:solidFill>
              </a:endParaRPr>
            </a:p>
          </p:txBody>
        </p:sp>
      </p:grpSp>
      <p:sp>
        <p:nvSpPr>
          <p:cNvPr id="81984" name="Text Box 30"/>
          <p:cNvSpPr txBox="1">
            <a:spLocks noChangeArrowheads="1"/>
          </p:cNvSpPr>
          <p:nvPr/>
        </p:nvSpPr>
        <p:spPr bwMode="auto">
          <a:xfrm>
            <a:off x="1089025" y="5146675"/>
            <a:ext cx="766763"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Stop</a:t>
            </a:r>
          </a:p>
        </p:txBody>
      </p:sp>
      <p:sp>
        <p:nvSpPr>
          <p:cNvPr id="81985" name="Text Box 25"/>
          <p:cNvSpPr txBox="1">
            <a:spLocks noChangeArrowheads="1"/>
          </p:cNvSpPr>
          <p:nvPr/>
        </p:nvSpPr>
        <p:spPr bwMode="auto">
          <a:xfrm>
            <a:off x="1100138" y="4413250"/>
            <a:ext cx="819150" cy="307975"/>
          </a:xfrm>
          <a:prstGeom prst="rect">
            <a:avLst/>
          </a:prstGeom>
          <a:noFill/>
          <a:ln w="9525">
            <a:solidFill>
              <a:schemeClr val="tx1"/>
            </a:solidFill>
            <a:miter lim="800000"/>
            <a:headEnd/>
            <a:tailEnd/>
          </a:ln>
        </p:spPr>
        <p:txBody>
          <a:bodyPr wrap="none">
            <a:spAutoFit/>
          </a:bodyPr>
          <a:lstStyle/>
          <a:p>
            <a:r>
              <a:rPr lang="en-US" sz="1400">
                <a:solidFill>
                  <a:srgbClr val="642F04"/>
                </a:solidFill>
                <a:latin typeface="Times New Roman" pitchFamily="18" charset="0"/>
              </a:rPr>
              <a:t>Energize</a:t>
            </a:r>
          </a:p>
        </p:txBody>
      </p:sp>
      <p:sp>
        <p:nvSpPr>
          <p:cNvPr id="81986" name="Text Box 43"/>
          <p:cNvSpPr txBox="1">
            <a:spLocks noChangeArrowheads="1"/>
          </p:cNvSpPr>
          <p:nvPr/>
        </p:nvSpPr>
        <p:spPr bwMode="auto">
          <a:xfrm>
            <a:off x="2100263" y="4849813"/>
            <a:ext cx="836612"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Flexible</a:t>
            </a:r>
          </a:p>
        </p:txBody>
      </p:sp>
      <p:sp>
        <p:nvSpPr>
          <p:cNvPr id="81987" name="Text Box 30"/>
          <p:cNvSpPr txBox="1">
            <a:spLocks noChangeArrowheads="1"/>
          </p:cNvSpPr>
          <p:nvPr/>
        </p:nvSpPr>
        <p:spPr bwMode="auto">
          <a:xfrm>
            <a:off x="3962400" y="4784725"/>
            <a:ext cx="963613"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Anticipate</a:t>
            </a:r>
          </a:p>
        </p:txBody>
      </p:sp>
      <p:sp>
        <p:nvSpPr>
          <p:cNvPr id="81988" name="Text Box 30"/>
          <p:cNvSpPr txBox="1">
            <a:spLocks noChangeArrowheads="1"/>
          </p:cNvSpPr>
          <p:nvPr/>
        </p:nvSpPr>
        <p:spPr bwMode="auto">
          <a:xfrm>
            <a:off x="5043488" y="4537075"/>
            <a:ext cx="854075" cy="30797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Est Time</a:t>
            </a:r>
          </a:p>
        </p:txBody>
      </p:sp>
      <p:sp>
        <p:nvSpPr>
          <p:cNvPr id="76" name="Text Box 34"/>
          <p:cNvSpPr txBox="1">
            <a:spLocks noChangeArrowheads="1"/>
          </p:cNvSpPr>
          <p:nvPr/>
        </p:nvSpPr>
        <p:spPr bwMode="auto">
          <a:xfrm>
            <a:off x="6110288" y="5227638"/>
            <a:ext cx="87312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Evaluate</a:t>
            </a:r>
          </a:p>
        </p:txBody>
      </p:sp>
      <p:sp>
        <p:nvSpPr>
          <p:cNvPr id="77" name="Text Box 34"/>
          <p:cNvSpPr txBox="1">
            <a:spLocks noChangeArrowheads="1"/>
          </p:cNvSpPr>
          <p:nvPr/>
        </p:nvSpPr>
        <p:spPr bwMode="auto">
          <a:xfrm>
            <a:off x="6161088" y="5670550"/>
            <a:ext cx="873125" cy="314325"/>
          </a:xfrm>
          <a:prstGeom prst="rect">
            <a:avLst/>
          </a:prstGeom>
          <a:solidFill>
            <a:schemeClr val="bg1"/>
          </a:solidFill>
          <a:ln w="9525">
            <a:solidFill>
              <a:schemeClr val="tx1"/>
            </a:solidFill>
            <a:miter lim="800000"/>
            <a:headEnd/>
            <a:tailEnd/>
          </a:ln>
        </p:spPr>
        <p:txBody>
          <a:bodyPr>
            <a:spAutoFit/>
          </a:bodyPr>
          <a:lstStyle/>
          <a:p>
            <a:pPr algn="ctr"/>
            <a:r>
              <a:rPr lang="en-US" sz="1400">
                <a:solidFill>
                  <a:srgbClr val="642F04"/>
                </a:solidFill>
                <a:latin typeface="Times New Roman" pitchFamily="18" charset="0"/>
              </a:rPr>
              <a:t>Decide</a:t>
            </a:r>
          </a:p>
        </p:txBody>
      </p:sp>
      <p:sp>
        <p:nvSpPr>
          <p:cNvPr id="81991" name="TextBox 77"/>
          <p:cNvSpPr txBox="1">
            <a:spLocks noChangeArrowheads="1"/>
          </p:cNvSpPr>
          <p:nvPr/>
        </p:nvSpPr>
        <p:spPr bwMode="auto">
          <a:xfrm>
            <a:off x="6486525" y="2560638"/>
            <a:ext cx="1496948" cy="369332"/>
          </a:xfrm>
          <a:prstGeom prst="rect">
            <a:avLst/>
          </a:prstGeom>
          <a:solidFill>
            <a:srgbClr val="FFFFFF"/>
          </a:solidFill>
          <a:ln w="9525">
            <a:noFill/>
            <a:miter lim="800000"/>
            <a:headEnd/>
            <a:tailEnd/>
          </a:ln>
        </p:spPr>
        <p:txBody>
          <a:bodyPr wrap="none">
            <a:spAutoFit/>
          </a:bodyPr>
          <a:lstStyle/>
          <a:p>
            <a:r>
              <a:rPr lang="en-US" b="1" dirty="0">
                <a:solidFill>
                  <a:srgbClr val="642F04"/>
                </a:solidFill>
              </a:rPr>
              <a:t>Alan Age 10</a:t>
            </a:r>
          </a:p>
        </p:txBody>
      </p:sp>
      <p:sp>
        <p:nvSpPr>
          <p:cNvPr id="81992" name="TextBox 78"/>
          <p:cNvSpPr txBox="1">
            <a:spLocks noChangeArrowheads="1"/>
          </p:cNvSpPr>
          <p:nvPr/>
        </p:nvSpPr>
        <p:spPr bwMode="auto">
          <a:xfrm>
            <a:off x="6494463" y="3790950"/>
            <a:ext cx="1548309" cy="369332"/>
          </a:xfrm>
          <a:prstGeom prst="rect">
            <a:avLst/>
          </a:prstGeom>
          <a:solidFill>
            <a:srgbClr val="FFFFFF"/>
          </a:solidFill>
          <a:ln w="9525">
            <a:noFill/>
            <a:miter lim="800000"/>
            <a:headEnd/>
            <a:tailEnd/>
          </a:ln>
        </p:spPr>
        <p:txBody>
          <a:bodyPr wrap="none">
            <a:spAutoFit/>
          </a:bodyPr>
          <a:lstStyle/>
          <a:p>
            <a:r>
              <a:rPr lang="en-US" b="1">
                <a:solidFill>
                  <a:srgbClr val="642F04"/>
                </a:solidFill>
              </a:rPr>
              <a:t>Katie Age 11</a:t>
            </a:r>
          </a:p>
        </p:txBody>
      </p:sp>
      <p:sp>
        <p:nvSpPr>
          <p:cNvPr id="82" name="Rectangle 81"/>
          <p:cNvSpPr/>
          <p:nvPr/>
        </p:nvSpPr>
        <p:spPr>
          <a:xfrm>
            <a:off x="533400" y="2505075"/>
            <a:ext cx="5762625" cy="1771650"/>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42F04"/>
              </a:solidFill>
            </a:endParaRPr>
          </a:p>
        </p:txBody>
      </p:sp>
    </p:spTree>
    <p:extLst>
      <p:ext uri="{BB962C8B-B14F-4D97-AF65-F5344CB8AC3E}">
        <p14:creationId xmlns:p14="http://schemas.microsoft.com/office/powerpoint/2010/main" val="991253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790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790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790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790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mph" presetSubtype="2" fill="hold" nodeType="clickEffect">
                                  <p:stCondLst>
                                    <p:cond delay="0"/>
                                  </p:stCondLst>
                                  <p:childTnLst>
                                    <p:animClr clrSpc="rgb" dir="cw">
                                      <p:cBhvr>
                                        <p:cTn id="16" dur="2000" fill="hold"/>
                                        <p:tgtEl>
                                          <p:spTgt spid="247905"/>
                                        </p:tgtEl>
                                        <p:attrNameLst>
                                          <p:attrName>fillcolor</p:attrName>
                                        </p:attrNameLst>
                                      </p:cBhvr>
                                      <p:to>
                                        <a:srgbClr val="FFFF00"/>
                                      </p:to>
                                    </p:animClr>
                                    <p:set>
                                      <p:cBhvr>
                                        <p:cTn id="17" dur="2000" fill="hold"/>
                                        <p:tgtEl>
                                          <p:spTgt spid="247905"/>
                                        </p:tgtEl>
                                        <p:attrNameLst>
                                          <p:attrName>fill.type</p:attrName>
                                        </p:attrNameLst>
                                      </p:cBhvr>
                                      <p:to>
                                        <p:strVal val="solid"/>
                                      </p:to>
                                    </p:set>
                                    <p:set>
                                      <p:cBhvr>
                                        <p:cTn id="18" dur="2000" fill="hold"/>
                                        <p:tgtEl>
                                          <p:spTgt spid="247905"/>
                                        </p:tgtEl>
                                        <p:attrNameLst>
                                          <p:attrName>fill.on</p:attrName>
                                        </p:attrNameLst>
                                      </p:cBhvr>
                                      <p:to>
                                        <p:strVal val="true"/>
                                      </p:to>
                                    </p:set>
                                  </p:childTnLst>
                                </p:cTn>
                              </p:par>
                              <p:par>
                                <p:cTn id="19" presetID="1" presetClass="emph" presetSubtype="2" fill="hold" nodeType="withEffect">
                                  <p:stCondLst>
                                    <p:cond delay="0"/>
                                  </p:stCondLst>
                                  <p:childTnLst>
                                    <p:animClr clrSpc="rgb" dir="cw">
                                      <p:cBhvr>
                                        <p:cTn id="20" dur="2000" fill="hold"/>
                                        <p:tgtEl>
                                          <p:spTgt spid="247906"/>
                                        </p:tgtEl>
                                        <p:attrNameLst>
                                          <p:attrName>fillcolor</p:attrName>
                                        </p:attrNameLst>
                                      </p:cBhvr>
                                      <p:to>
                                        <a:srgbClr val="FFFF00"/>
                                      </p:to>
                                    </p:animClr>
                                    <p:set>
                                      <p:cBhvr>
                                        <p:cTn id="21" dur="2000" fill="hold"/>
                                        <p:tgtEl>
                                          <p:spTgt spid="247906"/>
                                        </p:tgtEl>
                                        <p:attrNameLst>
                                          <p:attrName>fill.type</p:attrName>
                                        </p:attrNameLst>
                                      </p:cBhvr>
                                      <p:to>
                                        <p:strVal val="solid"/>
                                      </p:to>
                                    </p:set>
                                    <p:set>
                                      <p:cBhvr>
                                        <p:cTn id="22" dur="2000" fill="hold"/>
                                        <p:tgtEl>
                                          <p:spTgt spid="247906"/>
                                        </p:tgtEl>
                                        <p:attrNameLst>
                                          <p:attrName>fill.on</p:attrName>
                                        </p:attrNameLst>
                                      </p:cBhvr>
                                      <p:to>
                                        <p:strVal val="true"/>
                                      </p:to>
                                    </p:set>
                                  </p:childTnLst>
                                </p:cTn>
                              </p:par>
                              <p:par>
                                <p:cTn id="23" presetID="1" presetClass="emph" presetSubtype="2" fill="hold" nodeType="withEffect">
                                  <p:stCondLst>
                                    <p:cond delay="0"/>
                                  </p:stCondLst>
                                  <p:childTnLst>
                                    <p:animClr clrSpc="rgb" dir="cw">
                                      <p:cBhvr>
                                        <p:cTn id="24" dur="2000" fill="hold"/>
                                        <p:tgtEl>
                                          <p:spTgt spid="247907"/>
                                        </p:tgtEl>
                                        <p:attrNameLst>
                                          <p:attrName>fillcolor</p:attrName>
                                        </p:attrNameLst>
                                      </p:cBhvr>
                                      <p:to>
                                        <a:srgbClr val="FFFF00"/>
                                      </p:to>
                                    </p:animClr>
                                    <p:set>
                                      <p:cBhvr>
                                        <p:cTn id="25" dur="2000" fill="hold"/>
                                        <p:tgtEl>
                                          <p:spTgt spid="247907"/>
                                        </p:tgtEl>
                                        <p:attrNameLst>
                                          <p:attrName>fill.type</p:attrName>
                                        </p:attrNameLst>
                                      </p:cBhvr>
                                      <p:to>
                                        <p:strVal val="solid"/>
                                      </p:to>
                                    </p:set>
                                    <p:set>
                                      <p:cBhvr>
                                        <p:cTn id="26" dur="2000" fill="hold"/>
                                        <p:tgtEl>
                                          <p:spTgt spid="247907"/>
                                        </p:tgtEl>
                                        <p:attrNameLst>
                                          <p:attrName>fill.on</p:attrName>
                                        </p:attrNameLst>
                                      </p:cBhvr>
                                      <p:to>
                                        <p:strVal val="true"/>
                                      </p:to>
                                    </p:set>
                                  </p:childTnLst>
                                </p:cTn>
                              </p:par>
                              <p:par>
                                <p:cTn id="27" presetID="1" presetClass="emph" presetSubtype="2" fill="hold" nodeType="withEffect">
                                  <p:stCondLst>
                                    <p:cond delay="0"/>
                                  </p:stCondLst>
                                  <p:childTnLst>
                                    <p:animClr clrSpc="rgb" dir="cw">
                                      <p:cBhvr>
                                        <p:cTn id="28" dur="2000" fill="hold"/>
                                        <p:tgtEl>
                                          <p:spTgt spid="247908"/>
                                        </p:tgtEl>
                                        <p:attrNameLst>
                                          <p:attrName>fillcolor</p:attrName>
                                        </p:attrNameLst>
                                      </p:cBhvr>
                                      <p:to>
                                        <a:srgbClr val="FFFF00"/>
                                      </p:to>
                                    </p:animClr>
                                    <p:set>
                                      <p:cBhvr>
                                        <p:cTn id="29" dur="2000" fill="hold"/>
                                        <p:tgtEl>
                                          <p:spTgt spid="247908"/>
                                        </p:tgtEl>
                                        <p:attrNameLst>
                                          <p:attrName>fill.type</p:attrName>
                                        </p:attrNameLst>
                                      </p:cBhvr>
                                      <p:to>
                                        <p:strVal val="solid"/>
                                      </p:to>
                                    </p:set>
                                    <p:set>
                                      <p:cBhvr>
                                        <p:cTn id="30" dur="2000" fill="hold"/>
                                        <p:tgtEl>
                                          <p:spTgt spid="247908"/>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782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78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78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4783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8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mph" presetSubtype="2" fill="hold" nodeType="clickEffect">
                                  <p:stCondLst>
                                    <p:cond delay="0"/>
                                  </p:stCondLst>
                                  <p:childTnLst>
                                    <p:animClr clrSpc="rgb" dir="cw">
                                      <p:cBhvr>
                                        <p:cTn id="52" dur="2000" fill="hold"/>
                                        <p:tgtEl>
                                          <p:spTgt spid="247826"/>
                                        </p:tgtEl>
                                        <p:attrNameLst>
                                          <p:attrName>fillcolor</p:attrName>
                                        </p:attrNameLst>
                                      </p:cBhvr>
                                      <p:to>
                                        <a:srgbClr val="FFFF00"/>
                                      </p:to>
                                    </p:animClr>
                                    <p:set>
                                      <p:cBhvr>
                                        <p:cTn id="53" dur="2000" fill="hold"/>
                                        <p:tgtEl>
                                          <p:spTgt spid="247826"/>
                                        </p:tgtEl>
                                        <p:attrNameLst>
                                          <p:attrName>fill.type</p:attrName>
                                        </p:attrNameLst>
                                      </p:cBhvr>
                                      <p:to>
                                        <p:strVal val="solid"/>
                                      </p:to>
                                    </p:set>
                                    <p:set>
                                      <p:cBhvr>
                                        <p:cTn id="54" dur="2000" fill="hold"/>
                                        <p:tgtEl>
                                          <p:spTgt spid="247826"/>
                                        </p:tgtEl>
                                        <p:attrNameLst>
                                          <p:attrName>fill.on</p:attrName>
                                        </p:attrNameLst>
                                      </p:cBhvr>
                                      <p:to>
                                        <p:strVal val="true"/>
                                      </p:to>
                                    </p:set>
                                  </p:childTnLst>
                                </p:cTn>
                              </p:par>
                            </p:childTnLst>
                          </p:cTn>
                        </p:par>
                      </p:childTnLst>
                    </p:cTn>
                  </p:par>
                  <p:par>
                    <p:cTn id="55" fill="hold">
                      <p:stCondLst>
                        <p:cond delay="indefinite"/>
                      </p:stCondLst>
                      <p:childTnLst>
                        <p:par>
                          <p:cTn id="56" fill="hold">
                            <p:stCondLst>
                              <p:cond delay="0"/>
                            </p:stCondLst>
                            <p:childTnLst>
                              <p:par>
                                <p:cTn id="57" presetID="1" presetClass="emph" presetSubtype="2" fill="hold" nodeType="clickEffect">
                                  <p:stCondLst>
                                    <p:cond delay="0"/>
                                  </p:stCondLst>
                                  <p:childTnLst>
                                    <p:animClr clrSpc="rgb" dir="cw">
                                      <p:cBhvr>
                                        <p:cTn id="58" dur="2000" fill="hold"/>
                                        <p:tgtEl>
                                          <p:spTgt spid="58"/>
                                        </p:tgtEl>
                                        <p:attrNameLst>
                                          <p:attrName>fillcolor</p:attrName>
                                        </p:attrNameLst>
                                      </p:cBhvr>
                                      <p:to>
                                        <a:srgbClr val="FFFF00"/>
                                      </p:to>
                                    </p:animClr>
                                    <p:set>
                                      <p:cBhvr>
                                        <p:cTn id="59" dur="2000" fill="hold"/>
                                        <p:tgtEl>
                                          <p:spTgt spid="58"/>
                                        </p:tgtEl>
                                        <p:attrNameLst>
                                          <p:attrName>fill.type</p:attrName>
                                        </p:attrNameLst>
                                      </p:cBhvr>
                                      <p:to>
                                        <p:strVal val="solid"/>
                                      </p:to>
                                    </p:set>
                                    <p:set>
                                      <p:cBhvr>
                                        <p:cTn id="60" dur="2000" fill="hold"/>
                                        <p:tgtEl>
                                          <p:spTgt spid="58"/>
                                        </p:tgtEl>
                                        <p:attrNameLst>
                                          <p:attrName>fill.on</p:attrName>
                                        </p:attrNameLst>
                                      </p:cBhvr>
                                      <p:to>
                                        <p:strVal val="true"/>
                                      </p:to>
                                    </p:set>
                                  </p:childTnLst>
                                </p:cTn>
                              </p:par>
                              <p:par>
                                <p:cTn id="61" presetID="1" presetClass="emph" presetSubtype="2" fill="hold" nodeType="withEffect">
                                  <p:stCondLst>
                                    <p:cond delay="0"/>
                                  </p:stCondLst>
                                  <p:childTnLst>
                                    <p:animClr clrSpc="rgb" dir="cw">
                                      <p:cBhvr>
                                        <p:cTn id="62" dur="2000" fill="hold"/>
                                        <p:tgtEl>
                                          <p:spTgt spid="247828"/>
                                        </p:tgtEl>
                                        <p:attrNameLst>
                                          <p:attrName>fillcolor</p:attrName>
                                        </p:attrNameLst>
                                      </p:cBhvr>
                                      <p:to>
                                        <a:srgbClr val="FFFF00"/>
                                      </p:to>
                                    </p:animClr>
                                    <p:set>
                                      <p:cBhvr>
                                        <p:cTn id="63" dur="2000" fill="hold"/>
                                        <p:tgtEl>
                                          <p:spTgt spid="247828"/>
                                        </p:tgtEl>
                                        <p:attrNameLst>
                                          <p:attrName>fill.type</p:attrName>
                                        </p:attrNameLst>
                                      </p:cBhvr>
                                      <p:to>
                                        <p:strVal val="solid"/>
                                      </p:to>
                                    </p:set>
                                    <p:set>
                                      <p:cBhvr>
                                        <p:cTn id="64" dur="2000" fill="hold"/>
                                        <p:tgtEl>
                                          <p:spTgt spid="247828"/>
                                        </p:tgtEl>
                                        <p:attrNameLst>
                                          <p:attrName>fill.on</p:attrName>
                                        </p:attrNameLst>
                                      </p:cBhvr>
                                      <p:to>
                                        <p:strVal val="true"/>
                                      </p:to>
                                    </p:set>
                                  </p:childTnLst>
                                </p:cTn>
                              </p:par>
                              <p:par>
                                <p:cTn id="65" presetID="1" presetClass="emph" presetSubtype="2" fill="hold" nodeType="withEffect">
                                  <p:stCondLst>
                                    <p:cond delay="0"/>
                                  </p:stCondLst>
                                  <p:childTnLst>
                                    <p:animClr clrSpc="rgb" dir="cw">
                                      <p:cBhvr>
                                        <p:cTn id="66" dur="2000" fill="hold"/>
                                        <p:tgtEl>
                                          <p:spTgt spid="247829"/>
                                        </p:tgtEl>
                                        <p:attrNameLst>
                                          <p:attrName>fillcolor</p:attrName>
                                        </p:attrNameLst>
                                      </p:cBhvr>
                                      <p:to>
                                        <a:srgbClr val="FFFF00"/>
                                      </p:to>
                                    </p:animClr>
                                    <p:set>
                                      <p:cBhvr>
                                        <p:cTn id="67" dur="2000" fill="hold"/>
                                        <p:tgtEl>
                                          <p:spTgt spid="247829"/>
                                        </p:tgtEl>
                                        <p:attrNameLst>
                                          <p:attrName>fill.type</p:attrName>
                                        </p:attrNameLst>
                                      </p:cBhvr>
                                      <p:to>
                                        <p:strVal val="solid"/>
                                      </p:to>
                                    </p:set>
                                    <p:set>
                                      <p:cBhvr>
                                        <p:cTn id="68" dur="2000" fill="hold"/>
                                        <p:tgtEl>
                                          <p:spTgt spid="247829"/>
                                        </p:tgtEl>
                                        <p:attrNameLst>
                                          <p:attrName>fill.on</p:attrName>
                                        </p:attrNameLst>
                                      </p:cBhvr>
                                      <p:to>
                                        <p:strVal val="true"/>
                                      </p:to>
                                    </p:set>
                                  </p:childTnLst>
                                </p:cTn>
                              </p:par>
                              <p:par>
                                <p:cTn id="69" presetID="1" presetClass="emph" presetSubtype="2" fill="hold" nodeType="withEffect">
                                  <p:stCondLst>
                                    <p:cond delay="0"/>
                                  </p:stCondLst>
                                  <p:childTnLst>
                                    <p:animClr clrSpc="rgb" dir="cw">
                                      <p:cBhvr>
                                        <p:cTn id="70" dur="2000" fill="hold"/>
                                        <p:tgtEl>
                                          <p:spTgt spid="247832"/>
                                        </p:tgtEl>
                                        <p:attrNameLst>
                                          <p:attrName>fillcolor</p:attrName>
                                        </p:attrNameLst>
                                      </p:cBhvr>
                                      <p:to>
                                        <a:srgbClr val="FFFF00"/>
                                      </p:to>
                                    </p:animClr>
                                    <p:set>
                                      <p:cBhvr>
                                        <p:cTn id="71" dur="2000" fill="hold"/>
                                        <p:tgtEl>
                                          <p:spTgt spid="247832"/>
                                        </p:tgtEl>
                                        <p:attrNameLst>
                                          <p:attrName>fill.type</p:attrName>
                                        </p:attrNameLst>
                                      </p:cBhvr>
                                      <p:to>
                                        <p:strVal val="solid"/>
                                      </p:to>
                                    </p:set>
                                    <p:set>
                                      <p:cBhvr>
                                        <p:cTn id="72" dur="2000" fill="hold"/>
                                        <p:tgtEl>
                                          <p:spTgt spid="247832"/>
                                        </p:tgtEl>
                                        <p:attrNameLst>
                                          <p:attrName>fill.on</p:attrName>
                                        </p:attrNameLst>
                                      </p:cBhvr>
                                      <p:to>
                                        <p:strVal val="true"/>
                                      </p:to>
                                    </p:set>
                                  </p:childTnLst>
                                </p:cTn>
                              </p:par>
                            </p:childTnLst>
                          </p:cTn>
                        </p:par>
                      </p:childTnLst>
                    </p:cTn>
                  </p:par>
                  <p:par>
                    <p:cTn id="73" fill="hold">
                      <p:stCondLst>
                        <p:cond delay="indefinite"/>
                      </p:stCondLst>
                      <p:childTnLst>
                        <p:par>
                          <p:cTn id="74" fill="hold">
                            <p:stCondLst>
                              <p:cond delay="0"/>
                            </p:stCondLst>
                            <p:childTnLst>
                              <p:par>
                                <p:cTn id="75" presetID="1" presetClass="emph" presetSubtype="2" fill="hold" nodeType="clickEffect">
                                  <p:stCondLst>
                                    <p:cond delay="0"/>
                                  </p:stCondLst>
                                  <p:childTnLst>
                                    <p:animClr clrSpc="rgb" dir="cw">
                                      <p:cBhvr>
                                        <p:cTn id="76" dur="2000" fill="hold"/>
                                        <p:tgtEl>
                                          <p:spTgt spid="247885"/>
                                        </p:tgtEl>
                                        <p:attrNameLst>
                                          <p:attrName>fillcolor</p:attrName>
                                        </p:attrNameLst>
                                      </p:cBhvr>
                                      <p:to>
                                        <a:srgbClr val="FFFF00"/>
                                      </p:to>
                                    </p:animClr>
                                    <p:set>
                                      <p:cBhvr>
                                        <p:cTn id="77" dur="2000" fill="hold"/>
                                        <p:tgtEl>
                                          <p:spTgt spid="247885"/>
                                        </p:tgtEl>
                                        <p:attrNameLst>
                                          <p:attrName>fill.type</p:attrName>
                                        </p:attrNameLst>
                                      </p:cBhvr>
                                      <p:to>
                                        <p:strVal val="solid"/>
                                      </p:to>
                                    </p:set>
                                    <p:set>
                                      <p:cBhvr>
                                        <p:cTn id="78" dur="2000" fill="hold"/>
                                        <p:tgtEl>
                                          <p:spTgt spid="247885"/>
                                        </p:tgtEl>
                                        <p:attrNameLst>
                                          <p:attrName>fill.on</p:attrName>
                                        </p:attrNameLst>
                                      </p:cBhvr>
                                      <p:to>
                                        <p:strVal val="true"/>
                                      </p:to>
                                    </p:set>
                                  </p:childTnLst>
                                </p:cTn>
                              </p:par>
                            </p:childTnLst>
                          </p:cTn>
                        </p:par>
                      </p:childTnLst>
                    </p:cTn>
                  </p:par>
                  <p:par>
                    <p:cTn id="79" fill="hold">
                      <p:stCondLst>
                        <p:cond delay="indefinite"/>
                      </p:stCondLst>
                      <p:childTnLst>
                        <p:par>
                          <p:cTn id="80" fill="hold">
                            <p:stCondLst>
                              <p:cond delay="0"/>
                            </p:stCondLst>
                            <p:childTnLst>
                              <p:par>
                                <p:cTn id="81" presetID="1" presetClass="emph" presetSubtype="2" fill="hold" nodeType="clickEffect">
                                  <p:stCondLst>
                                    <p:cond delay="0"/>
                                  </p:stCondLst>
                                  <p:childTnLst>
                                    <p:animClr clrSpc="rgb" dir="cw">
                                      <p:cBhvr>
                                        <p:cTn id="82" dur="2000" fill="hold"/>
                                        <p:tgtEl>
                                          <p:spTgt spid="247903"/>
                                        </p:tgtEl>
                                        <p:attrNameLst>
                                          <p:attrName>fillcolor</p:attrName>
                                        </p:attrNameLst>
                                      </p:cBhvr>
                                      <p:to>
                                        <a:srgbClr val="FFFF00"/>
                                      </p:to>
                                    </p:animClr>
                                    <p:set>
                                      <p:cBhvr>
                                        <p:cTn id="83" dur="2000" fill="hold"/>
                                        <p:tgtEl>
                                          <p:spTgt spid="247903"/>
                                        </p:tgtEl>
                                        <p:attrNameLst>
                                          <p:attrName>fill.type</p:attrName>
                                        </p:attrNameLst>
                                      </p:cBhvr>
                                      <p:to>
                                        <p:strVal val="solid"/>
                                      </p:to>
                                    </p:set>
                                    <p:set>
                                      <p:cBhvr>
                                        <p:cTn id="84" dur="2000" fill="hold"/>
                                        <p:tgtEl>
                                          <p:spTgt spid="247903"/>
                                        </p:tgtEl>
                                        <p:attrNameLst>
                                          <p:attrName>fill.on</p:attrName>
                                        </p:attrNameLst>
                                      </p:cBhvr>
                                      <p:to>
                                        <p:strVal val="true"/>
                                      </p:to>
                                    </p:set>
                                  </p:childTnLst>
                                </p:cTn>
                              </p:par>
                            </p:childTnLst>
                          </p:cTn>
                        </p:par>
                      </p:childTnLst>
                    </p:cTn>
                  </p:par>
                  <p:par>
                    <p:cTn id="85" fill="hold">
                      <p:stCondLst>
                        <p:cond delay="indefinite"/>
                      </p:stCondLst>
                      <p:childTnLst>
                        <p:par>
                          <p:cTn id="86" fill="hold">
                            <p:stCondLst>
                              <p:cond delay="0"/>
                            </p:stCondLst>
                            <p:childTnLst>
                              <p:par>
                                <p:cTn id="87" presetID="1" presetClass="emph" presetSubtype="2" fill="hold" nodeType="clickEffect">
                                  <p:stCondLst>
                                    <p:cond delay="0"/>
                                  </p:stCondLst>
                                  <p:childTnLst>
                                    <p:animClr clrSpc="rgb" dir="cw">
                                      <p:cBhvr>
                                        <p:cTn id="88" dur="2000" fill="hold"/>
                                        <p:tgtEl>
                                          <p:spTgt spid="247882"/>
                                        </p:tgtEl>
                                        <p:attrNameLst>
                                          <p:attrName>fillcolor</p:attrName>
                                        </p:attrNameLst>
                                      </p:cBhvr>
                                      <p:to>
                                        <a:srgbClr val="FFFF00"/>
                                      </p:to>
                                    </p:animClr>
                                    <p:set>
                                      <p:cBhvr>
                                        <p:cTn id="89" dur="2000" fill="hold"/>
                                        <p:tgtEl>
                                          <p:spTgt spid="247882"/>
                                        </p:tgtEl>
                                        <p:attrNameLst>
                                          <p:attrName>fill.type</p:attrName>
                                        </p:attrNameLst>
                                      </p:cBhvr>
                                      <p:to>
                                        <p:strVal val="solid"/>
                                      </p:to>
                                    </p:set>
                                    <p:set>
                                      <p:cBhvr>
                                        <p:cTn id="90" dur="2000" fill="hold"/>
                                        <p:tgtEl>
                                          <p:spTgt spid="247882"/>
                                        </p:tgtEl>
                                        <p:attrNameLst>
                                          <p:attrName>fill.on</p:attrName>
                                        </p:attrNameLst>
                                      </p:cBhvr>
                                      <p:to>
                                        <p:strVal val="true"/>
                                      </p:to>
                                    </p:set>
                                  </p:childTnLst>
                                </p:cTn>
                              </p:par>
                            </p:childTnLst>
                          </p:cTn>
                        </p:par>
                      </p:childTnLst>
                    </p:cTn>
                  </p:par>
                  <p:par>
                    <p:cTn id="91" fill="hold">
                      <p:stCondLst>
                        <p:cond delay="indefinite"/>
                      </p:stCondLst>
                      <p:childTnLst>
                        <p:par>
                          <p:cTn id="92" fill="hold">
                            <p:stCondLst>
                              <p:cond delay="0"/>
                            </p:stCondLst>
                            <p:childTnLst>
                              <p:par>
                                <p:cTn id="93" presetID="1" presetClass="emph" presetSubtype="2" fill="hold" nodeType="clickEffect">
                                  <p:stCondLst>
                                    <p:cond delay="0"/>
                                  </p:stCondLst>
                                  <p:childTnLst>
                                    <p:animClr clrSpc="rgb" dir="cw">
                                      <p:cBhvr>
                                        <p:cTn id="94" dur="2000" fill="hold"/>
                                        <p:tgtEl>
                                          <p:spTgt spid="247884"/>
                                        </p:tgtEl>
                                        <p:attrNameLst>
                                          <p:attrName>fillcolor</p:attrName>
                                        </p:attrNameLst>
                                      </p:cBhvr>
                                      <p:to>
                                        <a:srgbClr val="FFFF00"/>
                                      </p:to>
                                    </p:animClr>
                                    <p:set>
                                      <p:cBhvr>
                                        <p:cTn id="95" dur="2000" fill="hold"/>
                                        <p:tgtEl>
                                          <p:spTgt spid="247884"/>
                                        </p:tgtEl>
                                        <p:attrNameLst>
                                          <p:attrName>fill.type</p:attrName>
                                        </p:attrNameLst>
                                      </p:cBhvr>
                                      <p:to>
                                        <p:strVal val="solid"/>
                                      </p:to>
                                    </p:set>
                                    <p:set>
                                      <p:cBhvr>
                                        <p:cTn id="96" dur="2000" fill="hold"/>
                                        <p:tgtEl>
                                          <p:spTgt spid="247884"/>
                                        </p:tgtEl>
                                        <p:attrNameLst>
                                          <p:attrName>fill.on</p:attrName>
                                        </p:attrNameLst>
                                      </p:cBhvr>
                                      <p:to>
                                        <p:strVal val="true"/>
                                      </p:to>
                                    </p:set>
                                  </p:childTnLst>
                                </p:cTn>
                              </p:par>
                            </p:childTnLst>
                          </p:cTn>
                        </p:par>
                      </p:childTnLst>
                    </p:cTn>
                  </p:par>
                  <p:par>
                    <p:cTn id="97" fill="hold">
                      <p:stCondLst>
                        <p:cond delay="indefinite"/>
                      </p:stCondLst>
                      <p:childTnLst>
                        <p:par>
                          <p:cTn id="98" fill="hold">
                            <p:stCondLst>
                              <p:cond delay="0"/>
                            </p:stCondLst>
                            <p:childTnLst>
                              <p:par>
                                <p:cTn id="99" presetID="1" presetClass="emph" presetSubtype="2" fill="hold" nodeType="clickEffect">
                                  <p:stCondLst>
                                    <p:cond delay="0"/>
                                  </p:stCondLst>
                                  <p:childTnLst>
                                    <p:animClr clrSpc="rgb" dir="cw">
                                      <p:cBhvr>
                                        <p:cTn id="100" dur="2000" fill="hold"/>
                                        <p:tgtEl>
                                          <p:spTgt spid="247894"/>
                                        </p:tgtEl>
                                        <p:attrNameLst>
                                          <p:attrName>fillcolor</p:attrName>
                                        </p:attrNameLst>
                                      </p:cBhvr>
                                      <p:to>
                                        <a:srgbClr val="FFFF00"/>
                                      </p:to>
                                    </p:animClr>
                                    <p:set>
                                      <p:cBhvr>
                                        <p:cTn id="101" dur="2000" fill="hold"/>
                                        <p:tgtEl>
                                          <p:spTgt spid="247894"/>
                                        </p:tgtEl>
                                        <p:attrNameLst>
                                          <p:attrName>fill.type</p:attrName>
                                        </p:attrNameLst>
                                      </p:cBhvr>
                                      <p:to>
                                        <p:strVal val="solid"/>
                                      </p:to>
                                    </p:set>
                                    <p:set>
                                      <p:cBhvr>
                                        <p:cTn id="102" dur="2000" fill="hold"/>
                                        <p:tgtEl>
                                          <p:spTgt spid="247894"/>
                                        </p:tgtEl>
                                        <p:attrNameLst>
                                          <p:attrName>fill.on</p:attrName>
                                        </p:attrNameLst>
                                      </p:cBhvr>
                                      <p:to>
                                        <p:strVal val="true"/>
                                      </p:to>
                                    </p:set>
                                  </p:childTnLst>
                                </p:cTn>
                              </p:par>
                            </p:childTnLst>
                          </p:cTn>
                        </p:par>
                      </p:childTnLst>
                    </p:cTn>
                  </p:par>
                  <p:par>
                    <p:cTn id="103" fill="hold">
                      <p:stCondLst>
                        <p:cond delay="indefinite"/>
                      </p:stCondLst>
                      <p:childTnLst>
                        <p:par>
                          <p:cTn id="104" fill="hold">
                            <p:stCondLst>
                              <p:cond delay="0"/>
                            </p:stCondLst>
                            <p:childTnLst>
                              <p:par>
                                <p:cTn id="105" presetID="1" presetClass="emph" presetSubtype="2" fill="hold" nodeType="clickEffect">
                                  <p:stCondLst>
                                    <p:cond delay="0"/>
                                  </p:stCondLst>
                                  <p:childTnLst>
                                    <p:animClr clrSpc="rgb" dir="cw">
                                      <p:cBhvr>
                                        <p:cTn id="106" dur="2000" fill="hold"/>
                                        <p:tgtEl>
                                          <p:spTgt spid="247850"/>
                                        </p:tgtEl>
                                        <p:attrNameLst>
                                          <p:attrName>fillcolor</p:attrName>
                                        </p:attrNameLst>
                                      </p:cBhvr>
                                      <p:to>
                                        <a:srgbClr val="FFFF00"/>
                                      </p:to>
                                    </p:animClr>
                                    <p:set>
                                      <p:cBhvr>
                                        <p:cTn id="107" dur="2000" fill="hold"/>
                                        <p:tgtEl>
                                          <p:spTgt spid="247850"/>
                                        </p:tgtEl>
                                        <p:attrNameLst>
                                          <p:attrName>fill.type</p:attrName>
                                        </p:attrNameLst>
                                      </p:cBhvr>
                                      <p:to>
                                        <p:strVal val="solid"/>
                                      </p:to>
                                    </p:set>
                                    <p:set>
                                      <p:cBhvr>
                                        <p:cTn id="108" dur="2000" fill="hold"/>
                                        <p:tgtEl>
                                          <p:spTgt spid="247850"/>
                                        </p:tgtEl>
                                        <p:attrNameLst>
                                          <p:attrName>fill.on</p:attrName>
                                        </p:attrNameLst>
                                      </p:cBhvr>
                                      <p:to>
                                        <p:strVal val="true"/>
                                      </p:to>
                                    </p:set>
                                  </p:childTnLst>
                                </p:cTn>
                              </p:par>
                            </p:childTnLst>
                          </p:cTn>
                        </p:par>
                      </p:childTnLst>
                    </p:cTn>
                  </p:par>
                  <p:par>
                    <p:cTn id="109" fill="hold">
                      <p:stCondLst>
                        <p:cond delay="indefinite"/>
                      </p:stCondLst>
                      <p:childTnLst>
                        <p:par>
                          <p:cTn id="110" fill="hold">
                            <p:stCondLst>
                              <p:cond delay="0"/>
                            </p:stCondLst>
                            <p:childTnLst>
                              <p:par>
                                <p:cTn id="111" presetID="1" presetClass="emph" presetSubtype="2" fill="hold" nodeType="clickEffect">
                                  <p:stCondLst>
                                    <p:cond delay="0"/>
                                  </p:stCondLst>
                                  <p:childTnLst>
                                    <p:animClr clrSpc="rgb" dir="cw">
                                      <p:cBhvr>
                                        <p:cTn id="112" dur="2000" fill="hold"/>
                                        <p:tgtEl>
                                          <p:spTgt spid="247842"/>
                                        </p:tgtEl>
                                        <p:attrNameLst>
                                          <p:attrName>fillcolor</p:attrName>
                                        </p:attrNameLst>
                                      </p:cBhvr>
                                      <p:to>
                                        <a:srgbClr val="FFFF00"/>
                                      </p:to>
                                    </p:animClr>
                                    <p:set>
                                      <p:cBhvr>
                                        <p:cTn id="113" dur="2000" fill="hold"/>
                                        <p:tgtEl>
                                          <p:spTgt spid="247842"/>
                                        </p:tgtEl>
                                        <p:attrNameLst>
                                          <p:attrName>fill.type</p:attrName>
                                        </p:attrNameLst>
                                      </p:cBhvr>
                                      <p:to>
                                        <p:strVal val="solid"/>
                                      </p:to>
                                    </p:set>
                                    <p:set>
                                      <p:cBhvr>
                                        <p:cTn id="114" dur="2000" fill="hold"/>
                                        <p:tgtEl>
                                          <p:spTgt spid="247842"/>
                                        </p:tgtEl>
                                        <p:attrNameLst>
                                          <p:attrName>fill.on</p:attrName>
                                        </p:attrNameLst>
                                      </p:cBhvr>
                                      <p:to>
                                        <p:strVal val="true"/>
                                      </p:to>
                                    </p:set>
                                  </p:childTnLst>
                                </p:cTn>
                              </p:par>
                            </p:childTnLst>
                          </p:cTn>
                        </p:par>
                      </p:childTnLst>
                    </p:cTn>
                  </p:par>
                  <p:par>
                    <p:cTn id="115" fill="hold">
                      <p:stCondLst>
                        <p:cond delay="indefinite"/>
                      </p:stCondLst>
                      <p:childTnLst>
                        <p:par>
                          <p:cTn id="116" fill="hold">
                            <p:stCondLst>
                              <p:cond delay="0"/>
                            </p:stCondLst>
                            <p:childTnLst>
                              <p:par>
                                <p:cTn id="117" presetID="1" presetClass="emph" presetSubtype="2" fill="hold" nodeType="clickEffect">
                                  <p:stCondLst>
                                    <p:cond delay="0"/>
                                  </p:stCondLst>
                                  <p:childTnLst>
                                    <p:animClr clrSpc="rgb" dir="cw">
                                      <p:cBhvr>
                                        <p:cTn id="118" dur="2000" fill="hold"/>
                                        <p:tgtEl>
                                          <p:spTgt spid="247852"/>
                                        </p:tgtEl>
                                        <p:attrNameLst>
                                          <p:attrName>fillcolor</p:attrName>
                                        </p:attrNameLst>
                                      </p:cBhvr>
                                      <p:to>
                                        <a:srgbClr val="FFFF00"/>
                                      </p:to>
                                    </p:animClr>
                                    <p:set>
                                      <p:cBhvr>
                                        <p:cTn id="119" dur="2000" fill="hold"/>
                                        <p:tgtEl>
                                          <p:spTgt spid="247852"/>
                                        </p:tgtEl>
                                        <p:attrNameLst>
                                          <p:attrName>fill.type</p:attrName>
                                        </p:attrNameLst>
                                      </p:cBhvr>
                                      <p:to>
                                        <p:strVal val="solid"/>
                                      </p:to>
                                    </p:set>
                                    <p:set>
                                      <p:cBhvr>
                                        <p:cTn id="120" dur="2000" fill="hold"/>
                                        <p:tgtEl>
                                          <p:spTgt spid="247852"/>
                                        </p:tgtEl>
                                        <p:attrNameLst>
                                          <p:attrName>fill.on</p:attrName>
                                        </p:attrNameLst>
                                      </p:cBhvr>
                                      <p:to>
                                        <p:strVal val="true"/>
                                      </p:to>
                                    </p:set>
                                  </p:childTnLst>
                                </p:cTn>
                              </p:par>
                            </p:childTnLst>
                          </p:cTn>
                        </p:par>
                      </p:childTnLst>
                    </p:cTn>
                  </p:par>
                  <p:par>
                    <p:cTn id="121" fill="hold">
                      <p:stCondLst>
                        <p:cond delay="indefinite"/>
                      </p:stCondLst>
                      <p:childTnLst>
                        <p:par>
                          <p:cTn id="122" fill="hold">
                            <p:stCondLst>
                              <p:cond delay="0"/>
                            </p:stCondLst>
                            <p:childTnLst>
                              <p:par>
                                <p:cTn id="123" presetID="1" presetClass="emph" presetSubtype="2" fill="hold" nodeType="clickEffect">
                                  <p:stCondLst>
                                    <p:cond delay="0"/>
                                  </p:stCondLst>
                                  <p:childTnLst>
                                    <p:animClr clrSpc="rgb" dir="cw">
                                      <p:cBhvr>
                                        <p:cTn id="124" dur="2000" fill="hold"/>
                                        <p:tgtEl>
                                          <p:spTgt spid="247830"/>
                                        </p:tgtEl>
                                        <p:attrNameLst>
                                          <p:attrName>fillcolor</p:attrName>
                                        </p:attrNameLst>
                                      </p:cBhvr>
                                      <p:to>
                                        <a:srgbClr val="FFFF00"/>
                                      </p:to>
                                    </p:animClr>
                                    <p:set>
                                      <p:cBhvr>
                                        <p:cTn id="125" dur="2000" fill="hold"/>
                                        <p:tgtEl>
                                          <p:spTgt spid="247830"/>
                                        </p:tgtEl>
                                        <p:attrNameLst>
                                          <p:attrName>fill.type</p:attrName>
                                        </p:attrNameLst>
                                      </p:cBhvr>
                                      <p:to>
                                        <p:strVal val="solid"/>
                                      </p:to>
                                    </p:set>
                                    <p:set>
                                      <p:cBhvr>
                                        <p:cTn id="126" dur="2000" fill="hold"/>
                                        <p:tgtEl>
                                          <p:spTgt spid="247830"/>
                                        </p:tgtEl>
                                        <p:attrNameLst>
                                          <p:attrName>fill.on</p:attrName>
                                        </p:attrNameLst>
                                      </p:cBhvr>
                                      <p:to>
                                        <p:strVal val="true"/>
                                      </p:to>
                                    </p:set>
                                  </p:childTnLst>
                                </p:cTn>
                              </p:par>
                            </p:childTnLst>
                          </p:cTn>
                        </p:par>
                      </p:childTnLst>
                    </p:cTn>
                  </p:par>
                  <p:par>
                    <p:cTn id="127" fill="hold">
                      <p:stCondLst>
                        <p:cond delay="indefinite"/>
                      </p:stCondLst>
                      <p:childTnLst>
                        <p:par>
                          <p:cTn id="128" fill="hold">
                            <p:stCondLst>
                              <p:cond delay="0"/>
                            </p:stCondLst>
                            <p:childTnLst>
                              <p:par>
                                <p:cTn id="129" presetID="1" presetClass="emph" presetSubtype="2" fill="hold" nodeType="clickEffect">
                                  <p:stCondLst>
                                    <p:cond delay="0"/>
                                  </p:stCondLst>
                                  <p:childTnLst>
                                    <p:animClr clrSpc="rgb" dir="cw">
                                      <p:cBhvr>
                                        <p:cTn id="130" dur="2000" fill="hold"/>
                                        <p:tgtEl>
                                          <p:spTgt spid="247841"/>
                                        </p:tgtEl>
                                        <p:attrNameLst>
                                          <p:attrName>fillcolor</p:attrName>
                                        </p:attrNameLst>
                                      </p:cBhvr>
                                      <p:to>
                                        <a:srgbClr val="FFFF00"/>
                                      </p:to>
                                    </p:animClr>
                                    <p:set>
                                      <p:cBhvr>
                                        <p:cTn id="131" dur="2000" fill="hold"/>
                                        <p:tgtEl>
                                          <p:spTgt spid="247841"/>
                                        </p:tgtEl>
                                        <p:attrNameLst>
                                          <p:attrName>fill.type</p:attrName>
                                        </p:attrNameLst>
                                      </p:cBhvr>
                                      <p:to>
                                        <p:strVal val="solid"/>
                                      </p:to>
                                    </p:set>
                                    <p:set>
                                      <p:cBhvr>
                                        <p:cTn id="132" dur="2000" fill="hold"/>
                                        <p:tgtEl>
                                          <p:spTgt spid="247841"/>
                                        </p:tgtEl>
                                        <p:attrNameLst>
                                          <p:attrName>fill.on</p:attrName>
                                        </p:attrNameLst>
                                      </p:cBhvr>
                                      <p:to>
                                        <p:strVal val="true"/>
                                      </p:to>
                                    </p:set>
                                  </p:childTnLst>
                                </p:cTn>
                              </p:par>
                            </p:childTnLst>
                          </p:cTn>
                        </p:par>
                      </p:childTnLst>
                    </p:cTn>
                  </p:par>
                  <p:par>
                    <p:cTn id="133" fill="hold">
                      <p:stCondLst>
                        <p:cond delay="indefinite"/>
                      </p:stCondLst>
                      <p:childTnLst>
                        <p:par>
                          <p:cTn id="134" fill="hold">
                            <p:stCondLst>
                              <p:cond delay="0"/>
                            </p:stCondLst>
                            <p:childTnLst>
                              <p:par>
                                <p:cTn id="135" presetID="1" presetClass="emph" presetSubtype="2" fill="hold" nodeType="clickEffect">
                                  <p:stCondLst>
                                    <p:cond delay="0"/>
                                  </p:stCondLst>
                                  <p:childTnLst>
                                    <p:animClr clrSpc="rgb" dir="cw">
                                      <p:cBhvr>
                                        <p:cTn id="136" dur="2000" fill="hold"/>
                                        <p:tgtEl>
                                          <p:spTgt spid="247909"/>
                                        </p:tgtEl>
                                        <p:attrNameLst>
                                          <p:attrName>fillcolor</p:attrName>
                                        </p:attrNameLst>
                                      </p:cBhvr>
                                      <p:to>
                                        <a:srgbClr val="FFFF00"/>
                                      </p:to>
                                    </p:animClr>
                                    <p:set>
                                      <p:cBhvr>
                                        <p:cTn id="137" dur="2000" fill="hold"/>
                                        <p:tgtEl>
                                          <p:spTgt spid="247909"/>
                                        </p:tgtEl>
                                        <p:attrNameLst>
                                          <p:attrName>fill.type</p:attrName>
                                        </p:attrNameLst>
                                      </p:cBhvr>
                                      <p:to>
                                        <p:strVal val="solid"/>
                                      </p:to>
                                    </p:set>
                                    <p:set>
                                      <p:cBhvr>
                                        <p:cTn id="138" dur="2000" fill="hold"/>
                                        <p:tgtEl>
                                          <p:spTgt spid="247909"/>
                                        </p:tgtEl>
                                        <p:attrNameLst>
                                          <p:attrName>fill.on</p:attrName>
                                        </p:attrNameLst>
                                      </p:cBhvr>
                                      <p:to>
                                        <p:strVal val="true"/>
                                      </p:to>
                                    </p:set>
                                  </p:childTnLst>
                                </p:cTn>
                              </p:par>
                            </p:childTnLst>
                          </p:cTn>
                        </p:par>
                      </p:childTnLst>
                    </p:cTn>
                  </p:par>
                  <p:par>
                    <p:cTn id="139" fill="hold">
                      <p:stCondLst>
                        <p:cond delay="indefinite"/>
                      </p:stCondLst>
                      <p:childTnLst>
                        <p:par>
                          <p:cTn id="140" fill="hold">
                            <p:stCondLst>
                              <p:cond delay="0"/>
                            </p:stCondLst>
                            <p:childTnLst>
                              <p:par>
                                <p:cTn id="141" presetID="1" presetClass="emph" presetSubtype="2" fill="hold" nodeType="clickEffect">
                                  <p:stCondLst>
                                    <p:cond delay="0"/>
                                  </p:stCondLst>
                                  <p:childTnLst>
                                    <p:animClr clrSpc="rgb" dir="cw">
                                      <p:cBhvr>
                                        <p:cTn id="142" dur="2000" fill="hold"/>
                                        <p:tgtEl>
                                          <p:spTgt spid="247910"/>
                                        </p:tgtEl>
                                        <p:attrNameLst>
                                          <p:attrName>fillcolor</p:attrName>
                                        </p:attrNameLst>
                                      </p:cBhvr>
                                      <p:to>
                                        <a:srgbClr val="FFFF00"/>
                                      </p:to>
                                    </p:animClr>
                                    <p:set>
                                      <p:cBhvr>
                                        <p:cTn id="143" dur="2000" fill="hold"/>
                                        <p:tgtEl>
                                          <p:spTgt spid="247910"/>
                                        </p:tgtEl>
                                        <p:attrNameLst>
                                          <p:attrName>fill.type</p:attrName>
                                        </p:attrNameLst>
                                      </p:cBhvr>
                                      <p:to>
                                        <p:strVal val="solid"/>
                                      </p:to>
                                    </p:set>
                                    <p:set>
                                      <p:cBhvr>
                                        <p:cTn id="144" dur="2000" fill="hold"/>
                                        <p:tgtEl>
                                          <p:spTgt spid="247910"/>
                                        </p:tgtEl>
                                        <p:attrNameLst>
                                          <p:attrName>fill.on</p:attrName>
                                        </p:attrNameLst>
                                      </p:cBhvr>
                                      <p:to>
                                        <p:strVal val="true"/>
                                      </p:to>
                                    </p:set>
                                  </p:childTnLst>
                                </p:cTn>
                              </p:par>
                            </p:childTnLst>
                          </p:cTn>
                        </p:par>
                      </p:childTnLst>
                    </p:cTn>
                  </p:par>
                  <p:par>
                    <p:cTn id="145" fill="hold">
                      <p:stCondLst>
                        <p:cond delay="indefinite"/>
                      </p:stCondLst>
                      <p:childTnLst>
                        <p:par>
                          <p:cTn id="146" fill="hold">
                            <p:stCondLst>
                              <p:cond delay="0"/>
                            </p:stCondLst>
                            <p:childTnLst>
                              <p:par>
                                <p:cTn id="147" presetID="1" presetClass="emph" presetSubtype="2" fill="hold" nodeType="clickEffect">
                                  <p:stCondLst>
                                    <p:cond delay="0"/>
                                  </p:stCondLst>
                                  <p:childTnLst>
                                    <p:animClr clrSpc="rgb" dir="cw">
                                      <p:cBhvr>
                                        <p:cTn id="148" dur="2000" fill="hold"/>
                                        <p:tgtEl>
                                          <p:spTgt spid="76"/>
                                        </p:tgtEl>
                                        <p:attrNameLst>
                                          <p:attrName>fillcolor</p:attrName>
                                        </p:attrNameLst>
                                      </p:cBhvr>
                                      <p:to>
                                        <a:srgbClr val="FFFF00"/>
                                      </p:to>
                                    </p:animClr>
                                    <p:set>
                                      <p:cBhvr>
                                        <p:cTn id="149" dur="2000" fill="hold"/>
                                        <p:tgtEl>
                                          <p:spTgt spid="76"/>
                                        </p:tgtEl>
                                        <p:attrNameLst>
                                          <p:attrName>fill.type</p:attrName>
                                        </p:attrNameLst>
                                      </p:cBhvr>
                                      <p:to>
                                        <p:strVal val="solid"/>
                                      </p:to>
                                    </p:set>
                                    <p:set>
                                      <p:cBhvr>
                                        <p:cTn id="150" dur="2000" fill="hold"/>
                                        <p:tgtEl>
                                          <p:spTgt spid="76"/>
                                        </p:tgtEl>
                                        <p:attrNameLst>
                                          <p:attrName>fill.on</p:attrName>
                                        </p:attrNameLst>
                                      </p:cBhvr>
                                      <p:to>
                                        <p:strVal val="true"/>
                                      </p:to>
                                    </p:set>
                                  </p:childTnLst>
                                </p:cTn>
                              </p:par>
                            </p:childTnLst>
                          </p:cTn>
                        </p:par>
                      </p:childTnLst>
                    </p:cTn>
                  </p:par>
                  <p:par>
                    <p:cTn id="151" fill="hold">
                      <p:stCondLst>
                        <p:cond delay="indefinite"/>
                      </p:stCondLst>
                      <p:childTnLst>
                        <p:par>
                          <p:cTn id="152" fill="hold">
                            <p:stCondLst>
                              <p:cond delay="0"/>
                            </p:stCondLst>
                            <p:childTnLst>
                              <p:par>
                                <p:cTn id="153" presetID="1" presetClass="emph" presetSubtype="2" fill="hold" nodeType="clickEffect">
                                  <p:stCondLst>
                                    <p:cond delay="0"/>
                                  </p:stCondLst>
                                  <p:childTnLst>
                                    <p:animClr clrSpc="rgb" dir="cw">
                                      <p:cBhvr>
                                        <p:cTn id="154" dur="2000" fill="hold"/>
                                        <p:tgtEl>
                                          <p:spTgt spid="77"/>
                                        </p:tgtEl>
                                        <p:attrNameLst>
                                          <p:attrName>fillcolor</p:attrName>
                                        </p:attrNameLst>
                                      </p:cBhvr>
                                      <p:to>
                                        <a:srgbClr val="FFFF00"/>
                                      </p:to>
                                    </p:animClr>
                                    <p:set>
                                      <p:cBhvr>
                                        <p:cTn id="155" dur="2000" fill="hold"/>
                                        <p:tgtEl>
                                          <p:spTgt spid="77"/>
                                        </p:tgtEl>
                                        <p:attrNameLst>
                                          <p:attrName>fill.type</p:attrName>
                                        </p:attrNameLst>
                                      </p:cBhvr>
                                      <p:to>
                                        <p:strVal val="solid"/>
                                      </p:to>
                                    </p:set>
                                    <p:set>
                                      <p:cBhvr>
                                        <p:cTn id="156" dur="2000" fill="hold"/>
                                        <p:tgtEl>
                                          <p:spTgt spid="77"/>
                                        </p:tgtEl>
                                        <p:attrNameLst>
                                          <p:attrName>fill.on</p:attrName>
                                        </p:attrNameLst>
                                      </p:cBhvr>
                                      <p:to>
                                        <p:strVal val="true"/>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54"/>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55"/>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80"/>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0" grpId="0" animBg="1"/>
      <p:bldP spid="247826" grpId="0" animBg="1"/>
      <p:bldP spid="247828" grpId="0" animBg="1"/>
      <p:bldP spid="247829" grpId="0" animBg="1"/>
      <p:bldP spid="247832" grpId="0" animBg="1"/>
      <p:bldP spid="247905" grpId="0" animBg="1"/>
      <p:bldP spid="247906" grpId="0" animBg="1"/>
      <p:bldP spid="247907" grpId="0" animBg="1"/>
      <p:bldP spid="247908" grpId="0" animBg="1"/>
      <p:bldP spid="53" grpId="0"/>
      <p:bldP spid="54" grpId="0"/>
      <p:bldP spid="55" grpId="0"/>
      <p:bldP spid="8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body" idx="1"/>
          </p:nvPr>
        </p:nvSpPr>
        <p:spPr>
          <a:xfrm>
            <a:off x="387803" y="1302660"/>
            <a:ext cx="8480425" cy="4876800"/>
          </a:xfrm>
        </p:spPr>
        <p:txBody>
          <a:bodyPr/>
          <a:lstStyle/>
          <a:p>
            <a:pPr eaLnBrk="1" hangingPunct="1">
              <a:buFont typeface="Wingdings" pitchFamily="2" charset="2"/>
              <a:buChar char="§"/>
            </a:pPr>
            <a:r>
              <a:rPr lang="en-US" smtClean="0"/>
              <a:t>Pharmacological treatment of ADHD usually only addresses the problems associated with the EFs specific to ADHD (Inhibit, Modulate, Focus/Select, Sustain)</a:t>
            </a:r>
            <a:r>
              <a:rPr lang="en-US" sz="3600" smtClean="0"/>
              <a:t>  </a:t>
            </a:r>
          </a:p>
          <a:p>
            <a:pPr eaLnBrk="1" hangingPunct="1">
              <a:buFont typeface="Wingdings" pitchFamily="2" charset="2"/>
              <a:buChar char="§"/>
            </a:pPr>
            <a:r>
              <a:rPr lang="en-US" smtClean="0"/>
              <a:t>Most persons with ADHD will require additional interventions to assist with the additional self-regulation difficulties that persist even when medication is being used effectively to treat the primary ADHD problems.</a:t>
            </a:r>
            <a:endParaRPr lang="en-US" sz="3600" smtClean="0"/>
          </a:p>
        </p:txBody>
      </p:sp>
      <p:sp>
        <p:nvSpPr>
          <p:cNvPr id="9" name="Rectangle 8"/>
          <p:cNvSpPr/>
          <p:nvPr/>
        </p:nvSpPr>
        <p:spPr>
          <a:xfrm>
            <a:off x="405717"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2947" name="Rectangle 3"/>
          <p:cNvSpPr>
            <a:spLocks noGrp="1" noChangeArrowheads="1"/>
          </p:cNvSpPr>
          <p:nvPr>
            <p:ph type="title"/>
          </p:nvPr>
        </p:nvSpPr>
        <p:spPr>
          <a:xfrm>
            <a:off x="478335" y="115341"/>
            <a:ext cx="7974239" cy="936851"/>
          </a:xfrm>
        </p:spPr>
        <p:txBody>
          <a:bodyPr/>
          <a:lstStyle/>
          <a:p>
            <a:pPr algn="l" eaLnBrk="1" hangingPunct="1"/>
            <a:r>
              <a:rPr lang="en-US" sz="3600" dirty="0" smtClean="0"/>
              <a:t>Executive Functions and ADHD</a:t>
            </a:r>
          </a:p>
        </p:txBody>
      </p:sp>
    </p:spTree>
    <p:extLst>
      <p:ext uri="{BB962C8B-B14F-4D97-AF65-F5344CB8AC3E}">
        <p14:creationId xmlns:p14="http://schemas.microsoft.com/office/powerpoint/2010/main" val="36216920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body" idx="1"/>
          </p:nvPr>
        </p:nvSpPr>
        <p:spPr>
          <a:xfrm>
            <a:off x="639763" y="1555750"/>
            <a:ext cx="7786687" cy="3868738"/>
          </a:xfrm>
        </p:spPr>
        <p:txBody>
          <a:bodyPr/>
          <a:lstStyle/>
          <a:p>
            <a:pPr eaLnBrk="1" hangingPunct="1">
              <a:lnSpc>
                <a:spcPct val="90000"/>
              </a:lnSpc>
              <a:buFont typeface="Wingdings" pitchFamily="2" charset="2"/>
              <a:buChar char="§"/>
            </a:pPr>
            <a:r>
              <a:rPr lang="en-US" dirty="0" smtClean="0"/>
              <a:t>Although executive functions are used to guide cognitive processing involved in new learning, many new learning situations are structured in ways that reduce the need for strong executive direction.</a:t>
            </a:r>
          </a:p>
          <a:p>
            <a:pPr eaLnBrk="1" hangingPunct="1">
              <a:lnSpc>
                <a:spcPct val="90000"/>
              </a:lnSpc>
              <a:buFont typeface="Wingdings" pitchFamily="2" charset="2"/>
              <a:buChar char="§"/>
            </a:pPr>
            <a:r>
              <a:rPr lang="en-US" dirty="0" smtClean="0"/>
              <a:t>In contrast, demonstrating what has been learned usually requires significant involvement of executive control processes.</a:t>
            </a:r>
          </a:p>
        </p:txBody>
      </p:sp>
      <p:sp>
        <p:nvSpPr>
          <p:cNvPr id="9" name="Rectangle 8"/>
          <p:cNvSpPr/>
          <p:nvPr/>
        </p:nvSpPr>
        <p:spPr>
          <a:xfrm>
            <a:off x="289605"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3971" name="Rectangle 3"/>
          <p:cNvSpPr>
            <a:spLocks noGrp="1" noChangeArrowheads="1"/>
          </p:cNvSpPr>
          <p:nvPr>
            <p:ph type="title"/>
          </p:nvPr>
        </p:nvSpPr>
        <p:spPr>
          <a:xfrm>
            <a:off x="289605" y="138337"/>
            <a:ext cx="8167914" cy="910771"/>
          </a:xfrm>
        </p:spPr>
        <p:txBody>
          <a:bodyPr/>
          <a:lstStyle/>
          <a:p>
            <a:pPr algn="l" eaLnBrk="1" hangingPunct="1"/>
            <a:r>
              <a:rPr lang="en-US" sz="4000" dirty="0" smtClean="0"/>
              <a:t>Executive Functions and School</a:t>
            </a:r>
          </a:p>
        </p:txBody>
      </p:sp>
    </p:spTree>
    <p:extLst>
      <p:ext uri="{BB962C8B-B14F-4D97-AF65-F5344CB8AC3E}">
        <p14:creationId xmlns:p14="http://schemas.microsoft.com/office/powerpoint/2010/main" val="41116378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1"/>
          <p:cNvSpPr>
            <a:spLocks noGrp="1"/>
          </p:cNvSpPr>
          <p:nvPr>
            <p:ph type="sldNum" sz="quarter" idx="12"/>
          </p:nvPr>
        </p:nvSpPr>
        <p:spPr>
          <a:noFill/>
        </p:spPr>
        <p:txBody>
          <a:bodyPr/>
          <a:lstStyle/>
          <a:p>
            <a:fld id="{5B62ED0D-0A91-4915-A945-0CC661BB2BCB}" type="slidenum">
              <a:rPr lang="en-US" smtClean="0"/>
              <a:pPr/>
              <a:t>45</a:t>
            </a:fld>
            <a:endParaRPr lang="en-US" smtClean="0"/>
          </a:p>
        </p:txBody>
      </p:sp>
      <p:sp>
        <p:nvSpPr>
          <p:cNvPr id="9" name="TextBox 8"/>
          <p:cNvSpPr txBox="1">
            <a:spLocks noChangeArrowheads="1"/>
          </p:cNvSpPr>
          <p:nvPr/>
        </p:nvSpPr>
        <p:spPr bwMode="auto">
          <a:xfrm>
            <a:off x="3251200" y="1566863"/>
            <a:ext cx="5500688" cy="4156075"/>
          </a:xfrm>
          <a:prstGeom prst="rect">
            <a:avLst/>
          </a:prstGeom>
          <a:noFill/>
          <a:ln w="9525">
            <a:noFill/>
            <a:miter lim="800000"/>
            <a:headEnd/>
            <a:tailEnd/>
          </a:ln>
        </p:spPr>
        <p:txBody>
          <a:bodyPr>
            <a:spAutoFit/>
          </a:bodyPr>
          <a:lstStyle/>
          <a:p>
            <a:r>
              <a:rPr lang="en-US" sz="4400">
                <a:solidFill>
                  <a:srgbClr val="663300"/>
                </a:solidFill>
              </a:rPr>
              <a:t>Executive Functions activation can be internally or externally driven; EFs can cue the use of learned strategies.</a:t>
            </a:r>
          </a:p>
        </p:txBody>
      </p:sp>
      <p:sp>
        <p:nvSpPr>
          <p:cNvPr id="10" name="TextBox 9"/>
          <p:cNvSpPr txBox="1"/>
          <p:nvPr/>
        </p:nvSpPr>
        <p:spPr>
          <a:xfrm>
            <a:off x="3265939" y="232232"/>
            <a:ext cx="3951287" cy="830263"/>
          </a:xfrm>
          <a:prstGeom prst="rect">
            <a:avLst/>
          </a:prstGeom>
          <a:noFill/>
        </p:spPr>
        <p:txBody>
          <a:bodyPr wrap="none">
            <a:spAutoFit/>
          </a:bodyPr>
          <a:lstStyle/>
          <a:p>
            <a:pPr>
              <a:defRPr/>
            </a:pPr>
            <a:r>
              <a:rPr lang="en-US" sz="4800" b="1" dirty="0">
                <a:solidFill>
                  <a:srgbClr val="663300"/>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pic>
        <p:nvPicPr>
          <p:cNvPr id="6146" name="Picture 2" descr="http://static3.depositphotos.com/1001003/139/i/110/depositphotos_1394877-3d-circular-up-and-down-arrow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014" y="4084320"/>
            <a:ext cx="1916111" cy="1916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85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5"/>
          <p:cNvSpPr>
            <a:spLocks noGrp="1"/>
          </p:cNvSpPr>
          <p:nvPr>
            <p:ph type="sldNum" sz="quarter" idx="12"/>
          </p:nvPr>
        </p:nvSpPr>
        <p:spPr>
          <a:noFill/>
        </p:spPr>
        <p:txBody>
          <a:bodyPr/>
          <a:lstStyle/>
          <a:p>
            <a:fld id="{25A47E73-D9FD-4569-AB9F-C3D71BA8DC24}" type="slidenum">
              <a:rPr lang="en-US" smtClean="0"/>
              <a:pPr/>
              <a:t>46</a:t>
            </a:fld>
            <a:endParaRPr lang="en-US" smtClean="0"/>
          </a:p>
        </p:txBody>
      </p:sp>
      <p:sp>
        <p:nvSpPr>
          <p:cNvPr id="86019" name="Rectangle 2"/>
          <p:cNvSpPr>
            <a:spLocks noGrp="1" noChangeArrowheads="1"/>
          </p:cNvSpPr>
          <p:nvPr>
            <p:ph type="body" idx="1"/>
          </p:nvPr>
        </p:nvSpPr>
        <p:spPr>
          <a:xfrm>
            <a:off x="394834" y="1375682"/>
            <a:ext cx="8371794" cy="4778375"/>
          </a:xfrm>
        </p:spPr>
        <p:txBody>
          <a:bodyPr/>
          <a:lstStyle/>
          <a:p>
            <a:pPr marL="0" indent="0" eaLnBrk="1" hangingPunct="1">
              <a:lnSpc>
                <a:spcPct val="90000"/>
              </a:lnSpc>
              <a:buNone/>
            </a:pPr>
            <a:r>
              <a:rPr lang="en-US" sz="4400" dirty="0" smtClean="0"/>
              <a:t>The neural circuits for executive function activation are routed differently depending on whether the activation is based on an internally driven desire or command versus an external demand.</a:t>
            </a:r>
          </a:p>
        </p:txBody>
      </p:sp>
      <p:sp>
        <p:nvSpPr>
          <p:cNvPr id="11" name="Rectangle 10"/>
          <p:cNvSpPr/>
          <p:nvPr/>
        </p:nvSpPr>
        <p:spPr>
          <a:xfrm>
            <a:off x="289605" y="26170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2" name="Straight Connector 11"/>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6020" name="Rectangle 3"/>
          <p:cNvSpPr>
            <a:spLocks noGrp="1" noChangeArrowheads="1"/>
          </p:cNvSpPr>
          <p:nvPr>
            <p:ph type="title"/>
          </p:nvPr>
        </p:nvSpPr>
        <p:spPr>
          <a:xfrm>
            <a:off x="394834" y="59416"/>
            <a:ext cx="7513637" cy="820738"/>
          </a:xfrm>
          <a:noFill/>
        </p:spPr>
        <p:txBody>
          <a:bodyPr anchor="b"/>
          <a:lstStyle/>
          <a:p>
            <a:pPr eaLnBrk="1" hangingPunct="1"/>
            <a:r>
              <a:rPr lang="en-US" sz="3600" dirty="0" smtClean="0"/>
              <a:t>Internal versus External Control</a:t>
            </a:r>
          </a:p>
        </p:txBody>
      </p:sp>
      <p:pic>
        <p:nvPicPr>
          <p:cNvPr id="8194" name="Picture 2" descr="http://static3.depositphotos.com/1001003/139/i/110/depositphotos_1394877-3d-circular-up-and-down-arrow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599" y="5211445"/>
            <a:ext cx="1510029" cy="1510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896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5"/>
          <p:cNvSpPr>
            <a:spLocks noGrp="1"/>
          </p:cNvSpPr>
          <p:nvPr>
            <p:ph type="sldNum" sz="quarter" idx="12"/>
          </p:nvPr>
        </p:nvSpPr>
        <p:spPr>
          <a:noFill/>
        </p:spPr>
        <p:txBody>
          <a:bodyPr/>
          <a:lstStyle/>
          <a:p>
            <a:fld id="{5F056E03-19AF-467F-AF78-93ECCE1ECF8F}" type="slidenum">
              <a:rPr lang="en-US" smtClean="0"/>
              <a:pPr/>
              <a:t>47</a:t>
            </a:fld>
            <a:endParaRPr lang="en-US" smtClean="0"/>
          </a:p>
        </p:txBody>
      </p:sp>
      <p:sp>
        <p:nvSpPr>
          <p:cNvPr id="87043" name="Rectangle 2"/>
          <p:cNvSpPr>
            <a:spLocks noGrp="1" noChangeArrowheads="1"/>
          </p:cNvSpPr>
          <p:nvPr>
            <p:ph type="body" idx="1"/>
          </p:nvPr>
        </p:nvSpPr>
        <p:spPr>
          <a:xfrm>
            <a:off x="319315" y="1308100"/>
            <a:ext cx="8563428" cy="5194300"/>
          </a:xfrm>
        </p:spPr>
        <p:txBody>
          <a:bodyPr/>
          <a:lstStyle/>
          <a:p>
            <a:pPr marL="0" indent="0" eaLnBrk="1" hangingPunct="1">
              <a:lnSpc>
                <a:spcPct val="90000"/>
              </a:lnSpc>
              <a:buNone/>
            </a:pPr>
            <a:r>
              <a:rPr lang="en-US" sz="4000" dirty="0" smtClean="0"/>
              <a:t>Because internally driven production is much easier to accomplish than externally demanded production for children with “producing difficulties” their lack of production on demand often stands in stark contrast to their seemingly effortless production “when the spirit moves them.”</a:t>
            </a:r>
          </a:p>
        </p:txBody>
      </p:sp>
      <p:sp>
        <p:nvSpPr>
          <p:cNvPr id="10" name="Rectangle 9"/>
          <p:cNvSpPr/>
          <p:nvPr/>
        </p:nvSpPr>
        <p:spPr>
          <a:xfrm>
            <a:off x="86409" y="20365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1" name="Straight Connector 10"/>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7044" name="Rectangle 3"/>
          <p:cNvSpPr>
            <a:spLocks noGrp="1" noChangeArrowheads="1"/>
          </p:cNvSpPr>
          <p:nvPr>
            <p:ph type="title"/>
          </p:nvPr>
        </p:nvSpPr>
        <p:spPr>
          <a:xfrm>
            <a:off x="209010" y="101372"/>
            <a:ext cx="8259082" cy="740001"/>
          </a:xfrm>
          <a:noFill/>
        </p:spPr>
        <p:txBody>
          <a:bodyPr anchor="b"/>
          <a:lstStyle/>
          <a:p>
            <a:pPr algn="l" eaLnBrk="1" hangingPunct="1"/>
            <a:r>
              <a:rPr lang="en-US" sz="4000" dirty="0" smtClean="0"/>
              <a:t>Internal versus External Control</a:t>
            </a:r>
          </a:p>
        </p:txBody>
      </p:sp>
      <p:pic>
        <p:nvPicPr>
          <p:cNvPr id="7" name="Picture 2" descr="http://static3.depositphotos.com/1001003/139/i/110/depositphotos_1394877-3d-circular-up-and-down-arrow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599" y="5211445"/>
            <a:ext cx="1510029" cy="1510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2116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Number Placeholder 5"/>
          <p:cNvSpPr>
            <a:spLocks noGrp="1"/>
          </p:cNvSpPr>
          <p:nvPr>
            <p:ph type="sldNum" sz="quarter" idx="12"/>
          </p:nvPr>
        </p:nvSpPr>
        <p:spPr>
          <a:noFill/>
        </p:spPr>
        <p:txBody>
          <a:bodyPr/>
          <a:lstStyle/>
          <a:p>
            <a:fld id="{4188B617-E4F5-4E5A-A52C-588F8F449A24}" type="slidenum">
              <a:rPr lang="en-US" smtClean="0"/>
              <a:pPr/>
              <a:t>48</a:t>
            </a:fld>
            <a:endParaRPr lang="en-US" smtClean="0"/>
          </a:p>
        </p:txBody>
      </p:sp>
      <p:sp>
        <p:nvSpPr>
          <p:cNvPr id="88067" name="Rectangle 2"/>
          <p:cNvSpPr>
            <a:spLocks noGrp="1" noChangeArrowheads="1"/>
          </p:cNvSpPr>
          <p:nvPr>
            <p:ph type="body" idx="1"/>
          </p:nvPr>
        </p:nvSpPr>
        <p:spPr>
          <a:xfrm>
            <a:off x="317502" y="1407892"/>
            <a:ext cx="8097838" cy="4840288"/>
          </a:xfrm>
        </p:spPr>
        <p:txBody>
          <a:bodyPr/>
          <a:lstStyle/>
          <a:p>
            <a:pPr marL="0" indent="0" eaLnBrk="1" hangingPunct="1">
              <a:lnSpc>
                <a:spcPct val="90000"/>
              </a:lnSpc>
              <a:buNone/>
            </a:pPr>
            <a:r>
              <a:rPr lang="en-US" sz="4400" dirty="0" smtClean="0"/>
              <a:t>The on-demand deficiencies observed by others are often attributed to negative personal characteristics such as lack of responsibility, apathy, passive aggressive stance, or oppositional defiance.</a:t>
            </a:r>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1" name="Straight Connector 10"/>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8069" name="Rectangle 3"/>
          <p:cNvSpPr>
            <a:spLocks noGrp="1" noChangeArrowheads="1"/>
          </p:cNvSpPr>
          <p:nvPr>
            <p:ph type="title"/>
          </p:nvPr>
        </p:nvSpPr>
        <p:spPr>
          <a:xfrm>
            <a:off x="166461" y="131313"/>
            <a:ext cx="8520339" cy="740001"/>
          </a:xfrm>
          <a:noFill/>
        </p:spPr>
        <p:txBody>
          <a:bodyPr anchor="b"/>
          <a:lstStyle/>
          <a:p>
            <a:pPr algn="l" eaLnBrk="1" hangingPunct="1"/>
            <a:r>
              <a:rPr lang="en-US" sz="4000" dirty="0" smtClean="0"/>
              <a:t>Internal versus External Control</a:t>
            </a:r>
          </a:p>
        </p:txBody>
      </p:sp>
      <p:pic>
        <p:nvPicPr>
          <p:cNvPr id="7" name="Picture 2" descr="http://static3.depositphotos.com/1001003/139/i/110/depositphotos_1394877-3d-circular-up-and-down-arrow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599" y="5211445"/>
            <a:ext cx="1510029" cy="1510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3566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Arrow Connector 52"/>
          <p:cNvCxnSpPr/>
          <p:nvPr/>
        </p:nvCxnSpPr>
        <p:spPr>
          <a:xfrm flipH="1">
            <a:off x="2438400" y="1132565"/>
            <a:ext cx="3106738" cy="0"/>
          </a:xfrm>
          <a:prstGeom prst="straightConnector1">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5805488" y="1320570"/>
            <a:ext cx="0" cy="1785937"/>
          </a:xfrm>
          <a:prstGeom prst="straightConnector1">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420" name="Slide Number Placeholder 1"/>
          <p:cNvSpPr>
            <a:spLocks noGrp="1"/>
          </p:cNvSpPr>
          <p:nvPr>
            <p:ph type="sldNum" sz="quarter" idx="12"/>
          </p:nvPr>
        </p:nvSpPr>
        <p:spPr>
          <a:xfrm>
            <a:off x="6553200" y="6501490"/>
            <a:ext cx="2133600" cy="365125"/>
          </a:xfrm>
          <a:noFill/>
        </p:spPr>
        <p:txBody>
          <a:bodyPr/>
          <a:lstStyle/>
          <a:p>
            <a:fld id="{469D88E6-FD87-47D9-B2F2-4EB87E500CA6}" type="slidenum">
              <a:rPr lang="en-US" smtClean="0"/>
              <a:pPr/>
              <a:t>49</a:t>
            </a:fld>
            <a:endParaRPr lang="en-US" smtClean="0"/>
          </a:p>
        </p:txBody>
      </p:sp>
      <p:pic>
        <p:nvPicPr>
          <p:cNvPr id="60421" name="Picture 6" descr="http://www.ourbodyandmind.com/files/images/human-brain-xray-colors.jpg"/>
          <p:cNvPicPr>
            <a:picLocks noChangeAspect="1" noChangeArrowheads="1"/>
          </p:cNvPicPr>
          <p:nvPr/>
        </p:nvPicPr>
        <p:blipFill>
          <a:blip r:embed="rId2" cstate="print"/>
          <a:srcRect l="-1385" r="-494" b="27505"/>
          <a:stretch>
            <a:fillRect/>
          </a:stretch>
        </p:blipFill>
        <p:spPr bwMode="auto">
          <a:xfrm>
            <a:off x="307975" y="2680380"/>
            <a:ext cx="4597400" cy="3260725"/>
          </a:xfrm>
          <a:prstGeom prst="rect">
            <a:avLst/>
          </a:prstGeom>
          <a:noFill/>
          <a:ln w="9525">
            <a:noFill/>
            <a:miter lim="800000"/>
            <a:headEnd/>
            <a:tailEnd/>
          </a:ln>
        </p:spPr>
      </p:pic>
      <p:sp>
        <p:nvSpPr>
          <p:cNvPr id="6" name="TextBox 5"/>
          <p:cNvSpPr txBox="1">
            <a:spLocks noChangeArrowheads="1"/>
          </p:cNvSpPr>
          <p:nvPr/>
        </p:nvSpPr>
        <p:spPr bwMode="auto">
          <a:xfrm>
            <a:off x="4702175" y="4948915"/>
            <a:ext cx="1930337" cy="830997"/>
          </a:xfrm>
          <a:prstGeom prst="rect">
            <a:avLst/>
          </a:prstGeom>
          <a:noFill/>
          <a:ln w="9525">
            <a:noFill/>
            <a:miter lim="800000"/>
            <a:headEnd/>
            <a:tailEnd/>
          </a:ln>
        </p:spPr>
        <p:txBody>
          <a:bodyPr wrap="none">
            <a:spAutoFit/>
          </a:bodyPr>
          <a:lstStyle/>
          <a:p>
            <a:r>
              <a:rPr lang="en-US" sz="2400" b="1" dirty="0">
                <a:solidFill>
                  <a:srgbClr val="663300"/>
                </a:solidFill>
              </a:rPr>
              <a:t>Nucleus</a:t>
            </a:r>
          </a:p>
          <a:p>
            <a:r>
              <a:rPr lang="en-US" sz="2400" b="1" dirty="0" err="1" smtClean="0">
                <a:solidFill>
                  <a:srgbClr val="663300"/>
                </a:solidFill>
              </a:rPr>
              <a:t>Accumbens</a:t>
            </a:r>
            <a:endParaRPr lang="en-US" sz="2400" b="1" dirty="0">
              <a:solidFill>
                <a:srgbClr val="663300"/>
              </a:solidFill>
            </a:endParaRPr>
          </a:p>
        </p:txBody>
      </p:sp>
      <p:sp>
        <p:nvSpPr>
          <p:cNvPr id="7" name="Oval 6"/>
          <p:cNvSpPr/>
          <p:nvPr/>
        </p:nvSpPr>
        <p:spPr>
          <a:xfrm>
            <a:off x="2147888" y="4471078"/>
            <a:ext cx="231775" cy="2603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2155825" y="3185203"/>
            <a:ext cx="231775" cy="26193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2184400" y="4463140"/>
            <a:ext cx="231775" cy="26193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Oval 13"/>
          <p:cNvSpPr/>
          <p:nvPr/>
        </p:nvSpPr>
        <p:spPr>
          <a:xfrm>
            <a:off x="5688012" y="1062712"/>
            <a:ext cx="231775" cy="2603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6" name="Straight Arrow Connector 15"/>
          <p:cNvCxnSpPr/>
          <p:nvPr/>
        </p:nvCxnSpPr>
        <p:spPr>
          <a:xfrm flipH="1" flipV="1">
            <a:off x="2395538" y="4615540"/>
            <a:ext cx="2263775" cy="652463"/>
          </a:xfrm>
          <a:prstGeom prst="straightConnector1">
            <a:avLst/>
          </a:prstGeom>
          <a:ln w="762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p:cNvSpPr txBox="1">
            <a:spLocks noChangeArrowheads="1"/>
          </p:cNvSpPr>
          <p:nvPr/>
        </p:nvSpPr>
        <p:spPr bwMode="auto">
          <a:xfrm>
            <a:off x="471488" y="1632628"/>
            <a:ext cx="1652587" cy="831850"/>
          </a:xfrm>
          <a:prstGeom prst="rect">
            <a:avLst/>
          </a:prstGeom>
          <a:noFill/>
          <a:ln w="9525">
            <a:noFill/>
            <a:miter lim="800000"/>
            <a:headEnd/>
            <a:tailEnd/>
          </a:ln>
        </p:spPr>
        <p:txBody>
          <a:bodyPr wrap="none">
            <a:spAutoFit/>
          </a:bodyPr>
          <a:lstStyle/>
          <a:p>
            <a:r>
              <a:rPr lang="en-US" sz="2400" b="1" dirty="0">
                <a:solidFill>
                  <a:srgbClr val="663300"/>
                </a:solidFill>
              </a:rPr>
              <a:t>Executive</a:t>
            </a:r>
          </a:p>
          <a:p>
            <a:r>
              <a:rPr lang="en-US" sz="2400" b="1" dirty="0">
                <a:solidFill>
                  <a:srgbClr val="663300"/>
                </a:solidFill>
              </a:rPr>
              <a:t>Functions</a:t>
            </a:r>
          </a:p>
        </p:txBody>
      </p:sp>
      <p:sp>
        <p:nvSpPr>
          <p:cNvPr id="22" name="TextBox 21"/>
          <p:cNvSpPr txBox="1">
            <a:spLocks noChangeArrowheads="1"/>
          </p:cNvSpPr>
          <p:nvPr/>
        </p:nvSpPr>
        <p:spPr bwMode="auto">
          <a:xfrm>
            <a:off x="392113" y="6013224"/>
            <a:ext cx="4324350" cy="830997"/>
          </a:xfrm>
          <a:prstGeom prst="rect">
            <a:avLst/>
          </a:prstGeom>
          <a:noFill/>
          <a:ln w="9525">
            <a:noFill/>
            <a:miter lim="800000"/>
            <a:headEnd/>
            <a:tailEnd/>
          </a:ln>
        </p:spPr>
        <p:txBody>
          <a:bodyPr>
            <a:spAutoFit/>
          </a:bodyPr>
          <a:lstStyle/>
          <a:p>
            <a:r>
              <a:rPr lang="en-US" sz="2400" b="1" dirty="0">
                <a:solidFill>
                  <a:srgbClr val="663300"/>
                </a:solidFill>
              </a:rPr>
              <a:t>Internal Command </a:t>
            </a:r>
            <a:r>
              <a:rPr lang="en-US" sz="2400" b="1" dirty="0" smtClean="0">
                <a:solidFill>
                  <a:srgbClr val="663300"/>
                </a:solidFill>
              </a:rPr>
              <a:t>Pathway:</a:t>
            </a:r>
          </a:p>
          <a:p>
            <a:r>
              <a:rPr lang="en-US" sz="2400" b="1" dirty="0" smtClean="0">
                <a:solidFill>
                  <a:srgbClr val="663300"/>
                </a:solidFill>
              </a:rPr>
              <a:t>Intrinsically Rewarding</a:t>
            </a:r>
            <a:endParaRPr lang="en-US" sz="2400" b="1" dirty="0">
              <a:solidFill>
                <a:srgbClr val="663300"/>
              </a:solidFill>
            </a:endParaRPr>
          </a:p>
        </p:txBody>
      </p:sp>
      <p:sp>
        <p:nvSpPr>
          <p:cNvPr id="23" name="TextBox 22"/>
          <p:cNvSpPr txBox="1">
            <a:spLocks noChangeArrowheads="1"/>
          </p:cNvSpPr>
          <p:nvPr/>
        </p:nvSpPr>
        <p:spPr bwMode="auto">
          <a:xfrm>
            <a:off x="7119938" y="1694540"/>
            <a:ext cx="1516062" cy="830263"/>
          </a:xfrm>
          <a:prstGeom prst="rect">
            <a:avLst/>
          </a:prstGeom>
          <a:noFill/>
          <a:ln w="9525">
            <a:noFill/>
            <a:miter lim="800000"/>
            <a:headEnd/>
            <a:tailEnd/>
          </a:ln>
        </p:spPr>
        <p:txBody>
          <a:bodyPr>
            <a:spAutoFit/>
          </a:bodyPr>
          <a:lstStyle/>
          <a:p>
            <a:r>
              <a:rPr lang="en-US" sz="2400" b="1">
                <a:solidFill>
                  <a:srgbClr val="C00000"/>
                </a:solidFill>
              </a:rPr>
              <a:t>External </a:t>
            </a:r>
          </a:p>
          <a:p>
            <a:r>
              <a:rPr lang="en-US" sz="2400" b="1">
                <a:solidFill>
                  <a:srgbClr val="C00000"/>
                </a:solidFill>
              </a:rPr>
              <a:t>Demand</a:t>
            </a:r>
          </a:p>
        </p:txBody>
      </p:sp>
      <p:cxnSp>
        <p:nvCxnSpPr>
          <p:cNvPr id="24" name="Straight Arrow Connector 23"/>
          <p:cNvCxnSpPr/>
          <p:nvPr/>
        </p:nvCxnSpPr>
        <p:spPr>
          <a:xfrm flipH="1" flipV="1">
            <a:off x="6008914" y="1378173"/>
            <a:ext cx="1008063" cy="501650"/>
          </a:xfrm>
          <a:prstGeom prst="straightConnector1">
            <a:avLst/>
          </a:prstGeom>
          <a:ln w="762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2192338" y="3193140"/>
            <a:ext cx="231775" cy="26193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TextBox 29"/>
          <p:cNvSpPr txBox="1">
            <a:spLocks noChangeArrowheads="1"/>
          </p:cNvSpPr>
          <p:nvPr/>
        </p:nvSpPr>
        <p:spPr bwMode="auto">
          <a:xfrm>
            <a:off x="6088743" y="634771"/>
            <a:ext cx="2735943" cy="830997"/>
          </a:xfrm>
          <a:prstGeom prst="rect">
            <a:avLst/>
          </a:prstGeom>
          <a:noFill/>
          <a:ln w="9525">
            <a:noFill/>
            <a:miter lim="800000"/>
            <a:headEnd/>
            <a:tailEnd/>
          </a:ln>
        </p:spPr>
        <p:txBody>
          <a:bodyPr wrap="square">
            <a:spAutoFit/>
          </a:bodyPr>
          <a:lstStyle/>
          <a:p>
            <a:r>
              <a:rPr lang="en-US" sz="2400" b="1" dirty="0">
                <a:solidFill>
                  <a:srgbClr val="663300"/>
                </a:solidFill>
              </a:rPr>
              <a:t>External Demand </a:t>
            </a:r>
            <a:endParaRPr lang="en-US" sz="2400" b="1" dirty="0" smtClean="0">
              <a:solidFill>
                <a:srgbClr val="663300"/>
              </a:solidFill>
            </a:endParaRPr>
          </a:p>
          <a:p>
            <a:r>
              <a:rPr lang="en-US" sz="2400" b="1" dirty="0" smtClean="0">
                <a:solidFill>
                  <a:srgbClr val="663300"/>
                </a:solidFill>
              </a:rPr>
              <a:t>Pathway</a:t>
            </a:r>
            <a:endParaRPr lang="en-US" sz="2400" b="1" dirty="0">
              <a:solidFill>
                <a:srgbClr val="663300"/>
              </a:solidFill>
            </a:endParaRPr>
          </a:p>
        </p:txBody>
      </p:sp>
      <p:cxnSp>
        <p:nvCxnSpPr>
          <p:cNvPr id="40" name="Straight Arrow Connector 39"/>
          <p:cNvCxnSpPr/>
          <p:nvPr/>
        </p:nvCxnSpPr>
        <p:spPr>
          <a:xfrm>
            <a:off x="2481263" y="3280453"/>
            <a:ext cx="3133725" cy="50800"/>
          </a:xfrm>
          <a:prstGeom prst="straightConnector1">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2170113" y="3194730"/>
            <a:ext cx="231775" cy="26193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Oval 37"/>
          <p:cNvSpPr/>
          <p:nvPr/>
        </p:nvSpPr>
        <p:spPr>
          <a:xfrm>
            <a:off x="5681663" y="1051603"/>
            <a:ext cx="233362" cy="26193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TextBox 44"/>
          <p:cNvSpPr txBox="1">
            <a:spLocks noChangeArrowheads="1"/>
          </p:cNvSpPr>
          <p:nvPr/>
        </p:nvSpPr>
        <p:spPr bwMode="auto">
          <a:xfrm>
            <a:off x="6705600" y="3150278"/>
            <a:ext cx="1030288" cy="646112"/>
          </a:xfrm>
          <a:prstGeom prst="rect">
            <a:avLst/>
          </a:prstGeom>
          <a:noFill/>
          <a:ln w="9525">
            <a:noFill/>
            <a:miter lim="800000"/>
            <a:headEnd/>
            <a:tailEnd/>
          </a:ln>
        </p:spPr>
        <p:txBody>
          <a:bodyPr wrap="none">
            <a:spAutoFit/>
          </a:bodyPr>
          <a:lstStyle/>
          <a:p>
            <a:r>
              <a:rPr lang="en-US" sz="3600" b="1"/>
              <a:t>???</a:t>
            </a:r>
          </a:p>
        </p:txBody>
      </p:sp>
      <p:cxnSp>
        <p:nvCxnSpPr>
          <p:cNvPr id="47" name="Straight Arrow Connector 46"/>
          <p:cNvCxnSpPr/>
          <p:nvPr/>
        </p:nvCxnSpPr>
        <p:spPr>
          <a:xfrm flipV="1">
            <a:off x="5791200" y="3497940"/>
            <a:ext cx="14288" cy="827088"/>
          </a:xfrm>
          <a:prstGeom prst="straightConnector1">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p:cNvSpPr txBox="1">
            <a:spLocks noChangeArrowheads="1"/>
          </p:cNvSpPr>
          <p:nvPr/>
        </p:nvSpPr>
        <p:spPr bwMode="auto">
          <a:xfrm>
            <a:off x="-34948" y="3124878"/>
            <a:ext cx="1784350" cy="830262"/>
          </a:xfrm>
          <a:prstGeom prst="rect">
            <a:avLst/>
          </a:prstGeom>
          <a:noFill/>
          <a:ln w="9525">
            <a:noFill/>
            <a:miter lim="800000"/>
            <a:headEnd/>
            <a:tailEnd/>
          </a:ln>
        </p:spPr>
        <p:txBody>
          <a:bodyPr>
            <a:spAutoFit/>
          </a:bodyPr>
          <a:lstStyle/>
          <a:p>
            <a:r>
              <a:rPr lang="en-US" sz="2400" b="1" dirty="0">
                <a:solidFill>
                  <a:srgbClr val="008000"/>
                </a:solidFill>
              </a:rPr>
              <a:t>Internal</a:t>
            </a:r>
          </a:p>
          <a:p>
            <a:r>
              <a:rPr lang="en-US" sz="2400" b="1" dirty="0">
                <a:solidFill>
                  <a:srgbClr val="008000"/>
                </a:solidFill>
              </a:rPr>
              <a:t>Command</a:t>
            </a:r>
          </a:p>
        </p:txBody>
      </p:sp>
      <p:cxnSp>
        <p:nvCxnSpPr>
          <p:cNvPr id="52" name="Straight Arrow Connector 51"/>
          <p:cNvCxnSpPr/>
          <p:nvPr/>
        </p:nvCxnSpPr>
        <p:spPr>
          <a:xfrm flipV="1">
            <a:off x="2401888" y="4586965"/>
            <a:ext cx="3157537" cy="36513"/>
          </a:xfrm>
          <a:prstGeom prst="straightConnector1">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2249488" y="1407203"/>
            <a:ext cx="14287" cy="1727200"/>
          </a:xfrm>
          <a:prstGeom prst="straightConnector1">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5684837" y="1060220"/>
            <a:ext cx="231775" cy="26035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TextBox 30"/>
          <p:cNvSpPr txBox="1">
            <a:spLocks noChangeArrowheads="1"/>
          </p:cNvSpPr>
          <p:nvPr/>
        </p:nvSpPr>
        <p:spPr bwMode="auto">
          <a:xfrm>
            <a:off x="6552749" y="3969200"/>
            <a:ext cx="2116285" cy="1200329"/>
          </a:xfrm>
          <a:prstGeom prst="rect">
            <a:avLst/>
          </a:prstGeom>
          <a:noFill/>
          <a:ln w="9525">
            <a:noFill/>
            <a:miter lim="800000"/>
            <a:headEnd/>
            <a:tailEnd/>
          </a:ln>
        </p:spPr>
        <p:txBody>
          <a:bodyPr wrap="none">
            <a:spAutoFit/>
          </a:bodyPr>
          <a:lstStyle/>
          <a:p>
            <a:r>
              <a:rPr lang="en-US" sz="2400" b="1" dirty="0" smtClean="0">
                <a:solidFill>
                  <a:srgbClr val="663300"/>
                </a:solidFill>
              </a:rPr>
              <a:t>Extrinsic</a:t>
            </a:r>
          </a:p>
          <a:p>
            <a:r>
              <a:rPr lang="en-US" sz="2400" b="1" dirty="0" smtClean="0">
                <a:solidFill>
                  <a:srgbClr val="663300"/>
                </a:solidFill>
              </a:rPr>
              <a:t>Rewards &amp;</a:t>
            </a:r>
            <a:endParaRPr lang="en-US" sz="2400" b="1" dirty="0">
              <a:solidFill>
                <a:srgbClr val="663300"/>
              </a:solidFill>
            </a:endParaRPr>
          </a:p>
          <a:p>
            <a:r>
              <a:rPr lang="en-US" sz="2400" b="1" dirty="0" smtClean="0">
                <a:solidFill>
                  <a:srgbClr val="663300"/>
                </a:solidFill>
              </a:rPr>
              <a:t>Punishments</a:t>
            </a:r>
            <a:endParaRPr lang="en-US" sz="2400" b="1" dirty="0">
              <a:solidFill>
                <a:srgbClr val="663300"/>
              </a:solidFill>
            </a:endParaRPr>
          </a:p>
        </p:txBody>
      </p:sp>
      <p:grpSp>
        <p:nvGrpSpPr>
          <p:cNvPr id="2" name="Group 33"/>
          <p:cNvGrpSpPr/>
          <p:nvPr/>
        </p:nvGrpSpPr>
        <p:grpSpPr>
          <a:xfrm>
            <a:off x="1494971" y="2924626"/>
            <a:ext cx="1262743" cy="1444172"/>
            <a:chOff x="2946399" y="1763486"/>
            <a:chExt cx="1262743" cy="1444172"/>
          </a:xfrm>
        </p:grpSpPr>
        <p:sp>
          <p:nvSpPr>
            <p:cNvPr id="36" name="Oval 35"/>
            <p:cNvSpPr/>
            <p:nvPr/>
          </p:nvSpPr>
          <p:spPr>
            <a:xfrm flipH="1">
              <a:off x="3599543" y="2902857"/>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flipH="1">
              <a:off x="3824514" y="1763486"/>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H="1">
              <a:off x="2946399" y="2786743"/>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flipH="1">
              <a:off x="3055257" y="24021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flipH="1">
              <a:off x="3222171" y="20465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flipH="1">
              <a:off x="3853542" y="2213428"/>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H="1">
              <a:off x="3526971" y="23513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p:cNvSpPr/>
            <p:nvPr/>
          </p:nvSpPr>
          <p:spPr>
            <a:xfrm flipH="1">
              <a:off x="3483428" y="1988457"/>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flipH="1">
              <a:off x="3345543" y="2518228"/>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flipH="1">
              <a:off x="3207657" y="2975429"/>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flipH="1">
              <a:off x="3265714" y="27577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flipH="1">
              <a:off x="3069771" y="2619829"/>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flipH="1">
              <a:off x="3962399" y="2075543"/>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flipH="1">
              <a:off x="3476171" y="1836057"/>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H="1">
              <a:off x="3222171" y="20465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H="1">
              <a:off x="3374571" y="2198914"/>
              <a:ext cx="246743" cy="232229"/>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289605" y="8754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9" name="Straight Arrow Connector 18"/>
          <p:cNvCxnSpPr/>
          <p:nvPr/>
        </p:nvCxnSpPr>
        <p:spPr>
          <a:xfrm>
            <a:off x="871538" y="2481940"/>
            <a:ext cx="1284287" cy="688975"/>
          </a:xfrm>
          <a:prstGeom prst="straightConnector1">
            <a:avLst/>
          </a:prstGeom>
          <a:ln w="762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2263775" y="3520165"/>
            <a:ext cx="7938" cy="877888"/>
          </a:xfrm>
          <a:prstGeom prst="line">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2176463" y="3193140"/>
            <a:ext cx="233362" cy="261938"/>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Oval 20"/>
          <p:cNvSpPr/>
          <p:nvPr/>
        </p:nvSpPr>
        <p:spPr>
          <a:xfrm>
            <a:off x="2166937" y="4466315"/>
            <a:ext cx="233362" cy="260350"/>
          </a:xfrm>
          <a:prstGeom prst="ellipse">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TextBox 61"/>
          <p:cNvSpPr txBox="1">
            <a:spLocks noChangeArrowheads="1"/>
          </p:cNvSpPr>
          <p:nvPr/>
        </p:nvSpPr>
        <p:spPr bwMode="auto">
          <a:xfrm>
            <a:off x="355596" y="141291"/>
            <a:ext cx="8077201" cy="461665"/>
          </a:xfrm>
          <a:prstGeom prst="rect">
            <a:avLst/>
          </a:prstGeom>
          <a:noFill/>
          <a:ln w="9525">
            <a:noFill/>
            <a:miter lim="800000"/>
            <a:headEnd/>
            <a:tailEnd/>
          </a:ln>
        </p:spPr>
        <p:txBody>
          <a:bodyPr wrap="square">
            <a:spAutoFit/>
          </a:bodyPr>
          <a:lstStyle/>
          <a:p>
            <a:r>
              <a:rPr lang="en-US" sz="2400" b="1" dirty="0" smtClean="0">
                <a:solidFill>
                  <a:srgbClr val="663300"/>
                </a:solidFill>
              </a:rPr>
              <a:t>Adolescent and Adult Engagement of Self-Regulation</a:t>
            </a:r>
            <a:endParaRPr lang="en-US" sz="2400" b="1" dirty="0">
              <a:solidFill>
                <a:srgbClr val="663300"/>
              </a:solidFill>
            </a:endParaRPr>
          </a:p>
        </p:txBody>
      </p:sp>
      <p:sp>
        <p:nvSpPr>
          <p:cNvPr id="63" name="TextBox 62"/>
          <p:cNvSpPr txBox="1">
            <a:spLocks noChangeArrowheads="1"/>
          </p:cNvSpPr>
          <p:nvPr/>
        </p:nvSpPr>
        <p:spPr bwMode="auto">
          <a:xfrm>
            <a:off x="2452465" y="1306282"/>
            <a:ext cx="3396798" cy="1569660"/>
          </a:xfrm>
          <a:prstGeom prst="rect">
            <a:avLst/>
          </a:prstGeom>
          <a:noFill/>
          <a:ln w="9525">
            <a:noFill/>
            <a:miter lim="800000"/>
            <a:headEnd/>
            <a:tailEnd/>
          </a:ln>
        </p:spPr>
        <p:txBody>
          <a:bodyPr wrap="square">
            <a:spAutoFit/>
          </a:bodyPr>
          <a:lstStyle/>
          <a:p>
            <a:r>
              <a:rPr lang="en-US" sz="2400" b="1" dirty="0" smtClean="0">
                <a:solidFill>
                  <a:srgbClr val="663300"/>
                </a:solidFill>
              </a:rPr>
              <a:t>Teach how to self-regulate in a way that increases the desire to self-regulate</a:t>
            </a:r>
            <a:endParaRPr lang="en-US" sz="2400" b="1" dirty="0">
              <a:solidFill>
                <a:srgbClr val="663300"/>
              </a:solidFill>
            </a:endParaRPr>
          </a:p>
        </p:txBody>
      </p:sp>
      <p:pic>
        <p:nvPicPr>
          <p:cNvPr id="7170" name="Picture 2" descr="http://static3.depositphotos.com/1001003/139/i/110/depositphotos_1394877-3d-circular-up-and-down-arrow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5888" y="5616826"/>
            <a:ext cx="1047750" cy="1047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1169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64" presetClass="path" presetSubtype="0" accel="50000" decel="50000" fill="hold" grpId="0" nodeType="clickEffect">
                                  <p:stCondLst>
                                    <p:cond delay="0"/>
                                  </p:stCondLst>
                                  <p:childTnLst>
                                    <p:animMotion origin="layout" path="M -0.00312 -0.00208 L -0.00312 -0.18705 " pathEditMode="relative" rAng="0" ptsTypes="AA">
                                      <p:cBhvr>
                                        <p:cTn id="30" dur="2000" fill="hold"/>
                                        <p:tgtEl>
                                          <p:spTgt spid="12"/>
                                        </p:tgtEl>
                                        <p:attrNameLst>
                                          <p:attrName>ppt_x</p:attrName>
                                          <p:attrName>ppt_y</p:attrName>
                                        </p:attrNameLst>
                                      </p:cBhvr>
                                      <p:rCtr x="0" y="-92"/>
                                    </p:animMotion>
                                  </p:childTnLst>
                                </p:cTn>
                              </p:par>
                            </p:childTnLst>
                          </p:cTn>
                        </p:par>
                      </p:childTnLst>
                    </p:cTn>
                  </p:par>
                  <p:par>
                    <p:cTn id="31" fill="hold">
                      <p:stCondLst>
                        <p:cond delay="indefinite"/>
                      </p:stCondLst>
                      <p:childTnLst>
                        <p:par>
                          <p:cTn id="32" fill="hold">
                            <p:stCondLst>
                              <p:cond delay="0"/>
                            </p:stCondLst>
                            <p:childTnLst>
                              <p:par>
                                <p:cTn id="33" presetID="64" presetClass="path" presetSubtype="0" accel="50000" decel="50000" fill="hold" grpId="0" nodeType="clickEffect">
                                  <p:stCondLst>
                                    <p:cond delay="0"/>
                                  </p:stCondLst>
                                  <p:childTnLst>
                                    <p:animMotion origin="layout" path="M -0.00156 -0.00208 L -0.00156 -0.18705 " pathEditMode="relative" rAng="0" ptsTypes="AA">
                                      <p:cBhvr>
                                        <p:cTn id="34" dur="2000" fill="hold"/>
                                        <p:tgtEl>
                                          <p:spTgt spid="21"/>
                                        </p:tgtEl>
                                        <p:attrNameLst>
                                          <p:attrName>ppt_x</p:attrName>
                                          <p:attrName>ppt_y</p:attrName>
                                        </p:attrNameLst>
                                      </p:cBhvr>
                                      <p:rCtr x="0" y="-92"/>
                                    </p:animMotion>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6" presetClass="emph" presetSubtype="0" fill="hold" grpId="1" nodeType="clickEffect">
                                  <p:stCondLst>
                                    <p:cond delay="0"/>
                                  </p:stCondLst>
                                  <p:childTnLst>
                                    <p:animEffect transition="out" filter="fade">
                                      <p:cBhvr>
                                        <p:cTn id="42" dur="500" tmFilter="0, 0; .2, .5; .8, .5; 1, 0"/>
                                        <p:tgtEl>
                                          <p:spTgt spid="22"/>
                                        </p:tgtEl>
                                      </p:cBhvr>
                                    </p:animEffect>
                                    <p:animScale>
                                      <p:cBhvr>
                                        <p:cTn id="43" dur="250" autoRev="1" fill="hold"/>
                                        <p:tgtEl>
                                          <p:spTgt spid="22"/>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24"/>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7"/>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35"/>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42" presetClass="path" presetSubtype="0" accel="50000" decel="50000" fill="hold" grpId="1" nodeType="clickEffect">
                                  <p:stCondLst>
                                    <p:cond delay="0"/>
                                  </p:stCondLst>
                                  <p:childTnLst>
                                    <p:animMotion origin="layout" path="M 5E-6 -4.81481E-6 L 0.00157 0.3088 " pathEditMode="relative" rAng="0" ptsTypes="AA">
                                      <p:cBhvr>
                                        <p:cTn id="67" dur="2000" fill="hold"/>
                                        <p:tgtEl>
                                          <p:spTgt spid="27"/>
                                        </p:tgtEl>
                                        <p:attrNameLst>
                                          <p:attrName>ppt_x</p:attrName>
                                          <p:attrName>ppt_y</p:attrName>
                                        </p:attrNameLst>
                                      </p:cBhvr>
                                      <p:rCtr x="1" y="154"/>
                                    </p:animMotion>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38"/>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path" presetSubtype="0" accel="50000" decel="50000" fill="hold" grpId="1" nodeType="clickEffect">
                                  <p:stCondLst>
                                    <p:cond delay="0"/>
                                  </p:stCondLst>
                                  <p:childTnLst>
                                    <p:animMotion origin="layout" path="M 2.22222E-6 -0.0007 L 0.0026 0.31065 " pathEditMode="relative" rAng="0" ptsTypes="AA">
                                      <p:cBhvr>
                                        <p:cTn id="75" dur="2000" fill="hold"/>
                                        <p:tgtEl>
                                          <p:spTgt spid="38"/>
                                        </p:tgtEl>
                                        <p:attrNameLst>
                                          <p:attrName>ppt_x</p:attrName>
                                          <p:attrName>ppt_y</p:attrName>
                                        </p:attrNameLst>
                                      </p:cBhvr>
                                      <p:rCtr x="1" y="156"/>
                                    </p:animMotion>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30"/>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26" presetClass="emph" presetSubtype="0" fill="hold" grpId="1" nodeType="clickEffect">
                                  <p:stCondLst>
                                    <p:cond delay="0"/>
                                  </p:stCondLst>
                                  <p:childTnLst>
                                    <p:animEffect transition="out" filter="fade">
                                      <p:cBhvr>
                                        <p:cTn id="83" dur="500" tmFilter="0, 0; .2, .5; .8, .5; 1, 0"/>
                                        <p:tgtEl>
                                          <p:spTgt spid="30"/>
                                        </p:tgtEl>
                                      </p:cBhvr>
                                    </p:animEffect>
                                    <p:animScale>
                                      <p:cBhvr>
                                        <p:cTn id="84" dur="250" autoRev="1" fill="hold"/>
                                        <p:tgtEl>
                                          <p:spTgt spid="30"/>
                                        </p:tgtEl>
                                      </p:cBhvr>
                                      <p:by x="105000" y="105000"/>
                                    </p:animScale>
                                  </p:childTnLst>
                                </p:cTn>
                              </p:par>
                            </p:childTnLst>
                          </p:cTn>
                        </p:par>
                      </p:childTnLst>
                    </p:cTn>
                  </p:par>
                  <p:par>
                    <p:cTn id="85" fill="hold">
                      <p:stCondLst>
                        <p:cond delay="indefinite"/>
                      </p:stCondLst>
                      <p:childTnLst>
                        <p:par>
                          <p:cTn id="86" fill="hold">
                            <p:stCondLst>
                              <p:cond delay="0"/>
                            </p:stCondLst>
                            <p:childTnLst>
                              <p:par>
                                <p:cTn id="87" presetID="26" presetClass="emph" presetSubtype="0" fill="hold" grpId="1" nodeType="clickEffect">
                                  <p:stCondLst>
                                    <p:cond delay="0"/>
                                  </p:stCondLst>
                                  <p:childTnLst>
                                    <p:animEffect transition="out" filter="fade">
                                      <p:cBhvr>
                                        <p:cTn id="88" dur="500" tmFilter="0, 0; .2, .5; .8, .5; 1, 0"/>
                                        <p:tgtEl>
                                          <p:spTgt spid="18"/>
                                        </p:tgtEl>
                                      </p:cBhvr>
                                    </p:animEffect>
                                    <p:animScale>
                                      <p:cBhvr>
                                        <p:cTn id="89" dur="250" autoRev="1" fill="hold"/>
                                        <p:tgtEl>
                                          <p:spTgt spid="18"/>
                                        </p:tgtEl>
                                      </p:cBhvr>
                                      <p:by x="105000" y="105000"/>
                                    </p:animScale>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nodeType="clickEffect">
                                  <p:stCondLst>
                                    <p:cond delay="0"/>
                                  </p:stCondLst>
                                  <p:childTnLst>
                                    <p:set>
                                      <p:cBhvr>
                                        <p:cTn id="93" dur="1" fill="hold">
                                          <p:stCondLst>
                                            <p:cond delay="0"/>
                                          </p:stCondLst>
                                        </p:cTn>
                                        <p:tgtEl>
                                          <p:spTgt spid="40"/>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63" presetClass="path" presetSubtype="0" accel="50000" decel="50000" fill="hold" grpId="0" nodeType="clickEffect">
                                  <p:stCondLst>
                                    <p:cond delay="0"/>
                                  </p:stCondLst>
                                  <p:childTnLst>
                                    <p:animMotion origin="layout" path="M 0 0.00139 L 0.3849 -0.0007 " pathEditMode="relative" rAng="0" ptsTypes="AA">
                                      <p:cBhvr>
                                        <p:cTn id="97" dur="2000" fill="hold"/>
                                        <p:tgtEl>
                                          <p:spTgt spid="28"/>
                                        </p:tgtEl>
                                        <p:attrNameLst>
                                          <p:attrName>ppt_x</p:attrName>
                                          <p:attrName>ppt_y</p:attrName>
                                        </p:attrNameLst>
                                      </p:cBhvr>
                                      <p:rCtr x="192" y="-1"/>
                                    </p:animMotion>
                                  </p:childTnLst>
                                </p:cTn>
                              </p:par>
                            </p:childTnLst>
                          </p:cTn>
                        </p:par>
                      </p:childTnLst>
                    </p:cTn>
                  </p:par>
                  <p:par>
                    <p:cTn id="98" fill="hold">
                      <p:stCondLst>
                        <p:cond delay="indefinite"/>
                      </p:stCondLst>
                      <p:childTnLst>
                        <p:par>
                          <p:cTn id="99" fill="hold">
                            <p:stCondLst>
                              <p:cond delay="0"/>
                            </p:stCondLst>
                            <p:childTnLst>
                              <p:par>
                                <p:cTn id="100" presetID="63" presetClass="path" presetSubtype="0" accel="50000" decel="50000" fill="hold" grpId="0" nodeType="clickEffect">
                                  <p:stCondLst>
                                    <p:cond delay="0"/>
                                  </p:stCondLst>
                                  <p:childTnLst>
                                    <p:animMotion origin="layout" path="M -0.00104 4.07407E-6 L 0.38525 4.07407E-6 " pathEditMode="relative" rAng="0" ptsTypes="AA">
                                      <p:cBhvr>
                                        <p:cTn id="101" dur="2000" fill="hold"/>
                                        <p:tgtEl>
                                          <p:spTgt spid="44"/>
                                        </p:tgtEl>
                                        <p:attrNameLst>
                                          <p:attrName>ppt_x</p:attrName>
                                          <p:attrName>ppt_y</p:attrName>
                                        </p:attrNameLst>
                                      </p:cBhvr>
                                      <p:rCtr x="193" y="0"/>
                                    </p:animMotion>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45"/>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52"/>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63" presetClass="path" presetSubtype="0" accel="50000" decel="50000" fill="hold" grpId="1" nodeType="clickEffect">
                                  <p:stCondLst>
                                    <p:cond delay="0"/>
                                  </p:stCondLst>
                                  <p:childTnLst>
                                    <p:animMotion origin="layout" path="M -4.44444E-6 0.00208 L 0.38178 2.65896E-6 " pathEditMode="relative" rAng="0" ptsTypes="AA">
                                      <p:cBhvr>
                                        <p:cTn id="113" dur="2000" fill="hold"/>
                                        <p:tgtEl>
                                          <p:spTgt spid="21"/>
                                        </p:tgtEl>
                                        <p:attrNameLst>
                                          <p:attrName>ppt_x</p:attrName>
                                          <p:attrName>ppt_y</p:attrName>
                                        </p:attrNameLst>
                                      </p:cBhvr>
                                      <p:rCtr x="191" y="-1"/>
                                    </p:animMotion>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nodeType="clickEffect">
                                  <p:stCondLst>
                                    <p:cond delay="0"/>
                                  </p:stCondLst>
                                  <p:childTnLst>
                                    <p:set>
                                      <p:cBhvr>
                                        <p:cTn id="117" dur="1" fill="hold">
                                          <p:stCondLst>
                                            <p:cond delay="0"/>
                                          </p:stCondLst>
                                        </p:cTn>
                                        <p:tgtEl>
                                          <p:spTgt spid="47"/>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grpId="0" nodeType="clickEffect">
                                  <p:stCondLst>
                                    <p:cond delay="0"/>
                                  </p:stCondLst>
                                  <p:childTnLst>
                                    <p:set>
                                      <p:cBhvr>
                                        <p:cTn id="121" dur="1" fill="hold">
                                          <p:stCondLst>
                                            <p:cond delay="0"/>
                                          </p:stCondLst>
                                        </p:cTn>
                                        <p:tgtEl>
                                          <p:spTgt spid="31"/>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53"/>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nodeType="clickEffect">
                                  <p:stCondLst>
                                    <p:cond delay="0"/>
                                  </p:stCondLst>
                                  <p:childTnLst>
                                    <p:set>
                                      <p:cBhvr>
                                        <p:cTn id="129" dur="1" fill="hold">
                                          <p:stCondLst>
                                            <p:cond delay="0"/>
                                          </p:stCondLst>
                                        </p:cTn>
                                        <p:tgtEl>
                                          <p:spTgt spid="53"/>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35" presetClass="path" presetSubtype="0" accel="50000" decel="50000" fill="hold" grpId="2" nodeType="clickEffect">
                                  <p:stCondLst>
                                    <p:cond delay="0"/>
                                  </p:stCondLst>
                                  <p:childTnLst>
                                    <p:animMotion origin="layout" path="M 5E-6 -4.81481E-6 L -0.38803 -0.00925 " pathEditMode="relative" rAng="0" ptsTypes="AA">
                                      <p:cBhvr>
                                        <p:cTn id="133" dur="2000" fill="hold"/>
                                        <p:tgtEl>
                                          <p:spTgt spid="27"/>
                                        </p:tgtEl>
                                        <p:attrNameLst>
                                          <p:attrName>ppt_x</p:attrName>
                                          <p:attrName>ppt_y</p:attrName>
                                        </p:attrNameLst>
                                      </p:cBhvr>
                                      <p:rCtr x="-194" y="-5"/>
                                    </p:animMotion>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56"/>
                                        </p:tgtEl>
                                        <p:attrNameLst>
                                          <p:attrName>style.visibility</p:attrName>
                                        </p:attrNameLst>
                                      </p:cBhvr>
                                      <p:to>
                                        <p:strVal val="visible"/>
                                      </p:to>
                                    </p:set>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nodeType="clickEffect">
                                  <p:stCondLst>
                                    <p:cond delay="0"/>
                                  </p:stCondLst>
                                  <p:childTnLst>
                                    <p:set>
                                      <p:cBhvr>
                                        <p:cTn id="141" dur="1" fill="hold">
                                          <p:stCondLst>
                                            <p:cond delay="0"/>
                                          </p:stCondLst>
                                        </p:cTn>
                                        <p:tgtEl>
                                          <p:spTgt spid="56"/>
                                        </p:tgtEl>
                                        <p:attrNameLst>
                                          <p:attrName>style.visibility</p:attrName>
                                        </p:attrNameLst>
                                      </p:cBhvr>
                                      <p:to>
                                        <p:strVal val="visible"/>
                                      </p:to>
                                    </p:set>
                                  </p:childTnLst>
                                </p:cTn>
                              </p:par>
                            </p:childTnLst>
                          </p:cTn>
                        </p:par>
                      </p:childTnLst>
                    </p:cTn>
                  </p:par>
                  <p:par>
                    <p:cTn id="142" fill="hold">
                      <p:stCondLst>
                        <p:cond delay="indefinite"/>
                      </p:stCondLst>
                      <p:childTnLst>
                        <p:par>
                          <p:cTn id="143" fill="hold">
                            <p:stCondLst>
                              <p:cond delay="0"/>
                            </p:stCondLst>
                            <p:childTnLst>
                              <p:par>
                                <p:cTn id="144" presetID="7" presetClass="emph" presetSubtype="2" fill="hold" nodeType="clickEffect">
                                  <p:stCondLst>
                                    <p:cond delay="0"/>
                                  </p:stCondLst>
                                  <p:childTnLst>
                                    <p:animClr clrSpc="rgb" dir="cw">
                                      <p:cBhvr>
                                        <p:cTn id="145" dur="2000" fill="hold"/>
                                        <p:tgtEl>
                                          <p:spTgt spid="52"/>
                                        </p:tgtEl>
                                        <p:attrNameLst>
                                          <p:attrName>stroke.color</p:attrName>
                                        </p:attrNameLst>
                                      </p:cBhvr>
                                      <p:to>
                                        <a:srgbClr val="FF00FF"/>
                                      </p:to>
                                    </p:animClr>
                                    <p:set>
                                      <p:cBhvr>
                                        <p:cTn id="146" dur="2000" fill="hold"/>
                                        <p:tgtEl>
                                          <p:spTgt spid="52"/>
                                        </p:tgtEl>
                                        <p:attrNameLst>
                                          <p:attrName>stroke.on</p:attrName>
                                        </p:attrNameLst>
                                      </p:cBhvr>
                                      <p:to>
                                        <p:strVal val="true"/>
                                      </p:to>
                                    </p:set>
                                  </p:childTnLst>
                                </p:cTn>
                              </p:par>
                            </p:childTnLst>
                          </p:cTn>
                        </p:par>
                      </p:childTnLst>
                    </p:cTn>
                  </p:par>
                  <p:par>
                    <p:cTn id="147" fill="hold">
                      <p:stCondLst>
                        <p:cond delay="indefinite"/>
                      </p:stCondLst>
                      <p:childTnLst>
                        <p:par>
                          <p:cTn id="148" fill="hold">
                            <p:stCondLst>
                              <p:cond delay="0"/>
                            </p:stCondLst>
                            <p:childTnLst>
                              <p:par>
                                <p:cTn id="149" presetID="7" presetClass="emph" presetSubtype="2" fill="hold" nodeType="clickEffect">
                                  <p:stCondLst>
                                    <p:cond delay="0"/>
                                  </p:stCondLst>
                                  <p:childTnLst>
                                    <p:animClr clrSpc="rgb" dir="cw">
                                      <p:cBhvr>
                                        <p:cTn id="150" dur="2000" fill="hold"/>
                                        <p:tgtEl>
                                          <p:spTgt spid="53"/>
                                        </p:tgtEl>
                                        <p:attrNameLst>
                                          <p:attrName>stroke.color</p:attrName>
                                        </p:attrNameLst>
                                      </p:cBhvr>
                                      <p:to>
                                        <a:srgbClr val="FF00FF"/>
                                      </p:to>
                                    </p:animClr>
                                    <p:set>
                                      <p:cBhvr>
                                        <p:cTn id="151" dur="2000" fill="hold"/>
                                        <p:tgtEl>
                                          <p:spTgt spid="53"/>
                                        </p:tgtEl>
                                        <p:attrNameLst>
                                          <p:attrName>stroke.on</p:attrName>
                                        </p:attrNameLst>
                                      </p:cBhvr>
                                      <p:to>
                                        <p:strVal val="true"/>
                                      </p:to>
                                    </p:set>
                                  </p:childTnLst>
                                </p:cTn>
                              </p:par>
                            </p:childTnLst>
                          </p:cTn>
                        </p:par>
                      </p:childTnLst>
                    </p:cTn>
                  </p:par>
                  <p:par>
                    <p:cTn id="152" fill="hold">
                      <p:stCondLst>
                        <p:cond delay="indefinite"/>
                      </p:stCondLst>
                      <p:childTnLst>
                        <p:par>
                          <p:cTn id="153" fill="hold">
                            <p:stCondLst>
                              <p:cond delay="0"/>
                            </p:stCondLst>
                            <p:childTnLst>
                              <p:par>
                                <p:cTn id="154" presetID="7" presetClass="emph" presetSubtype="2" fill="hold" nodeType="clickEffect">
                                  <p:stCondLst>
                                    <p:cond delay="0"/>
                                  </p:stCondLst>
                                  <p:childTnLst>
                                    <p:animClr clrSpc="rgb" dir="cw">
                                      <p:cBhvr>
                                        <p:cTn id="155" dur="2000" fill="hold"/>
                                        <p:tgtEl>
                                          <p:spTgt spid="40"/>
                                        </p:tgtEl>
                                        <p:attrNameLst>
                                          <p:attrName>stroke.color</p:attrName>
                                        </p:attrNameLst>
                                      </p:cBhvr>
                                      <p:to>
                                        <a:srgbClr val="FF00FF"/>
                                      </p:to>
                                    </p:animClr>
                                    <p:set>
                                      <p:cBhvr>
                                        <p:cTn id="156" dur="2000" fill="hold"/>
                                        <p:tgtEl>
                                          <p:spTgt spid="40"/>
                                        </p:tgtEl>
                                        <p:attrNameLst>
                                          <p:attrName>stroke.on</p:attrName>
                                        </p:attrNameLst>
                                      </p:cBhvr>
                                      <p:to>
                                        <p:strVal val="true"/>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63"/>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presetID="1" presetClass="entr" presetSubtype="0" fill="hold" grpId="1" nodeType="clickEffect">
                                  <p:stCondLst>
                                    <p:cond delay="0"/>
                                  </p:stCondLst>
                                  <p:childTnLst>
                                    <p:set>
                                      <p:cBhvr>
                                        <p:cTn id="164"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animBg="1"/>
      <p:bldP spid="14" grpId="0" animBg="1"/>
      <p:bldP spid="18" grpId="0"/>
      <p:bldP spid="18" grpId="1"/>
      <p:bldP spid="22" grpId="0"/>
      <p:bldP spid="22" grpId="1"/>
      <p:bldP spid="23" grpId="0"/>
      <p:bldP spid="30" grpId="0"/>
      <p:bldP spid="30" grpId="1"/>
      <p:bldP spid="28" grpId="0" animBg="1"/>
      <p:bldP spid="38" grpId="0" animBg="1"/>
      <p:bldP spid="38" grpId="1" animBg="1"/>
      <p:bldP spid="45" grpId="0"/>
      <p:bldP spid="51" grpId="0"/>
      <p:bldP spid="27" grpId="0" animBg="1"/>
      <p:bldP spid="27" grpId="1" animBg="1"/>
      <p:bldP spid="27" grpId="2" animBg="1"/>
      <p:bldP spid="31" grpId="0"/>
      <p:bldP spid="44" grpId="0" animBg="1"/>
      <p:bldP spid="21" grpId="0" animBg="1"/>
      <p:bldP spid="21" grpId="1" animBg="1"/>
      <p:bldP spid="63" grpId="0"/>
      <p:bldP spid="6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1"/>
          <p:cNvSpPr>
            <a:spLocks noGrp="1"/>
          </p:cNvSpPr>
          <p:nvPr>
            <p:ph type="sldNum" sz="quarter" idx="12"/>
          </p:nvPr>
        </p:nvSpPr>
        <p:spPr>
          <a:noFill/>
        </p:spPr>
        <p:txBody>
          <a:bodyPr/>
          <a:lstStyle/>
          <a:p>
            <a:fld id="{6CF06389-38E1-4308-9A5E-EF5A8CF5B925}" type="slidenum">
              <a:rPr lang="en-US" smtClean="0"/>
              <a:pPr/>
              <a:t>5</a:t>
            </a:fld>
            <a:endParaRPr lang="en-US" smtClean="0"/>
          </a:p>
        </p:txBody>
      </p:sp>
      <p:sp>
        <p:nvSpPr>
          <p:cNvPr id="9" name="TextBox 8"/>
          <p:cNvSpPr txBox="1">
            <a:spLocks noChangeArrowheads="1"/>
          </p:cNvSpPr>
          <p:nvPr/>
        </p:nvSpPr>
        <p:spPr bwMode="auto">
          <a:xfrm>
            <a:off x="3251200" y="1566863"/>
            <a:ext cx="5500688" cy="4154984"/>
          </a:xfrm>
          <a:prstGeom prst="rect">
            <a:avLst/>
          </a:prstGeom>
          <a:noFill/>
          <a:ln w="9525">
            <a:noFill/>
            <a:miter lim="800000"/>
            <a:headEnd/>
            <a:tailEnd/>
          </a:ln>
        </p:spPr>
        <p:txBody>
          <a:bodyPr>
            <a:spAutoFit/>
          </a:bodyPr>
          <a:lstStyle/>
          <a:p>
            <a:r>
              <a:rPr lang="en-US" sz="4400" dirty="0" smtClean="0">
                <a:solidFill>
                  <a:srgbClr val="984807"/>
                </a:solidFill>
                <a:latin typeface="Rockwell" pitchFamily="18" charset="0"/>
              </a:rPr>
              <a:t>All Assessment of the Use or Disuse of Executive Functions Hinges on Careful Observation of Behavior. </a:t>
            </a:r>
            <a:endParaRPr lang="en-US" sz="4400" dirty="0">
              <a:solidFill>
                <a:srgbClr val="984807"/>
              </a:solidFill>
              <a:latin typeface="Rockwell" pitchFamily="18" charset="0"/>
            </a:endParaRPr>
          </a:p>
        </p:txBody>
      </p:sp>
      <p:sp>
        <p:nvSpPr>
          <p:cNvPr id="10" name="TextBox 9"/>
          <p:cNvSpPr txBox="1"/>
          <p:nvPr/>
        </p:nvSpPr>
        <p:spPr>
          <a:xfrm>
            <a:off x="3236911" y="188007"/>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106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95F717A4-DB65-4D02-80E1-90669A5FBCEC}" type="slidenum">
              <a:rPr lang="en-US" smtClean="0"/>
              <a:pPr/>
              <a:t>50</a:t>
            </a:fld>
            <a:endParaRPr lang="en-US" smtClean="0"/>
          </a:p>
        </p:txBody>
      </p:sp>
      <p:sp>
        <p:nvSpPr>
          <p:cNvPr id="9" name="TextBox 8"/>
          <p:cNvSpPr txBox="1">
            <a:spLocks noChangeArrowheads="1"/>
          </p:cNvSpPr>
          <p:nvPr/>
        </p:nvSpPr>
        <p:spPr bwMode="auto">
          <a:xfrm>
            <a:off x="3192983" y="1426527"/>
            <a:ext cx="5500688" cy="3170099"/>
          </a:xfrm>
          <a:prstGeom prst="rect">
            <a:avLst/>
          </a:prstGeom>
          <a:noFill/>
          <a:ln w="9525">
            <a:noFill/>
            <a:miter lim="800000"/>
            <a:headEnd/>
            <a:tailEnd/>
          </a:ln>
        </p:spPr>
        <p:txBody>
          <a:bodyPr>
            <a:spAutoFit/>
          </a:bodyPr>
          <a:lstStyle/>
          <a:p>
            <a:r>
              <a:rPr lang="en-US" sz="4000" dirty="0">
                <a:solidFill>
                  <a:srgbClr val="984807"/>
                </a:solidFill>
              </a:rPr>
              <a:t>Producing difficulties are different from learning difficulties; producing difficulties reflect poor use of EFs.</a:t>
            </a:r>
          </a:p>
        </p:txBody>
      </p:sp>
      <p:sp>
        <p:nvSpPr>
          <p:cNvPr id="10" name="TextBox 9"/>
          <p:cNvSpPr txBox="1"/>
          <p:nvPr/>
        </p:nvSpPr>
        <p:spPr>
          <a:xfrm>
            <a:off x="3410403" y="174171"/>
            <a:ext cx="3952875" cy="830263"/>
          </a:xfrm>
          <a:prstGeom prst="rect">
            <a:avLst/>
          </a:prstGeom>
          <a:noFill/>
        </p:spPr>
        <p:txBody>
          <a:bodyPr wrap="none">
            <a:spAutoFit/>
          </a:bodyPr>
          <a:lstStyle/>
          <a:p>
            <a:pPr>
              <a:defRPr/>
            </a:pPr>
            <a:r>
              <a:rPr lang="en-US" sz="4800" b="1" dirty="0">
                <a:solidFill>
                  <a:srgbClr val="984807"/>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8396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2"/>
          <p:cNvSpPr>
            <a:spLocks noGrp="1" noChangeArrowheads="1"/>
          </p:cNvSpPr>
          <p:nvPr>
            <p:ph type="body" idx="1"/>
          </p:nvPr>
        </p:nvSpPr>
        <p:spPr>
          <a:xfrm>
            <a:off x="714375" y="1727200"/>
            <a:ext cx="7558088" cy="4137025"/>
          </a:xfrm>
        </p:spPr>
        <p:txBody>
          <a:bodyPr/>
          <a:lstStyle/>
          <a:p>
            <a:pPr marL="0" indent="0" eaLnBrk="1" hangingPunct="1">
              <a:lnSpc>
                <a:spcPct val="90000"/>
              </a:lnSpc>
              <a:buNone/>
            </a:pPr>
            <a:r>
              <a:rPr lang="en-US" sz="4000" dirty="0" smtClean="0"/>
              <a:t>Executive Function difficulties of a severe nature (especially in the Symbol System Arena) do not result in Learning Difficulties; they result in Producing Difficulties.</a:t>
            </a:r>
            <a:endParaRPr lang="en-US" dirty="0" smtClean="0"/>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1" name="Straight Connector 10"/>
          <p:cNvCxnSpPr/>
          <p:nvPr/>
        </p:nvCxnSpPr>
        <p:spPr>
          <a:xfrm>
            <a:off x="1526128" y="121406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06500" name="Rectangle 3"/>
          <p:cNvSpPr>
            <a:spLocks noGrp="1" noChangeArrowheads="1"/>
          </p:cNvSpPr>
          <p:nvPr>
            <p:ph type="title"/>
          </p:nvPr>
        </p:nvSpPr>
        <p:spPr>
          <a:xfrm>
            <a:off x="403542" y="16771"/>
            <a:ext cx="8171497" cy="1030288"/>
          </a:xfrm>
        </p:spPr>
        <p:txBody>
          <a:bodyPr/>
          <a:lstStyle/>
          <a:p>
            <a:pPr algn="l" eaLnBrk="1" hangingPunct="1"/>
            <a:r>
              <a:rPr lang="en-US" sz="4000" dirty="0" smtClean="0"/>
              <a:t>Producing versus</a:t>
            </a:r>
            <a:r>
              <a:rPr lang="en-US" dirty="0"/>
              <a:t> </a:t>
            </a:r>
            <a:r>
              <a:rPr lang="en-US" sz="4000" dirty="0" smtClean="0"/>
              <a:t>Learning</a:t>
            </a:r>
          </a:p>
        </p:txBody>
      </p:sp>
    </p:spTree>
    <p:extLst>
      <p:ext uri="{BB962C8B-B14F-4D97-AF65-F5344CB8AC3E}">
        <p14:creationId xmlns:p14="http://schemas.microsoft.com/office/powerpoint/2010/main" val="7166724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Number Placeholder 5"/>
          <p:cNvSpPr>
            <a:spLocks noGrp="1"/>
          </p:cNvSpPr>
          <p:nvPr>
            <p:ph type="sldNum" sz="quarter" idx="12"/>
          </p:nvPr>
        </p:nvSpPr>
        <p:spPr>
          <a:noFill/>
        </p:spPr>
        <p:txBody>
          <a:bodyPr/>
          <a:lstStyle/>
          <a:p>
            <a:fld id="{AF9EA1D2-6555-47B6-A230-1858857666D4}" type="slidenum">
              <a:rPr lang="en-US" smtClean="0">
                <a:solidFill>
                  <a:srgbClr val="663300"/>
                </a:solidFill>
              </a:rPr>
              <a:pPr/>
              <a:t>52</a:t>
            </a:fld>
            <a:endParaRPr lang="en-US" smtClean="0">
              <a:solidFill>
                <a:srgbClr val="663300"/>
              </a:solidFill>
            </a:endParaRPr>
          </a:p>
        </p:txBody>
      </p:sp>
      <p:sp>
        <p:nvSpPr>
          <p:cNvPr id="729091" name="Oval 3"/>
          <p:cNvSpPr>
            <a:spLocks noChangeArrowheads="1"/>
          </p:cNvSpPr>
          <p:nvPr/>
        </p:nvSpPr>
        <p:spPr bwMode="auto">
          <a:xfrm>
            <a:off x="314325" y="1162050"/>
            <a:ext cx="4459288" cy="3852863"/>
          </a:xfrm>
          <a:prstGeom prst="ellipse">
            <a:avLst/>
          </a:prstGeom>
          <a:noFill/>
          <a:ln w="57150">
            <a:solidFill>
              <a:srgbClr val="984807"/>
            </a:solidFill>
            <a:miter lim="800000"/>
            <a:headEnd/>
            <a:tailEnd/>
          </a:ln>
        </p:spPr>
        <p:txBody>
          <a:bodyPr wrap="none" anchor="ctr"/>
          <a:lstStyle/>
          <a:p>
            <a:endParaRPr lang="en-US">
              <a:solidFill>
                <a:srgbClr val="663300"/>
              </a:solidFill>
            </a:endParaRPr>
          </a:p>
        </p:txBody>
      </p:sp>
      <p:sp>
        <p:nvSpPr>
          <p:cNvPr id="729092" name="Oval 4"/>
          <p:cNvSpPr>
            <a:spLocks noChangeArrowheads="1"/>
          </p:cNvSpPr>
          <p:nvPr/>
        </p:nvSpPr>
        <p:spPr bwMode="auto">
          <a:xfrm>
            <a:off x="314325" y="2576513"/>
            <a:ext cx="4459288" cy="3852862"/>
          </a:xfrm>
          <a:prstGeom prst="ellipse">
            <a:avLst/>
          </a:prstGeom>
          <a:noFill/>
          <a:ln w="57150">
            <a:solidFill>
              <a:srgbClr val="984807"/>
            </a:solidFill>
            <a:miter lim="800000"/>
            <a:headEnd/>
            <a:tailEnd/>
          </a:ln>
        </p:spPr>
        <p:txBody>
          <a:bodyPr wrap="none" anchor="ctr"/>
          <a:lstStyle/>
          <a:p>
            <a:endParaRPr lang="en-US">
              <a:solidFill>
                <a:srgbClr val="663300"/>
              </a:solidFill>
            </a:endParaRPr>
          </a:p>
        </p:txBody>
      </p:sp>
      <p:sp>
        <p:nvSpPr>
          <p:cNvPr id="729093" name="Text Box 5"/>
          <p:cNvSpPr txBox="1">
            <a:spLocks noChangeArrowheads="1"/>
          </p:cNvSpPr>
          <p:nvPr/>
        </p:nvSpPr>
        <p:spPr bwMode="auto">
          <a:xfrm>
            <a:off x="1843088" y="1246188"/>
            <a:ext cx="1585912" cy="1200150"/>
          </a:xfrm>
          <a:prstGeom prst="rect">
            <a:avLst/>
          </a:prstGeom>
          <a:noFill/>
          <a:ln w="9525">
            <a:noFill/>
            <a:miter lim="800000"/>
            <a:headEnd/>
            <a:tailEnd/>
          </a:ln>
        </p:spPr>
        <p:txBody>
          <a:bodyPr wrap="none">
            <a:spAutoFit/>
          </a:bodyPr>
          <a:lstStyle/>
          <a:p>
            <a:pPr algn="ctr"/>
            <a:r>
              <a:rPr lang="en-US" sz="2400">
                <a:solidFill>
                  <a:srgbClr val="663300"/>
                </a:solidFill>
                <a:latin typeface="Tahoma" pitchFamily="34" charset="0"/>
              </a:rPr>
              <a:t>Learning </a:t>
            </a:r>
          </a:p>
          <a:p>
            <a:pPr algn="ctr"/>
            <a:r>
              <a:rPr lang="en-US" sz="2400">
                <a:solidFill>
                  <a:srgbClr val="663300"/>
                </a:solidFill>
                <a:latin typeface="Tahoma" pitchFamily="34" charset="0"/>
              </a:rPr>
              <a:t>Difficulties</a:t>
            </a:r>
          </a:p>
          <a:p>
            <a:pPr algn="ctr"/>
            <a:r>
              <a:rPr lang="en-US" sz="2400">
                <a:solidFill>
                  <a:srgbClr val="663300"/>
                </a:solidFill>
                <a:latin typeface="Tahoma" pitchFamily="34" charset="0"/>
              </a:rPr>
              <a:t>Only</a:t>
            </a:r>
          </a:p>
        </p:txBody>
      </p:sp>
      <p:sp>
        <p:nvSpPr>
          <p:cNvPr id="729094" name="Text Box 6"/>
          <p:cNvSpPr txBox="1">
            <a:spLocks noChangeArrowheads="1"/>
          </p:cNvSpPr>
          <p:nvPr/>
        </p:nvSpPr>
        <p:spPr bwMode="auto">
          <a:xfrm>
            <a:off x="1782763" y="2727325"/>
            <a:ext cx="1622425" cy="1938338"/>
          </a:xfrm>
          <a:prstGeom prst="rect">
            <a:avLst/>
          </a:prstGeom>
          <a:noFill/>
          <a:ln w="9525">
            <a:noFill/>
            <a:miter lim="800000"/>
            <a:headEnd/>
            <a:tailEnd/>
          </a:ln>
        </p:spPr>
        <p:txBody>
          <a:bodyPr wrap="none">
            <a:spAutoFit/>
          </a:bodyPr>
          <a:lstStyle/>
          <a:p>
            <a:pPr algn="ctr"/>
            <a:r>
              <a:rPr lang="en-US" sz="2400">
                <a:solidFill>
                  <a:srgbClr val="663300"/>
                </a:solidFill>
                <a:latin typeface="Tahoma" pitchFamily="34" charset="0"/>
              </a:rPr>
              <a:t>Learning </a:t>
            </a:r>
          </a:p>
          <a:p>
            <a:pPr algn="ctr"/>
            <a:r>
              <a:rPr lang="en-US" sz="2400">
                <a:solidFill>
                  <a:srgbClr val="663300"/>
                </a:solidFill>
                <a:latin typeface="Tahoma" pitchFamily="34" charset="0"/>
              </a:rPr>
              <a:t>Difficulties</a:t>
            </a:r>
          </a:p>
          <a:p>
            <a:pPr algn="ctr"/>
            <a:r>
              <a:rPr lang="en-US" sz="2400">
                <a:solidFill>
                  <a:srgbClr val="663300"/>
                </a:solidFill>
                <a:latin typeface="Tahoma" pitchFamily="34" charset="0"/>
              </a:rPr>
              <a:t>And</a:t>
            </a:r>
          </a:p>
          <a:p>
            <a:pPr algn="ctr"/>
            <a:r>
              <a:rPr lang="en-US" sz="2400">
                <a:solidFill>
                  <a:srgbClr val="663300"/>
                </a:solidFill>
                <a:latin typeface="Tahoma" pitchFamily="34" charset="0"/>
              </a:rPr>
              <a:t>Producing </a:t>
            </a:r>
          </a:p>
          <a:p>
            <a:pPr algn="ctr"/>
            <a:r>
              <a:rPr lang="en-US" sz="2400">
                <a:solidFill>
                  <a:srgbClr val="663300"/>
                </a:solidFill>
                <a:latin typeface="Tahoma" pitchFamily="34" charset="0"/>
              </a:rPr>
              <a:t>Difficulties</a:t>
            </a:r>
          </a:p>
        </p:txBody>
      </p:sp>
      <p:sp>
        <p:nvSpPr>
          <p:cNvPr id="729095" name="Text Box 7"/>
          <p:cNvSpPr txBox="1">
            <a:spLocks noChangeArrowheads="1"/>
          </p:cNvSpPr>
          <p:nvPr/>
        </p:nvSpPr>
        <p:spPr bwMode="auto">
          <a:xfrm>
            <a:off x="1739900" y="5091113"/>
            <a:ext cx="1622425" cy="1200150"/>
          </a:xfrm>
          <a:prstGeom prst="rect">
            <a:avLst/>
          </a:prstGeom>
          <a:noFill/>
          <a:ln w="9525">
            <a:noFill/>
            <a:miter lim="800000"/>
            <a:headEnd/>
            <a:tailEnd/>
          </a:ln>
        </p:spPr>
        <p:txBody>
          <a:bodyPr wrap="none">
            <a:spAutoFit/>
          </a:bodyPr>
          <a:lstStyle/>
          <a:p>
            <a:pPr algn="ctr"/>
            <a:r>
              <a:rPr lang="en-US" sz="2400">
                <a:solidFill>
                  <a:srgbClr val="663300"/>
                </a:solidFill>
                <a:latin typeface="Tahoma" pitchFamily="34" charset="0"/>
              </a:rPr>
              <a:t>Producing </a:t>
            </a:r>
          </a:p>
          <a:p>
            <a:pPr algn="ctr"/>
            <a:r>
              <a:rPr lang="en-US" sz="2400">
                <a:solidFill>
                  <a:srgbClr val="663300"/>
                </a:solidFill>
                <a:latin typeface="Tahoma" pitchFamily="34" charset="0"/>
              </a:rPr>
              <a:t>Difficulties</a:t>
            </a:r>
          </a:p>
          <a:p>
            <a:pPr algn="ctr"/>
            <a:r>
              <a:rPr lang="en-US" sz="2400">
                <a:solidFill>
                  <a:srgbClr val="663300"/>
                </a:solidFill>
                <a:latin typeface="Tahoma" pitchFamily="34" charset="0"/>
              </a:rPr>
              <a:t>Only</a:t>
            </a:r>
          </a:p>
        </p:txBody>
      </p:sp>
      <p:sp>
        <p:nvSpPr>
          <p:cNvPr id="729096" name="Text Box 8"/>
          <p:cNvSpPr txBox="1">
            <a:spLocks noChangeArrowheads="1"/>
          </p:cNvSpPr>
          <p:nvPr/>
        </p:nvSpPr>
        <p:spPr bwMode="auto">
          <a:xfrm>
            <a:off x="5106988" y="1457325"/>
            <a:ext cx="4037012" cy="1938338"/>
          </a:xfrm>
          <a:prstGeom prst="rect">
            <a:avLst/>
          </a:prstGeom>
          <a:noFill/>
          <a:ln w="9525">
            <a:noFill/>
            <a:miter lim="800000"/>
            <a:headEnd/>
            <a:tailEnd/>
          </a:ln>
        </p:spPr>
        <p:txBody>
          <a:bodyPr>
            <a:spAutoFit/>
          </a:bodyPr>
          <a:lstStyle/>
          <a:p>
            <a:r>
              <a:rPr lang="en-US" sz="2400">
                <a:solidFill>
                  <a:srgbClr val="663300"/>
                </a:solidFill>
                <a:latin typeface="Tahoma" pitchFamily="34" charset="0"/>
              </a:rPr>
              <a:t>Often NOT recognized as a Learning Disability, even when severe, unless an evaluation involving process assessment is done</a:t>
            </a:r>
          </a:p>
        </p:txBody>
      </p:sp>
      <p:sp>
        <p:nvSpPr>
          <p:cNvPr id="729097" name="Text Box 9"/>
          <p:cNvSpPr txBox="1">
            <a:spLocks noChangeArrowheads="1"/>
          </p:cNvSpPr>
          <p:nvPr/>
        </p:nvSpPr>
        <p:spPr bwMode="auto">
          <a:xfrm>
            <a:off x="5113338" y="3540125"/>
            <a:ext cx="3546475" cy="830263"/>
          </a:xfrm>
          <a:prstGeom prst="rect">
            <a:avLst/>
          </a:prstGeom>
          <a:noFill/>
          <a:ln w="9525">
            <a:noFill/>
            <a:miter lim="800000"/>
            <a:headEnd/>
            <a:tailEnd/>
          </a:ln>
        </p:spPr>
        <p:txBody>
          <a:bodyPr>
            <a:spAutoFit/>
          </a:bodyPr>
          <a:lstStyle/>
          <a:p>
            <a:r>
              <a:rPr lang="en-US" sz="2400">
                <a:solidFill>
                  <a:srgbClr val="663300"/>
                </a:solidFill>
                <a:latin typeface="Tahoma" pitchFamily="34" charset="0"/>
              </a:rPr>
              <a:t>Recognized fairly quickly as a Learning Disability</a:t>
            </a:r>
          </a:p>
        </p:txBody>
      </p:sp>
      <p:sp>
        <p:nvSpPr>
          <p:cNvPr id="729098" name="Text Box 10"/>
          <p:cNvSpPr txBox="1">
            <a:spLocks noChangeArrowheads="1"/>
          </p:cNvSpPr>
          <p:nvPr/>
        </p:nvSpPr>
        <p:spPr bwMode="auto">
          <a:xfrm>
            <a:off x="5102225" y="4686300"/>
            <a:ext cx="3970338" cy="1938338"/>
          </a:xfrm>
          <a:prstGeom prst="rect">
            <a:avLst/>
          </a:prstGeom>
          <a:noFill/>
          <a:ln w="9525">
            <a:noFill/>
            <a:miter lim="800000"/>
            <a:headEnd/>
            <a:tailEnd/>
          </a:ln>
        </p:spPr>
        <p:txBody>
          <a:bodyPr>
            <a:spAutoFit/>
          </a:bodyPr>
          <a:lstStyle/>
          <a:p>
            <a:r>
              <a:rPr lang="en-US" sz="2400">
                <a:solidFill>
                  <a:srgbClr val="663300"/>
                </a:solidFill>
                <a:latin typeface="Tahoma" pitchFamily="34" charset="0"/>
              </a:rPr>
              <a:t>When severe, typically attributed to lack of motivation, character flaws,  or behavior/personality problems</a:t>
            </a:r>
          </a:p>
        </p:txBody>
      </p:sp>
      <p:sp>
        <p:nvSpPr>
          <p:cNvPr id="729099" name="Line 11"/>
          <p:cNvSpPr>
            <a:spLocks noChangeShapeType="1"/>
          </p:cNvSpPr>
          <p:nvPr/>
        </p:nvSpPr>
        <p:spPr bwMode="auto">
          <a:xfrm flipH="1">
            <a:off x="4446303" y="3795714"/>
            <a:ext cx="679734" cy="0"/>
          </a:xfrm>
          <a:prstGeom prst="line">
            <a:avLst/>
          </a:prstGeom>
          <a:noFill/>
          <a:ln w="57150">
            <a:solidFill>
              <a:schemeClr val="tx1"/>
            </a:solidFill>
            <a:miter lim="800000"/>
            <a:headEnd/>
            <a:tailEnd type="triangle" w="med" len="med"/>
          </a:ln>
        </p:spPr>
        <p:txBody>
          <a:bodyPr wrap="none"/>
          <a:lstStyle/>
          <a:p>
            <a:endParaRPr lang="en-US">
              <a:solidFill>
                <a:srgbClr val="663300"/>
              </a:solidFill>
            </a:endParaRPr>
          </a:p>
        </p:txBody>
      </p:sp>
      <p:sp>
        <p:nvSpPr>
          <p:cNvPr id="729100" name="Line 12"/>
          <p:cNvSpPr>
            <a:spLocks noChangeShapeType="1"/>
          </p:cNvSpPr>
          <p:nvPr/>
        </p:nvSpPr>
        <p:spPr bwMode="auto">
          <a:xfrm flipH="1">
            <a:off x="4402893" y="5510661"/>
            <a:ext cx="761114" cy="11906"/>
          </a:xfrm>
          <a:prstGeom prst="line">
            <a:avLst/>
          </a:prstGeom>
          <a:noFill/>
          <a:ln w="57150">
            <a:solidFill>
              <a:schemeClr val="tx1"/>
            </a:solidFill>
            <a:miter lim="800000"/>
            <a:headEnd/>
            <a:tailEnd type="triangle" w="med" len="med"/>
          </a:ln>
        </p:spPr>
        <p:txBody>
          <a:bodyPr wrap="none"/>
          <a:lstStyle/>
          <a:p>
            <a:endParaRPr lang="en-US">
              <a:solidFill>
                <a:srgbClr val="663300"/>
              </a:solidFill>
            </a:endParaRPr>
          </a:p>
        </p:txBody>
      </p:sp>
      <p:sp>
        <p:nvSpPr>
          <p:cNvPr id="729101" name="Line 13"/>
          <p:cNvSpPr>
            <a:spLocks noChangeShapeType="1"/>
          </p:cNvSpPr>
          <p:nvPr/>
        </p:nvSpPr>
        <p:spPr bwMode="auto">
          <a:xfrm flipH="1">
            <a:off x="4317999" y="2292350"/>
            <a:ext cx="779463" cy="0"/>
          </a:xfrm>
          <a:prstGeom prst="line">
            <a:avLst/>
          </a:prstGeom>
          <a:noFill/>
          <a:ln w="57150">
            <a:solidFill>
              <a:schemeClr val="tx1"/>
            </a:solidFill>
            <a:miter lim="800000"/>
            <a:headEnd/>
            <a:tailEnd type="triangle" w="med" len="med"/>
          </a:ln>
        </p:spPr>
        <p:txBody>
          <a:bodyPr wrap="none"/>
          <a:lstStyle/>
          <a:p>
            <a:endParaRPr lang="en-US">
              <a:solidFill>
                <a:srgbClr val="663300"/>
              </a:solidFill>
            </a:endParaRPr>
          </a:p>
        </p:txBody>
      </p:sp>
      <p:sp>
        <p:nvSpPr>
          <p:cNvPr id="19" name="Rectangle 1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663300"/>
              </a:solidFill>
            </a:endParaRPr>
          </a:p>
        </p:txBody>
      </p:sp>
      <p:cxnSp>
        <p:nvCxnSpPr>
          <p:cNvPr id="20" name="Straight Connector 19"/>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07535" name="Rectangle 14"/>
          <p:cNvSpPr>
            <a:spLocks noChangeArrowheads="1"/>
          </p:cNvSpPr>
          <p:nvPr/>
        </p:nvSpPr>
        <p:spPr bwMode="auto">
          <a:xfrm>
            <a:off x="314325" y="-21683"/>
            <a:ext cx="7813675" cy="946150"/>
          </a:xfrm>
          <a:prstGeom prst="rect">
            <a:avLst/>
          </a:prstGeom>
          <a:noFill/>
          <a:ln w="9525">
            <a:noFill/>
            <a:miter lim="800000"/>
            <a:headEnd/>
            <a:tailEnd/>
          </a:ln>
        </p:spPr>
        <p:txBody>
          <a:bodyPr>
            <a:spAutoFit/>
          </a:bodyPr>
          <a:lstStyle/>
          <a:p>
            <a:r>
              <a:rPr lang="en-US" sz="2800" b="1" dirty="0">
                <a:solidFill>
                  <a:srgbClr val="663300"/>
                </a:solidFill>
                <a:latin typeface="Tahoma" pitchFamily="34" charset="0"/>
              </a:rPr>
              <a:t>A General Model for Conceptualizing </a:t>
            </a:r>
          </a:p>
          <a:p>
            <a:r>
              <a:rPr lang="en-US" sz="2800" b="1" dirty="0">
                <a:solidFill>
                  <a:srgbClr val="663300"/>
                </a:solidFill>
                <a:latin typeface="Tahoma" pitchFamily="34" charset="0"/>
              </a:rPr>
              <a:t>	    Learning and Producing Difficulties</a:t>
            </a:r>
          </a:p>
        </p:txBody>
      </p:sp>
    </p:spTree>
    <p:extLst>
      <p:ext uri="{BB962C8B-B14F-4D97-AF65-F5344CB8AC3E}">
        <p14:creationId xmlns:p14="http://schemas.microsoft.com/office/powerpoint/2010/main" val="3499156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29091"/>
                                        </p:tgtEl>
                                        <p:attrNameLst>
                                          <p:attrName>style.visibility</p:attrName>
                                        </p:attrNameLst>
                                      </p:cBhvr>
                                      <p:to>
                                        <p:strVal val="visible"/>
                                      </p:to>
                                    </p:set>
                                    <p:animEffect transition="in" filter="blinds(horizontal)">
                                      <p:cBhvr>
                                        <p:cTn id="7" dur="500"/>
                                        <p:tgtEl>
                                          <p:spTgt spid="72909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29093"/>
                                        </p:tgtEl>
                                        <p:attrNameLst>
                                          <p:attrName>style.visibility</p:attrName>
                                        </p:attrNameLst>
                                      </p:cBhvr>
                                      <p:to>
                                        <p:strVal val="visible"/>
                                      </p:to>
                                    </p:set>
                                    <p:animEffect transition="in" filter="blinds(horizontal)">
                                      <p:cBhvr>
                                        <p:cTn id="12" dur="500"/>
                                        <p:tgtEl>
                                          <p:spTgt spid="72909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29101"/>
                                        </p:tgtEl>
                                        <p:attrNameLst>
                                          <p:attrName>style.visibility</p:attrName>
                                        </p:attrNameLst>
                                      </p:cBhvr>
                                      <p:to>
                                        <p:strVal val="visible"/>
                                      </p:to>
                                    </p:set>
                                    <p:animEffect transition="in" filter="blinds(horizontal)">
                                      <p:cBhvr>
                                        <p:cTn id="17" dur="500"/>
                                        <p:tgtEl>
                                          <p:spTgt spid="729101"/>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729096"/>
                                        </p:tgtEl>
                                        <p:attrNameLst>
                                          <p:attrName>style.visibility</p:attrName>
                                        </p:attrNameLst>
                                      </p:cBhvr>
                                      <p:to>
                                        <p:strVal val="visible"/>
                                      </p:to>
                                    </p:set>
                                    <p:animEffect transition="in" filter="blinds(horizontal)">
                                      <p:cBhvr>
                                        <p:cTn id="20" dur="500"/>
                                        <p:tgtEl>
                                          <p:spTgt spid="72909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729092"/>
                                        </p:tgtEl>
                                        <p:attrNameLst>
                                          <p:attrName>style.visibility</p:attrName>
                                        </p:attrNameLst>
                                      </p:cBhvr>
                                      <p:to>
                                        <p:strVal val="visible"/>
                                      </p:to>
                                    </p:set>
                                    <p:animEffect transition="in" filter="blinds(horizontal)">
                                      <p:cBhvr>
                                        <p:cTn id="25" dur="500"/>
                                        <p:tgtEl>
                                          <p:spTgt spid="72909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729094"/>
                                        </p:tgtEl>
                                        <p:attrNameLst>
                                          <p:attrName>style.visibility</p:attrName>
                                        </p:attrNameLst>
                                      </p:cBhvr>
                                      <p:to>
                                        <p:strVal val="visible"/>
                                      </p:to>
                                    </p:set>
                                    <p:animEffect transition="in" filter="blinds(horizontal)">
                                      <p:cBhvr>
                                        <p:cTn id="28" dur="500"/>
                                        <p:tgtEl>
                                          <p:spTgt spid="729094"/>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729099"/>
                                        </p:tgtEl>
                                        <p:attrNameLst>
                                          <p:attrName>style.visibility</p:attrName>
                                        </p:attrNameLst>
                                      </p:cBhvr>
                                      <p:to>
                                        <p:strVal val="visible"/>
                                      </p:to>
                                    </p:set>
                                    <p:animEffect transition="in" filter="blinds(horizontal)">
                                      <p:cBhvr>
                                        <p:cTn id="33" dur="500"/>
                                        <p:tgtEl>
                                          <p:spTgt spid="729099"/>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729097"/>
                                        </p:tgtEl>
                                        <p:attrNameLst>
                                          <p:attrName>style.visibility</p:attrName>
                                        </p:attrNameLst>
                                      </p:cBhvr>
                                      <p:to>
                                        <p:strVal val="visible"/>
                                      </p:to>
                                    </p:set>
                                    <p:animEffect transition="in" filter="blinds(horizontal)">
                                      <p:cBhvr>
                                        <p:cTn id="36" dur="500"/>
                                        <p:tgtEl>
                                          <p:spTgt spid="729097"/>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1" nodeType="clickEffect">
                                  <p:stCondLst>
                                    <p:cond delay="0"/>
                                  </p:stCondLst>
                                  <p:childTnLst>
                                    <p:set>
                                      <p:cBhvr>
                                        <p:cTn id="40" dur="1" fill="hold">
                                          <p:stCondLst>
                                            <p:cond delay="0"/>
                                          </p:stCondLst>
                                        </p:cTn>
                                        <p:tgtEl>
                                          <p:spTgt spid="729092"/>
                                        </p:tgtEl>
                                        <p:attrNameLst>
                                          <p:attrName>style.visibility</p:attrName>
                                        </p:attrNameLst>
                                      </p:cBhvr>
                                      <p:to>
                                        <p:strVal val="visible"/>
                                      </p:to>
                                    </p:set>
                                    <p:animEffect transition="in" filter="blinds(horizontal)">
                                      <p:cBhvr>
                                        <p:cTn id="41" dur="500"/>
                                        <p:tgtEl>
                                          <p:spTgt spid="729092"/>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729095"/>
                                        </p:tgtEl>
                                        <p:attrNameLst>
                                          <p:attrName>style.visibility</p:attrName>
                                        </p:attrNameLst>
                                      </p:cBhvr>
                                      <p:to>
                                        <p:strVal val="visible"/>
                                      </p:to>
                                    </p:set>
                                    <p:animEffect transition="in" filter="blinds(horizontal)">
                                      <p:cBhvr>
                                        <p:cTn id="44" dur="500"/>
                                        <p:tgtEl>
                                          <p:spTgt spid="729095"/>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729100"/>
                                        </p:tgtEl>
                                        <p:attrNameLst>
                                          <p:attrName>style.visibility</p:attrName>
                                        </p:attrNameLst>
                                      </p:cBhvr>
                                      <p:to>
                                        <p:strVal val="visible"/>
                                      </p:to>
                                    </p:set>
                                    <p:animEffect transition="in" filter="blinds(horizontal)">
                                      <p:cBhvr>
                                        <p:cTn id="49" dur="500"/>
                                        <p:tgtEl>
                                          <p:spTgt spid="729100"/>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729098"/>
                                        </p:tgtEl>
                                        <p:attrNameLst>
                                          <p:attrName>style.visibility</p:attrName>
                                        </p:attrNameLst>
                                      </p:cBhvr>
                                      <p:to>
                                        <p:strVal val="visible"/>
                                      </p:to>
                                    </p:set>
                                    <p:animEffect transition="in" filter="blinds(horizontal)">
                                      <p:cBhvr>
                                        <p:cTn id="52" dur="500"/>
                                        <p:tgtEl>
                                          <p:spTgt spid="729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9091" grpId="0" animBg="1"/>
      <p:bldP spid="729092" grpId="0" animBg="1"/>
      <p:bldP spid="729092" grpId="1" animBg="1"/>
      <p:bldP spid="729093" grpId="0"/>
      <p:bldP spid="729094" grpId="0"/>
      <p:bldP spid="729095" grpId="0"/>
      <p:bldP spid="729096" grpId="0"/>
      <p:bldP spid="729097" grpId="0"/>
      <p:bldP spid="729098" grpId="0"/>
      <p:bldP spid="729099" grpId="0" animBg="1"/>
      <p:bldP spid="729100" grpId="0" animBg="1"/>
      <p:bldP spid="72910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544513" y="1458912"/>
            <a:ext cx="7994877" cy="4952048"/>
          </a:xfrm>
        </p:spPr>
        <p:txBody>
          <a:bodyPr/>
          <a:lstStyle/>
          <a:p>
            <a:pPr eaLnBrk="1" hangingPunct="1">
              <a:buSzPct val="80000"/>
              <a:buFont typeface="Wingdings" pitchFamily="2" charset="2"/>
              <a:buChar char="§"/>
            </a:pPr>
            <a:r>
              <a:rPr lang="en-US" sz="4000" dirty="0" smtClean="0"/>
              <a:t>The concept of executive functions is not synonymous with the traditional concepts of intelligence or “IQ”</a:t>
            </a:r>
          </a:p>
          <a:p>
            <a:pPr eaLnBrk="1" hangingPunct="1">
              <a:buSzPct val="80000"/>
              <a:buFont typeface="Wingdings" pitchFamily="2" charset="2"/>
              <a:buChar char="§"/>
            </a:pPr>
            <a:r>
              <a:rPr lang="en-US" sz="4000" dirty="0" smtClean="0"/>
              <a:t>Executive functions often are not directly assessed with standard intelligence tests</a:t>
            </a:r>
            <a:endParaRPr lang="en-US" sz="3600" dirty="0" smtClean="0"/>
          </a:p>
        </p:txBody>
      </p:sp>
      <p:sp>
        <p:nvSpPr>
          <p:cNvPr id="9" name="Rectangle 8"/>
          <p:cNvSpPr/>
          <p:nvPr/>
        </p:nvSpPr>
        <p:spPr>
          <a:xfrm>
            <a:off x="405717" y="479419"/>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32727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45058" name="Rectangle 2"/>
          <p:cNvSpPr>
            <a:spLocks noGrp="1" noChangeArrowheads="1"/>
          </p:cNvSpPr>
          <p:nvPr>
            <p:ph type="title"/>
          </p:nvPr>
        </p:nvSpPr>
        <p:spPr>
          <a:xfrm>
            <a:off x="405718" y="361043"/>
            <a:ext cx="8484282" cy="705757"/>
          </a:xfrm>
        </p:spPr>
        <p:txBody>
          <a:bodyPr/>
          <a:lstStyle/>
          <a:p>
            <a:pPr eaLnBrk="1" hangingPunct="1"/>
            <a:r>
              <a:rPr lang="en-US" sz="3600" dirty="0" smtClean="0"/>
              <a:t>Executive Functions and Intelligence</a:t>
            </a:r>
          </a:p>
        </p:txBody>
      </p:sp>
    </p:spTree>
    <p:extLst>
      <p:ext uri="{BB962C8B-B14F-4D97-AF65-F5344CB8AC3E}">
        <p14:creationId xmlns:p14="http://schemas.microsoft.com/office/powerpoint/2010/main" val="138005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body" idx="1"/>
          </p:nvPr>
        </p:nvSpPr>
        <p:spPr>
          <a:xfrm>
            <a:off x="548640" y="1636488"/>
            <a:ext cx="7677555" cy="4038600"/>
          </a:xfrm>
        </p:spPr>
        <p:txBody>
          <a:bodyPr/>
          <a:lstStyle/>
          <a:p>
            <a:pPr marL="0" indent="0" eaLnBrk="1" hangingPunct="1">
              <a:lnSpc>
                <a:spcPct val="90000"/>
              </a:lnSpc>
              <a:buFont typeface="Wingdings" pitchFamily="2" charset="2"/>
              <a:buNone/>
            </a:pPr>
            <a:r>
              <a:rPr lang="en-US" sz="4000" dirty="0" smtClean="0"/>
              <a:t>Directions for the Wisconsin Card Sorting Test (WCST):</a:t>
            </a:r>
          </a:p>
          <a:p>
            <a:pPr eaLnBrk="1" hangingPunct="1">
              <a:lnSpc>
                <a:spcPct val="90000"/>
              </a:lnSpc>
              <a:buFont typeface="Wingdings" pitchFamily="2" charset="2"/>
              <a:buNone/>
            </a:pPr>
            <a:r>
              <a:rPr lang="en-US" sz="4000" dirty="0" smtClean="0"/>
              <a:t>	I can’t tell you much about how to do this task. Which of these do you think this one goes with?  I’ll tell you if your answer is right or wrong.</a:t>
            </a:r>
          </a:p>
          <a:p>
            <a:pPr eaLnBrk="1" hangingPunct="1">
              <a:lnSpc>
                <a:spcPct val="90000"/>
              </a:lnSpc>
              <a:buFont typeface="Wingdings" pitchFamily="2" charset="2"/>
              <a:buNone/>
            </a:pPr>
            <a:endParaRPr lang="en-US" dirty="0" smtClean="0"/>
          </a:p>
          <a:p>
            <a:pPr eaLnBrk="1" hangingPunct="1">
              <a:lnSpc>
                <a:spcPct val="90000"/>
              </a:lnSpc>
            </a:pPr>
            <a:endParaRPr lang="en-US" dirty="0" smtClean="0"/>
          </a:p>
        </p:txBody>
      </p:sp>
      <p:sp>
        <p:nvSpPr>
          <p:cNvPr id="9" name="Rectangle 8"/>
          <p:cNvSpPr/>
          <p:nvPr/>
        </p:nvSpPr>
        <p:spPr>
          <a:xfrm>
            <a:off x="284480" y="149172"/>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829478" y="126341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50179" name="Rectangle 3"/>
          <p:cNvSpPr>
            <a:spLocks noGrp="1" noChangeArrowheads="1"/>
          </p:cNvSpPr>
          <p:nvPr>
            <p:ph type="title"/>
          </p:nvPr>
        </p:nvSpPr>
        <p:spPr>
          <a:xfrm>
            <a:off x="385055" y="330200"/>
            <a:ext cx="8482965" cy="560149"/>
          </a:xfrm>
        </p:spPr>
        <p:txBody>
          <a:bodyPr/>
          <a:lstStyle/>
          <a:p>
            <a:pPr eaLnBrk="1" hangingPunct="1"/>
            <a:r>
              <a:rPr lang="en-US" sz="3200" dirty="0" smtClean="0"/>
              <a:t>Measuring Executive Functions </a:t>
            </a:r>
            <a:br>
              <a:rPr lang="en-US" sz="3200" dirty="0" smtClean="0"/>
            </a:br>
            <a:r>
              <a:rPr lang="en-US" sz="3200" dirty="0"/>
              <a:t>	</a:t>
            </a:r>
            <a:r>
              <a:rPr lang="en-US" sz="3200" dirty="0" smtClean="0"/>
              <a:t>			with a Reasoning Task</a:t>
            </a:r>
          </a:p>
        </p:txBody>
      </p:sp>
    </p:spTree>
    <p:extLst>
      <p:ext uri="{BB962C8B-B14F-4D97-AF65-F5344CB8AC3E}">
        <p14:creationId xmlns:p14="http://schemas.microsoft.com/office/powerpoint/2010/main" val="34124956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body" idx="1"/>
          </p:nvPr>
        </p:nvSpPr>
        <p:spPr>
          <a:xfrm>
            <a:off x="515256" y="1447800"/>
            <a:ext cx="8391525" cy="4778375"/>
          </a:xfrm>
        </p:spPr>
        <p:txBody>
          <a:bodyPr/>
          <a:lstStyle/>
          <a:p>
            <a:pPr marL="0" indent="0" eaLnBrk="1" hangingPunct="1">
              <a:buNone/>
            </a:pPr>
            <a:r>
              <a:rPr lang="en-US" sz="3600" dirty="0" smtClean="0"/>
              <a:t>The more classroom instruction resembles tests of executive functions like the Wisconsin Card Sorting Test (figure out what we’re learning, I’ll tell you whether you are right or wrong), the more executive difficulties are going to impact classroom learning and performance.</a:t>
            </a:r>
            <a:endParaRPr lang="en-US" dirty="0" smtClean="0"/>
          </a:p>
        </p:txBody>
      </p:sp>
      <p:sp>
        <p:nvSpPr>
          <p:cNvPr id="9" name="Rectangle 8"/>
          <p:cNvSpPr/>
          <p:nvPr/>
        </p:nvSpPr>
        <p:spPr>
          <a:xfrm>
            <a:off x="217035" y="29073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658208" y="114875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53251" name="Rectangle 3"/>
          <p:cNvSpPr>
            <a:spLocks noGrp="1" noChangeArrowheads="1"/>
          </p:cNvSpPr>
          <p:nvPr>
            <p:ph type="title"/>
          </p:nvPr>
        </p:nvSpPr>
        <p:spPr>
          <a:xfrm>
            <a:off x="389568" y="-961"/>
            <a:ext cx="8408987" cy="1180873"/>
          </a:xfrm>
        </p:spPr>
        <p:txBody>
          <a:bodyPr/>
          <a:lstStyle/>
          <a:p>
            <a:pPr algn="l" eaLnBrk="1" hangingPunct="1"/>
            <a:r>
              <a:rPr lang="en-US" sz="4000" dirty="0" smtClean="0"/>
              <a:t>Executive Functions and School</a:t>
            </a:r>
          </a:p>
        </p:txBody>
      </p:sp>
    </p:spTree>
    <p:extLst>
      <p:ext uri="{BB962C8B-B14F-4D97-AF65-F5344CB8AC3E}">
        <p14:creationId xmlns:p14="http://schemas.microsoft.com/office/powerpoint/2010/main" val="145109395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a:xfrm>
            <a:off x="579778" y="2109287"/>
            <a:ext cx="7839529" cy="4635500"/>
          </a:xfrm>
        </p:spPr>
        <p:txBody>
          <a:bodyPr/>
          <a:lstStyle/>
          <a:p>
            <a:pPr marL="0" indent="0" eaLnBrk="1" hangingPunct="1">
              <a:lnSpc>
                <a:spcPct val="90000"/>
              </a:lnSpc>
              <a:buNone/>
            </a:pPr>
            <a:r>
              <a:rPr lang="en-US" sz="4000" dirty="0" smtClean="0"/>
              <a:t>Test taking can be exceptionally difficult for a student with executive function difficulties if the test format emphasizes executive function demands over content knowledge.</a:t>
            </a:r>
          </a:p>
        </p:txBody>
      </p:sp>
      <p:sp>
        <p:nvSpPr>
          <p:cNvPr id="9" name="Rectangle 8"/>
          <p:cNvSpPr/>
          <p:nvPr/>
        </p:nvSpPr>
        <p:spPr>
          <a:xfrm>
            <a:off x="217035" y="27622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830928" y="182221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54275" name="Rectangle 3"/>
          <p:cNvSpPr>
            <a:spLocks noGrp="1" noChangeArrowheads="1"/>
          </p:cNvSpPr>
          <p:nvPr>
            <p:ph type="title"/>
          </p:nvPr>
        </p:nvSpPr>
        <p:spPr>
          <a:xfrm>
            <a:off x="217035" y="348244"/>
            <a:ext cx="8269061" cy="1099457"/>
          </a:xfrm>
        </p:spPr>
        <p:txBody>
          <a:bodyPr/>
          <a:lstStyle/>
          <a:p>
            <a:pPr algn="l" eaLnBrk="1" hangingPunct="1"/>
            <a:r>
              <a:rPr lang="en-US" sz="4000" dirty="0" smtClean="0"/>
              <a:t>Executive Functions and   						</a:t>
            </a:r>
            <a:r>
              <a:rPr lang="en-US" dirty="0" smtClean="0"/>
              <a:t>Assessment</a:t>
            </a:r>
            <a:endParaRPr lang="en-US" sz="4000" dirty="0" smtClean="0"/>
          </a:p>
        </p:txBody>
      </p:sp>
    </p:spTree>
    <p:extLst>
      <p:ext uri="{BB962C8B-B14F-4D97-AF65-F5344CB8AC3E}">
        <p14:creationId xmlns:p14="http://schemas.microsoft.com/office/powerpoint/2010/main" val="67912850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body" idx="1"/>
          </p:nvPr>
        </p:nvSpPr>
        <p:spPr>
          <a:xfrm>
            <a:off x="373063" y="1760538"/>
            <a:ext cx="8542337" cy="4873625"/>
          </a:xfrm>
        </p:spPr>
        <p:txBody>
          <a:bodyPr/>
          <a:lstStyle/>
          <a:p>
            <a:pPr eaLnBrk="1" hangingPunct="1">
              <a:lnSpc>
                <a:spcPct val="90000"/>
              </a:lnSpc>
              <a:buFont typeface="Wingdings" pitchFamily="2" charset="2"/>
              <a:buChar char="§"/>
            </a:pPr>
            <a:r>
              <a:rPr lang="en-US" sz="4400" smtClean="0"/>
              <a:t>Use of Executive Functions varies depending on: </a:t>
            </a:r>
          </a:p>
          <a:p>
            <a:pPr lvl="1" eaLnBrk="1" hangingPunct="1">
              <a:lnSpc>
                <a:spcPct val="90000"/>
              </a:lnSpc>
              <a:buFont typeface="Wingdings" pitchFamily="2" charset="2"/>
              <a:buChar char="§"/>
            </a:pPr>
            <a:r>
              <a:rPr lang="en-US" sz="4400" smtClean="0"/>
              <a:t>the arena(s) of involvement in which the EF(s) are operating, </a:t>
            </a:r>
          </a:p>
          <a:p>
            <a:pPr lvl="1" eaLnBrk="1" hangingPunct="1">
              <a:lnSpc>
                <a:spcPct val="90000"/>
              </a:lnSpc>
              <a:buFont typeface="Wingdings" pitchFamily="2" charset="2"/>
              <a:buChar char="§"/>
            </a:pPr>
            <a:r>
              <a:rPr lang="en-US" sz="4400" smtClean="0"/>
              <a:t>the domain(s) being directed by the EF(s)</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539198" y="149564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8611" name="Rectangle 3"/>
          <p:cNvSpPr>
            <a:spLocks noGrp="1" noChangeArrowheads="1"/>
          </p:cNvSpPr>
          <p:nvPr>
            <p:ph type="title"/>
          </p:nvPr>
        </p:nvSpPr>
        <p:spPr>
          <a:xfrm>
            <a:off x="267451" y="134918"/>
            <a:ext cx="8019143" cy="1095829"/>
          </a:xfrm>
        </p:spPr>
        <p:txBody>
          <a:bodyPr/>
          <a:lstStyle/>
          <a:p>
            <a:pPr algn="l" eaLnBrk="1" hangingPunct="1"/>
            <a:r>
              <a:rPr lang="en-US" sz="4000" dirty="0" smtClean="0"/>
              <a:t>The Multidimensional Nature of Executive Functions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xfrm>
            <a:off x="198438" y="1577975"/>
            <a:ext cx="8699500" cy="4967288"/>
          </a:xfrm>
        </p:spPr>
        <p:txBody>
          <a:bodyPr/>
          <a:lstStyle/>
          <a:p>
            <a:pPr eaLnBrk="1" hangingPunct="1">
              <a:buFont typeface="Wingdings" pitchFamily="2" charset="2"/>
              <a:buChar char="§"/>
            </a:pPr>
            <a:r>
              <a:rPr lang="en-US" sz="3600" smtClean="0"/>
              <a:t>The Multidimensional Nature of the use of Executive Functions necessitates a Multidimensional approach to their assessment.  </a:t>
            </a:r>
          </a:p>
          <a:p>
            <a:pPr eaLnBrk="1" hangingPunct="1">
              <a:buFont typeface="Wingdings" pitchFamily="2" charset="2"/>
              <a:buChar char="§"/>
            </a:pPr>
            <a:r>
              <a:rPr lang="en-US" sz="3600" smtClean="0"/>
              <a:t>Assessment of Executive Functions needs to address the use of Efs within all four domains of functioning and across all four arenas of involvement</a:t>
            </a:r>
            <a:endParaRPr lang="en-US" sz="4000" smtClean="0"/>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40855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9635" name="Rectangle 3"/>
          <p:cNvSpPr>
            <a:spLocks noGrp="1" noChangeArrowheads="1"/>
          </p:cNvSpPr>
          <p:nvPr>
            <p:ph type="title"/>
          </p:nvPr>
        </p:nvSpPr>
        <p:spPr>
          <a:xfrm>
            <a:off x="198438" y="186982"/>
            <a:ext cx="8157029" cy="870857"/>
          </a:xfrm>
        </p:spPr>
        <p:txBody>
          <a:bodyPr/>
          <a:lstStyle/>
          <a:p>
            <a:pPr algn="l" eaLnBrk="1" hangingPunct="1"/>
            <a:r>
              <a:rPr lang="en-US" sz="4000" dirty="0" smtClean="0"/>
              <a:t>The Multidimensional Nature of EF Assessment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59</a:t>
            </a:fld>
            <a:endParaRPr lang="en-US" smtClean="0"/>
          </a:p>
        </p:txBody>
      </p:sp>
      <p:sp>
        <p:nvSpPr>
          <p:cNvPr id="9" name="TextBox 8"/>
          <p:cNvSpPr txBox="1">
            <a:spLocks noChangeArrowheads="1"/>
          </p:cNvSpPr>
          <p:nvPr/>
        </p:nvSpPr>
        <p:spPr bwMode="auto">
          <a:xfrm>
            <a:off x="3091538" y="1393365"/>
            <a:ext cx="6023200" cy="5016758"/>
          </a:xfrm>
          <a:prstGeom prst="rect">
            <a:avLst/>
          </a:prstGeom>
          <a:noFill/>
          <a:ln w="9525">
            <a:noFill/>
            <a:miter lim="800000"/>
            <a:headEnd/>
            <a:tailEnd/>
          </a:ln>
        </p:spPr>
        <p:txBody>
          <a:bodyPr wrap="square">
            <a:spAutoFit/>
          </a:bodyPr>
          <a:lstStyle/>
          <a:p>
            <a:pPr eaLnBrk="1" hangingPunct="1"/>
            <a:r>
              <a:rPr lang="en-US" sz="4000" dirty="0" smtClean="0">
                <a:solidFill>
                  <a:srgbClr val="984807"/>
                </a:solidFill>
                <a:latin typeface="Rockwell" pitchFamily="18" charset="0"/>
              </a:rPr>
              <a:t>Effective EF assessment is multidimensional in nature and addresses the use of </a:t>
            </a:r>
            <a:r>
              <a:rPr lang="en-US" sz="4000" dirty="0" err="1" smtClean="0">
                <a:solidFill>
                  <a:srgbClr val="984807"/>
                </a:solidFill>
                <a:latin typeface="Rockwell" pitchFamily="18" charset="0"/>
              </a:rPr>
              <a:t>Efs</a:t>
            </a:r>
            <a:r>
              <a:rPr lang="en-US" sz="4000" dirty="0" smtClean="0">
                <a:solidFill>
                  <a:srgbClr val="984807"/>
                </a:solidFill>
                <a:latin typeface="Rockwell" pitchFamily="18" charset="0"/>
              </a:rPr>
              <a:t> within all four domains of functioning and across all four arenas of involvement.</a:t>
            </a:r>
          </a:p>
        </p:txBody>
      </p:sp>
      <p:sp>
        <p:nvSpPr>
          <p:cNvPr id="10" name="TextBox 9"/>
          <p:cNvSpPr txBox="1"/>
          <p:nvPr/>
        </p:nvSpPr>
        <p:spPr>
          <a:xfrm>
            <a:off x="3250741" y="217718"/>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a:t>
            </a:r>
            <a:r>
              <a:rPr lang="en-US" sz="4800" b="1" dirty="0" smtClean="0">
                <a:solidFill>
                  <a:srgbClr val="984807"/>
                </a:solidFill>
                <a:latin typeface="Rockwell" pitchFamily="18" charset="0"/>
              </a:rPr>
              <a:t>Concept</a:t>
            </a:r>
            <a:endParaRPr lang="en-US" sz="4800" b="1" dirty="0">
              <a:solidFill>
                <a:srgbClr val="984807"/>
              </a:solidFill>
              <a:latin typeface="Rockwell" pitchFamily="18" charset="0"/>
            </a:endParaRPr>
          </a:p>
        </p:txBody>
      </p:sp>
      <p:sp>
        <p:nvSpPr>
          <p:cNvPr id="14" name="Rectangle 13"/>
          <p:cNvSpPr/>
          <p:nvPr/>
        </p:nvSpPr>
        <p:spPr>
          <a:xfrm>
            <a:off x="8011208" y="218166"/>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3280231" y="1074736"/>
            <a:ext cx="4107539" cy="13835"/>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624904" y="1757296"/>
            <a:ext cx="8185150" cy="4659312"/>
          </a:xfrm>
        </p:spPr>
        <p:txBody>
          <a:bodyPr/>
          <a:lstStyle/>
          <a:p>
            <a:pPr marL="0" indent="0" eaLnBrk="1" hangingPunct="1">
              <a:buSzPct val="80000"/>
              <a:buNone/>
            </a:pPr>
            <a:r>
              <a:rPr lang="en-US" sz="4800" dirty="0" smtClean="0"/>
              <a:t>What’s the difference between a Similarities Scaled Score of 12 (75</a:t>
            </a:r>
            <a:r>
              <a:rPr lang="en-US" sz="4800" baseline="30000" dirty="0" smtClean="0"/>
              <a:t>th</a:t>
            </a:r>
            <a:r>
              <a:rPr lang="en-US" sz="4800" dirty="0" smtClean="0"/>
              <a:t> percentile)…</a:t>
            </a:r>
          </a:p>
          <a:p>
            <a:pPr marL="0" indent="0" eaLnBrk="1" hangingPunct="1">
              <a:buSzPct val="80000"/>
              <a:buNone/>
            </a:pPr>
            <a:r>
              <a:rPr lang="en-US" sz="4800" dirty="0" smtClean="0"/>
              <a:t>…and a Similarities </a:t>
            </a:r>
            <a:r>
              <a:rPr lang="en-US" sz="4400" dirty="0" smtClean="0"/>
              <a:t>Scaled Score of 12 (75</a:t>
            </a:r>
            <a:r>
              <a:rPr lang="en-US" sz="4400" baseline="30000" dirty="0" smtClean="0"/>
              <a:t>th</a:t>
            </a:r>
            <a:r>
              <a:rPr lang="en-US" sz="4400" dirty="0" smtClean="0"/>
              <a:t> percentile)?</a:t>
            </a:r>
          </a:p>
        </p:txBody>
      </p:sp>
      <p:sp>
        <p:nvSpPr>
          <p:cNvPr id="9" name="Rectangle 8"/>
          <p:cNvSpPr/>
          <p:nvPr/>
        </p:nvSpPr>
        <p:spPr>
          <a:xfrm>
            <a:off x="275091" y="276223"/>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40855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45058" name="Rectangle 2"/>
          <p:cNvSpPr>
            <a:spLocks noGrp="1" noChangeArrowheads="1"/>
          </p:cNvSpPr>
          <p:nvPr>
            <p:ph type="title"/>
          </p:nvPr>
        </p:nvSpPr>
        <p:spPr>
          <a:xfrm>
            <a:off x="275091" y="276223"/>
            <a:ext cx="7750628" cy="814614"/>
          </a:xfrm>
        </p:spPr>
        <p:txBody>
          <a:bodyPr/>
          <a:lstStyle/>
          <a:p>
            <a:pPr algn="l" eaLnBrk="1" hangingPunct="1"/>
            <a:r>
              <a:rPr lang="en-US" sz="3600" dirty="0" smtClean="0"/>
              <a:t>Behavior Observation and Inferences about Brain Function</a:t>
            </a:r>
          </a:p>
        </p:txBody>
      </p:sp>
    </p:spTree>
    <p:extLst>
      <p:ext uri="{BB962C8B-B14F-4D97-AF65-F5344CB8AC3E}">
        <p14:creationId xmlns:p14="http://schemas.microsoft.com/office/powerpoint/2010/main" val="84654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2203" name="Group 59"/>
          <p:cNvGraphicFramePr>
            <a:graphicFrameLocks noGrp="1"/>
          </p:cNvGraphicFramePr>
          <p:nvPr/>
        </p:nvGraphicFramePr>
        <p:xfrm>
          <a:off x="304800" y="1371600"/>
          <a:ext cx="8534400" cy="4767200"/>
        </p:xfrm>
        <a:graphic>
          <a:graphicData uri="http://schemas.openxmlformats.org/drawingml/2006/table">
            <a:tbl>
              <a:tblPr/>
              <a:tblGrid>
                <a:gridCol w="1706563"/>
                <a:gridCol w="1993900"/>
                <a:gridCol w="1736725"/>
                <a:gridCol w="1812925"/>
                <a:gridCol w="1284287"/>
              </a:tblGrid>
              <a:tr h="7826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Perception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Emotion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Cognition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Action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Self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422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Others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42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Environ-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938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Symbol Systems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6"/>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8" name="Straight Connector 7"/>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0696" name="Rectangle 60"/>
          <p:cNvSpPr>
            <a:spLocks noChangeArrowheads="1"/>
          </p:cNvSpPr>
          <p:nvPr/>
        </p:nvSpPr>
        <p:spPr bwMode="auto">
          <a:xfrm>
            <a:off x="0" y="131285"/>
            <a:ext cx="6794500" cy="774700"/>
          </a:xfrm>
          <a:prstGeom prst="rect">
            <a:avLst/>
          </a:prstGeom>
          <a:noFill/>
          <a:ln w="9525">
            <a:noFill/>
            <a:miter lim="800000"/>
            <a:headEnd/>
            <a:tailEnd/>
          </a:ln>
        </p:spPr>
        <p:txBody>
          <a:bodyPr anchor="ctr"/>
          <a:lstStyle/>
          <a:p>
            <a:pPr>
              <a:buFont typeface="Wingdings" pitchFamily="2" charset="2"/>
              <a:buNone/>
            </a:pPr>
            <a:r>
              <a:rPr lang="en-US" sz="4400" b="1" dirty="0">
                <a:solidFill>
                  <a:srgbClr val="984807"/>
                </a:solidFill>
                <a:latin typeface="Rockwell" pitchFamily="18" charset="0"/>
              </a:rPr>
              <a:t>EF Assessment Matrix</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28575" y="747713"/>
          <a:ext cx="9144000" cy="6226628"/>
        </p:xfrm>
        <a:graphic>
          <a:graphicData uri="http://schemas.openxmlformats.org/drawingml/2006/table">
            <a:tbl>
              <a:tblPr/>
              <a:tblGrid>
                <a:gridCol w="2757714"/>
                <a:gridCol w="3297644"/>
                <a:gridCol w="3088642"/>
              </a:tblGrid>
              <a:tr h="306096">
                <a:tc rowSpan="2">
                  <a:txBody>
                    <a:bodyPr/>
                    <a:lstStyle/>
                    <a:p>
                      <a:pPr marL="0" marR="0">
                        <a:spcBef>
                          <a:spcPts val="0"/>
                        </a:spcBef>
                        <a:spcAft>
                          <a:spcPts val="0"/>
                        </a:spcAft>
                        <a:tabLst>
                          <a:tab pos="0" algn="l"/>
                          <a:tab pos="285750" algn="l"/>
                        </a:tabLst>
                      </a:pPr>
                      <a:endParaRPr lang="en-US" sz="1400" dirty="0">
                        <a:solidFill>
                          <a:srgbClr val="984807"/>
                        </a:solidFill>
                        <a:latin typeface="Times New Roman"/>
                        <a:ea typeface="Times New Roman"/>
                        <a:cs typeface="Times New Roman"/>
                      </a:endParaRPr>
                    </a:p>
                    <a:p>
                      <a:pPr marL="0" marR="0" algn="ctr">
                        <a:spcBef>
                          <a:spcPts val="0"/>
                        </a:spcBef>
                        <a:spcAft>
                          <a:spcPts val="0"/>
                        </a:spcAft>
                        <a:tabLst>
                          <a:tab pos="0" algn="l"/>
                          <a:tab pos="285750" algn="l"/>
                        </a:tabLst>
                      </a:pPr>
                      <a:r>
                        <a:rPr lang="en-US" sz="2400" b="1" dirty="0">
                          <a:solidFill>
                            <a:srgbClr val="984807"/>
                          </a:solidFill>
                          <a:latin typeface="Times New Roman"/>
                          <a:ea typeface="Times New Roman"/>
                          <a:cs typeface="Times New Roman"/>
                        </a:rPr>
                        <a:t>Assessment</a:t>
                      </a:r>
                      <a:endParaRPr lang="en-US" sz="2400" dirty="0">
                        <a:solidFill>
                          <a:srgbClr val="984807"/>
                        </a:solidFill>
                        <a:latin typeface="Times New Roman"/>
                        <a:ea typeface="Times New Roman"/>
                        <a:cs typeface="Times New Roman"/>
                      </a:endParaRPr>
                    </a:p>
                    <a:p>
                      <a:pPr marL="0" marR="0" algn="ctr">
                        <a:spcBef>
                          <a:spcPts val="0"/>
                        </a:spcBef>
                        <a:spcAft>
                          <a:spcPts val="0"/>
                        </a:spcAft>
                        <a:tabLst>
                          <a:tab pos="0" algn="l"/>
                          <a:tab pos="285750" algn="l"/>
                        </a:tabLst>
                      </a:pPr>
                      <a:r>
                        <a:rPr lang="en-US" sz="2400" b="1" dirty="0">
                          <a:solidFill>
                            <a:srgbClr val="984807"/>
                          </a:solidFill>
                          <a:latin typeface="Times New Roman"/>
                          <a:ea typeface="Times New Roman"/>
                          <a:cs typeface="Times New Roman"/>
                        </a:rPr>
                        <a:t>Perspective</a:t>
                      </a:r>
                      <a:endParaRPr lang="en-US" sz="2400" dirty="0">
                        <a:solidFill>
                          <a:srgbClr val="984807"/>
                        </a:solidFill>
                        <a:latin typeface="Times New Roman"/>
                        <a:ea typeface="Times New Roman"/>
                        <a:cs typeface="Times New Roman"/>
                      </a:endParaRP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spcBef>
                          <a:spcPts val="0"/>
                        </a:spcBef>
                        <a:spcAft>
                          <a:spcPts val="0"/>
                        </a:spcAft>
                        <a:tabLst>
                          <a:tab pos="0" algn="l"/>
                          <a:tab pos="285750" algn="l"/>
                        </a:tabLst>
                      </a:pPr>
                      <a:r>
                        <a:rPr lang="en-US" sz="2000" b="1" dirty="0">
                          <a:solidFill>
                            <a:srgbClr val="984807"/>
                          </a:solidFill>
                          <a:latin typeface="Times New Roman"/>
                          <a:ea typeface="Times New Roman"/>
                          <a:cs typeface="Times New Roman"/>
                        </a:rPr>
                        <a:t>Assessment Method</a:t>
                      </a:r>
                      <a:endParaRPr lang="en-US" sz="2000" dirty="0">
                        <a:solidFill>
                          <a:srgbClr val="984807"/>
                        </a:solidFill>
                        <a:latin typeface="Times New Roman"/>
                        <a:ea typeface="Times New Roman"/>
                        <a:cs typeface="Times New Roman"/>
                      </a:endParaRP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714398">
                <a:tc vMerge="1">
                  <a:txBody>
                    <a:bodyPr/>
                    <a:lstStyle/>
                    <a:p>
                      <a:endParaRPr lang="en-US"/>
                    </a:p>
                  </a:txBody>
                  <a:tcPr/>
                </a:tc>
                <a:tc>
                  <a:txBody>
                    <a:bodyPr/>
                    <a:lstStyle/>
                    <a:p>
                      <a:pPr marL="0" marR="0">
                        <a:spcBef>
                          <a:spcPts val="0"/>
                        </a:spcBef>
                        <a:spcAft>
                          <a:spcPts val="0"/>
                        </a:spcAft>
                        <a:tabLst>
                          <a:tab pos="0" algn="l"/>
                          <a:tab pos="285750" algn="l"/>
                        </a:tabLst>
                      </a:pPr>
                      <a:r>
                        <a:rPr lang="en-US" sz="1400" dirty="0">
                          <a:solidFill>
                            <a:srgbClr val="984807"/>
                          </a:solidFill>
                          <a:latin typeface="Times New Roman"/>
                          <a:ea typeface="Times New Roman"/>
                          <a:cs typeface="Times New Roman"/>
                        </a:rPr>
                        <a:t> </a:t>
                      </a:r>
                      <a:r>
                        <a:rPr lang="en-US" sz="1600" b="1" dirty="0">
                          <a:solidFill>
                            <a:srgbClr val="984807"/>
                          </a:solidFill>
                          <a:latin typeface="Times New Roman"/>
                          <a:ea typeface="Times New Roman"/>
                          <a:cs typeface="Times New Roman"/>
                        </a:rPr>
                        <a:t>Formal Methods</a:t>
                      </a:r>
                      <a:r>
                        <a:rPr lang="en-US" sz="1600" dirty="0">
                          <a:solidFill>
                            <a:srgbClr val="984807"/>
                          </a:solidFill>
                          <a:latin typeface="Times New Roman"/>
                          <a:ea typeface="Times New Roman"/>
                          <a:cs typeface="Times New Roman"/>
                        </a:rPr>
                        <a:t> – </a:t>
                      </a:r>
                    </a:p>
                    <a:p>
                      <a:pPr marL="0" marR="0">
                        <a:spcBef>
                          <a:spcPts val="0"/>
                        </a:spcBef>
                        <a:spcAft>
                          <a:spcPts val="0"/>
                        </a:spcAft>
                        <a:tabLst>
                          <a:tab pos="0" algn="l"/>
                          <a:tab pos="285750" algn="l"/>
                        </a:tabLst>
                      </a:pPr>
                      <a:r>
                        <a:rPr lang="en-US" sz="1600" dirty="0">
                          <a:solidFill>
                            <a:srgbClr val="984807"/>
                          </a:solidFill>
                          <a:latin typeface="Times New Roman"/>
                          <a:ea typeface="Times New Roman"/>
                          <a:cs typeface="Times New Roman"/>
                        </a:rPr>
                        <a:t>Using interviews, records reviews, and observation and interpretation methods that make use of standards established through normative comparisons</a:t>
                      </a: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0" algn="l"/>
                          <a:tab pos="285750" algn="l"/>
                        </a:tabLst>
                      </a:pPr>
                      <a:r>
                        <a:rPr lang="en-US" sz="1600" b="1" dirty="0">
                          <a:solidFill>
                            <a:srgbClr val="984807"/>
                          </a:solidFill>
                          <a:latin typeface="Times New Roman"/>
                          <a:ea typeface="Times New Roman"/>
                          <a:cs typeface="Times New Roman"/>
                        </a:rPr>
                        <a:t>Informal Methods</a:t>
                      </a:r>
                      <a:r>
                        <a:rPr lang="en-US" sz="1600" dirty="0">
                          <a:solidFill>
                            <a:srgbClr val="984807"/>
                          </a:solidFill>
                          <a:latin typeface="Times New Roman"/>
                          <a:ea typeface="Times New Roman"/>
                          <a:cs typeface="Times New Roman"/>
                        </a:rPr>
                        <a:t> –</a:t>
                      </a:r>
                    </a:p>
                    <a:p>
                      <a:pPr marL="0" marR="0">
                        <a:spcBef>
                          <a:spcPts val="0"/>
                        </a:spcBef>
                        <a:spcAft>
                          <a:spcPts val="0"/>
                        </a:spcAft>
                        <a:tabLst>
                          <a:tab pos="0" algn="l"/>
                          <a:tab pos="285750" algn="l"/>
                        </a:tabLst>
                      </a:pPr>
                      <a:r>
                        <a:rPr lang="en-US" sz="1600" dirty="0">
                          <a:solidFill>
                            <a:srgbClr val="984807"/>
                          </a:solidFill>
                          <a:latin typeface="Times New Roman"/>
                          <a:ea typeface="Times New Roman"/>
                          <a:cs typeface="Times New Roman"/>
                        </a:rPr>
                        <a:t>Using  interviews, records reviews, and observation and interpretation methods that do not make use of standards established through normative comparisons</a:t>
                      </a: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4612">
                <a:tc>
                  <a:txBody>
                    <a:bodyPr/>
                    <a:lstStyle/>
                    <a:p>
                      <a:pPr marL="0" marR="0">
                        <a:spcBef>
                          <a:spcPts val="0"/>
                        </a:spcBef>
                        <a:spcAft>
                          <a:spcPts val="0"/>
                        </a:spcAft>
                        <a:tabLst>
                          <a:tab pos="0" algn="l"/>
                          <a:tab pos="285750" algn="l"/>
                        </a:tabLst>
                      </a:pPr>
                      <a:r>
                        <a:rPr lang="en-US" sz="2000" b="1" dirty="0">
                          <a:solidFill>
                            <a:srgbClr val="984807"/>
                          </a:solidFill>
                          <a:latin typeface="Times New Roman"/>
                          <a:ea typeface="Times New Roman"/>
                          <a:cs typeface="Times New Roman"/>
                        </a:rPr>
                        <a:t>Indirect Perspective</a:t>
                      </a:r>
                      <a:r>
                        <a:rPr lang="en-US" sz="2000" dirty="0">
                          <a:solidFill>
                            <a:srgbClr val="984807"/>
                          </a:solidFill>
                          <a:latin typeface="Times New Roman"/>
                          <a:ea typeface="Times New Roman"/>
                          <a:cs typeface="Times New Roman"/>
                        </a:rPr>
                        <a:t> –</a:t>
                      </a:r>
                    </a:p>
                    <a:p>
                      <a:pPr marL="0" marR="0">
                        <a:spcBef>
                          <a:spcPts val="0"/>
                        </a:spcBef>
                        <a:spcAft>
                          <a:spcPts val="0"/>
                        </a:spcAft>
                        <a:tabLst>
                          <a:tab pos="0" algn="l"/>
                          <a:tab pos="285750" algn="l"/>
                        </a:tabLst>
                      </a:pPr>
                      <a:r>
                        <a:rPr lang="en-US" sz="2000" dirty="0">
                          <a:solidFill>
                            <a:srgbClr val="984807"/>
                          </a:solidFill>
                          <a:latin typeface="Times New Roman"/>
                          <a:ea typeface="Times New Roman"/>
                          <a:cs typeface="Times New Roman"/>
                        </a:rPr>
                        <a:t>Collecting information in a manner that does not require direct contact with, or observation of, the client</a:t>
                      </a: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0" algn="l"/>
                          <a:tab pos="285750" algn="l"/>
                        </a:tabLst>
                      </a:pPr>
                      <a:r>
                        <a:rPr lang="en-US" sz="1800" dirty="0">
                          <a:solidFill>
                            <a:srgbClr val="984807"/>
                          </a:solidFill>
                          <a:latin typeface="Times New Roman"/>
                          <a:ea typeface="Times New Roman"/>
                          <a:cs typeface="Times New Roman"/>
                        </a:rPr>
                        <a:t>Behavior Rating Scales</a:t>
                      </a:r>
                    </a:p>
                    <a:p>
                      <a:pPr marL="0" marR="0">
                        <a:spcBef>
                          <a:spcPts val="0"/>
                        </a:spcBef>
                        <a:spcAft>
                          <a:spcPts val="0"/>
                        </a:spcAft>
                        <a:tabLst>
                          <a:tab pos="0" algn="l"/>
                          <a:tab pos="285750" algn="l"/>
                        </a:tabLst>
                      </a:pPr>
                      <a:r>
                        <a:rPr lang="en-US" sz="1800" dirty="0">
                          <a:solidFill>
                            <a:srgbClr val="984807"/>
                          </a:solidFill>
                          <a:latin typeface="Times New Roman"/>
                          <a:ea typeface="Times New Roman"/>
                          <a:cs typeface="Times New Roman"/>
                        </a:rPr>
                        <a:t>   </a:t>
                      </a:r>
                      <a:r>
                        <a:rPr lang="en-US" sz="1800" dirty="0" smtClean="0">
                          <a:solidFill>
                            <a:srgbClr val="984807"/>
                          </a:solidFill>
                          <a:latin typeface="Times New Roman"/>
                          <a:ea typeface="Times New Roman"/>
                          <a:cs typeface="Times New Roman"/>
                        </a:rPr>
                        <a:t>Parent &amp; Teacher </a:t>
                      </a:r>
                      <a:r>
                        <a:rPr lang="en-US" sz="1800" dirty="0">
                          <a:solidFill>
                            <a:srgbClr val="984807"/>
                          </a:solidFill>
                          <a:latin typeface="Times New Roman"/>
                          <a:ea typeface="Times New Roman"/>
                          <a:cs typeface="Times New Roman"/>
                        </a:rPr>
                        <a:t>Behavior Rating </a:t>
                      </a:r>
                      <a:r>
                        <a:rPr lang="en-US" sz="1800" dirty="0" smtClean="0">
                          <a:solidFill>
                            <a:srgbClr val="984807"/>
                          </a:solidFill>
                          <a:latin typeface="Times New Roman"/>
                          <a:ea typeface="Times New Roman"/>
                          <a:cs typeface="Times New Roman"/>
                        </a:rPr>
                        <a:t>Scales</a:t>
                      </a:r>
                    </a:p>
                    <a:p>
                      <a:pPr marL="0" marR="0">
                        <a:spcBef>
                          <a:spcPts val="0"/>
                        </a:spcBef>
                        <a:spcAft>
                          <a:spcPts val="0"/>
                        </a:spcAft>
                        <a:tabLst>
                          <a:tab pos="0" algn="l"/>
                          <a:tab pos="285750" algn="l"/>
                        </a:tabLst>
                      </a:pPr>
                      <a:r>
                        <a:rPr lang="en-US" sz="1800" dirty="0" smtClean="0">
                          <a:solidFill>
                            <a:srgbClr val="984807"/>
                          </a:solidFill>
                          <a:latin typeface="Times New Roman"/>
                          <a:ea typeface="Times New Roman"/>
                          <a:cs typeface="Times New Roman"/>
                        </a:rPr>
                        <a:t>   Self-Report </a:t>
                      </a:r>
                      <a:r>
                        <a:rPr lang="en-US" sz="1800" dirty="0">
                          <a:solidFill>
                            <a:srgbClr val="984807"/>
                          </a:solidFill>
                          <a:latin typeface="Times New Roman"/>
                          <a:ea typeface="Times New Roman"/>
                          <a:cs typeface="Times New Roman"/>
                        </a:rPr>
                        <a:t>Rating Scales</a:t>
                      </a:r>
                    </a:p>
                    <a:p>
                      <a:pPr marL="0" marR="0">
                        <a:spcBef>
                          <a:spcPts val="0"/>
                        </a:spcBef>
                        <a:spcAft>
                          <a:spcPts val="0"/>
                        </a:spcAft>
                        <a:tabLst>
                          <a:tab pos="0" algn="l"/>
                          <a:tab pos="285750" algn="l"/>
                        </a:tabLst>
                      </a:pPr>
                      <a:r>
                        <a:rPr lang="en-US" sz="1800" dirty="0" smtClean="0">
                          <a:solidFill>
                            <a:srgbClr val="984807"/>
                          </a:solidFill>
                          <a:latin typeface="Times New Roman"/>
                          <a:ea typeface="Times New Roman"/>
                          <a:cs typeface="Times New Roman"/>
                        </a:rPr>
                        <a:t>(e.g., BRIEF or MEFS Parent,   Teacher and Self Rating forms)</a:t>
                      </a:r>
                      <a:endParaRPr lang="en-US" sz="1800" dirty="0">
                        <a:solidFill>
                          <a:srgbClr val="984807"/>
                        </a:solidFill>
                        <a:latin typeface="Times New Roman"/>
                        <a:ea typeface="Times New Roman"/>
                        <a:cs typeface="Times New Roman"/>
                      </a:endParaRP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0" algn="l"/>
                          <a:tab pos="285750" algn="l"/>
                        </a:tabLst>
                      </a:pPr>
                      <a:r>
                        <a:rPr lang="en-US" sz="1800" dirty="0">
                          <a:solidFill>
                            <a:srgbClr val="984807"/>
                          </a:solidFill>
                          <a:latin typeface="Times New Roman"/>
                          <a:ea typeface="Times New Roman"/>
                          <a:cs typeface="Times New Roman"/>
                        </a:rPr>
                        <a:t>Interviews of Parents, Teachers (e.g., use of the EFSO)</a:t>
                      </a:r>
                    </a:p>
                    <a:p>
                      <a:pPr marL="0" marR="0">
                        <a:spcBef>
                          <a:spcPts val="0"/>
                        </a:spcBef>
                        <a:spcAft>
                          <a:spcPts val="0"/>
                        </a:spcAft>
                        <a:tabLst>
                          <a:tab pos="0" algn="l"/>
                          <a:tab pos="285750" algn="l"/>
                        </a:tabLst>
                      </a:pPr>
                      <a:r>
                        <a:rPr lang="en-US" sz="1800" dirty="0">
                          <a:solidFill>
                            <a:srgbClr val="984807"/>
                          </a:solidFill>
                          <a:latin typeface="Times New Roman"/>
                          <a:ea typeface="Times New Roman"/>
                          <a:cs typeface="Times New Roman"/>
                        </a:rPr>
                        <a:t>Review of School Records</a:t>
                      </a:r>
                    </a:p>
                    <a:p>
                      <a:pPr marL="0" marR="0">
                        <a:spcBef>
                          <a:spcPts val="0"/>
                        </a:spcBef>
                        <a:spcAft>
                          <a:spcPts val="0"/>
                        </a:spcAft>
                        <a:tabLst>
                          <a:tab pos="0" algn="l"/>
                          <a:tab pos="285750" algn="l"/>
                        </a:tabLst>
                      </a:pPr>
                      <a:r>
                        <a:rPr lang="en-US" sz="1800" dirty="0">
                          <a:solidFill>
                            <a:srgbClr val="984807"/>
                          </a:solidFill>
                          <a:latin typeface="Times New Roman"/>
                          <a:ea typeface="Times New Roman"/>
                          <a:cs typeface="Times New Roman"/>
                        </a:rPr>
                        <a:t>Process-oriented Interpretation of </a:t>
                      </a:r>
                      <a:r>
                        <a:rPr lang="en-US" sz="1800" dirty="0" smtClean="0">
                          <a:solidFill>
                            <a:srgbClr val="984807"/>
                          </a:solidFill>
                          <a:latin typeface="Times New Roman"/>
                          <a:ea typeface="Times New Roman"/>
                          <a:cs typeface="Times New Roman"/>
                        </a:rPr>
                        <a:t>Parent</a:t>
                      </a:r>
                      <a:r>
                        <a:rPr lang="en-US" sz="1800" baseline="0" dirty="0" smtClean="0">
                          <a:solidFill>
                            <a:srgbClr val="984807"/>
                          </a:solidFill>
                          <a:latin typeface="Times New Roman"/>
                          <a:ea typeface="Times New Roman"/>
                          <a:cs typeface="Times New Roman"/>
                        </a:rPr>
                        <a:t> </a:t>
                      </a:r>
                      <a:r>
                        <a:rPr lang="en-US" sz="1800" dirty="0" smtClean="0">
                          <a:solidFill>
                            <a:srgbClr val="984807"/>
                          </a:solidFill>
                          <a:latin typeface="Times New Roman"/>
                          <a:ea typeface="Times New Roman"/>
                          <a:cs typeface="Times New Roman"/>
                        </a:rPr>
                        <a:t>and </a:t>
                      </a:r>
                      <a:r>
                        <a:rPr lang="en-US" sz="1800" dirty="0">
                          <a:solidFill>
                            <a:srgbClr val="984807"/>
                          </a:solidFill>
                          <a:latin typeface="Times New Roman"/>
                          <a:ea typeface="Times New Roman"/>
                          <a:cs typeface="Times New Roman"/>
                        </a:rPr>
                        <a:t>Teacher Ratings and Self Reports</a:t>
                      </a: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1522">
                <a:tc>
                  <a:txBody>
                    <a:bodyPr/>
                    <a:lstStyle/>
                    <a:p>
                      <a:pPr marL="0" marR="0">
                        <a:spcBef>
                          <a:spcPts val="0"/>
                        </a:spcBef>
                        <a:spcAft>
                          <a:spcPts val="0"/>
                        </a:spcAft>
                        <a:tabLst>
                          <a:tab pos="0" algn="l"/>
                          <a:tab pos="285750" algn="l"/>
                        </a:tabLst>
                      </a:pPr>
                      <a:r>
                        <a:rPr lang="en-US" sz="2000" b="1" dirty="0">
                          <a:solidFill>
                            <a:srgbClr val="984807"/>
                          </a:solidFill>
                          <a:latin typeface="Times New Roman"/>
                          <a:ea typeface="Times New Roman"/>
                          <a:cs typeface="Times New Roman"/>
                        </a:rPr>
                        <a:t>Direct Perspective</a:t>
                      </a:r>
                      <a:r>
                        <a:rPr lang="en-US" sz="2000" dirty="0">
                          <a:solidFill>
                            <a:srgbClr val="984807"/>
                          </a:solidFill>
                          <a:latin typeface="Times New Roman"/>
                          <a:ea typeface="Times New Roman"/>
                          <a:cs typeface="Times New Roman"/>
                        </a:rPr>
                        <a:t> – </a:t>
                      </a:r>
                    </a:p>
                    <a:p>
                      <a:pPr marL="0" marR="0">
                        <a:spcBef>
                          <a:spcPts val="0"/>
                        </a:spcBef>
                        <a:spcAft>
                          <a:spcPts val="0"/>
                        </a:spcAft>
                        <a:tabLst>
                          <a:tab pos="0" algn="l"/>
                          <a:tab pos="285750" algn="l"/>
                        </a:tabLst>
                      </a:pPr>
                      <a:r>
                        <a:rPr lang="en-US" sz="2000" dirty="0">
                          <a:solidFill>
                            <a:srgbClr val="984807"/>
                          </a:solidFill>
                          <a:latin typeface="Times New Roman"/>
                          <a:ea typeface="Times New Roman"/>
                          <a:cs typeface="Times New Roman"/>
                        </a:rPr>
                        <a:t>Collecting information through direct interactions with, or </a:t>
                      </a:r>
                      <a:r>
                        <a:rPr lang="en-US" sz="2000" baseline="0" dirty="0" smtClean="0">
                          <a:solidFill>
                            <a:srgbClr val="984807"/>
                          </a:solidFill>
                          <a:latin typeface="Times New Roman"/>
                          <a:ea typeface="Times New Roman"/>
                          <a:cs typeface="Times New Roman"/>
                        </a:rPr>
                        <a:t> </a:t>
                      </a:r>
                      <a:r>
                        <a:rPr lang="en-US" sz="2000" dirty="0" smtClean="0">
                          <a:solidFill>
                            <a:srgbClr val="984807"/>
                          </a:solidFill>
                          <a:latin typeface="Times New Roman"/>
                          <a:ea typeface="Times New Roman"/>
                          <a:cs typeface="Times New Roman"/>
                        </a:rPr>
                        <a:t>through </a:t>
                      </a:r>
                      <a:r>
                        <a:rPr lang="en-US" sz="2000" dirty="0">
                          <a:solidFill>
                            <a:srgbClr val="984807"/>
                          </a:solidFill>
                          <a:latin typeface="Times New Roman"/>
                          <a:ea typeface="Times New Roman"/>
                          <a:cs typeface="Times New Roman"/>
                        </a:rPr>
                        <a:t>direct observations of, the client</a:t>
                      </a: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0" algn="l"/>
                          <a:tab pos="285750" algn="l"/>
                        </a:tabLst>
                      </a:pPr>
                      <a:r>
                        <a:rPr lang="en-US" sz="2000" dirty="0" smtClean="0">
                          <a:solidFill>
                            <a:srgbClr val="984807"/>
                          </a:solidFill>
                          <a:latin typeface="Times New Roman"/>
                          <a:ea typeface="Times New Roman"/>
                          <a:cs typeface="Times New Roman"/>
                        </a:rPr>
                        <a:t>Individually-Administered</a:t>
                      </a:r>
                      <a:endParaRPr lang="en-US" sz="2000" dirty="0">
                        <a:solidFill>
                          <a:srgbClr val="984807"/>
                        </a:solidFill>
                        <a:latin typeface="Times New Roman"/>
                        <a:ea typeface="Times New Roman"/>
                        <a:cs typeface="Times New Roman"/>
                      </a:endParaRPr>
                    </a:p>
                    <a:p>
                      <a:pPr marL="0" marR="0">
                        <a:spcBef>
                          <a:spcPts val="0"/>
                        </a:spcBef>
                        <a:spcAft>
                          <a:spcPts val="0"/>
                        </a:spcAft>
                        <a:tabLst>
                          <a:tab pos="0" algn="l"/>
                          <a:tab pos="285750" algn="l"/>
                        </a:tabLst>
                      </a:pPr>
                      <a:r>
                        <a:rPr lang="en-US" sz="2000" dirty="0">
                          <a:solidFill>
                            <a:srgbClr val="984807"/>
                          </a:solidFill>
                          <a:latin typeface="Times New Roman"/>
                          <a:ea typeface="Times New Roman"/>
                          <a:cs typeface="Times New Roman"/>
                        </a:rPr>
                        <a:t>Standardized Tests</a:t>
                      </a:r>
                    </a:p>
                    <a:p>
                      <a:pPr marL="0" marR="0">
                        <a:spcBef>
                          <a:spcPts val="0"/>
                        </a:spcBef>
                        <a:spcAft>
                          <a:spcPts val="0"/>
                        </a:spcAft>
                        <a:tabLst>
                          <a:tab pos="0" algn="l"/>
                          <a:tab pos="285750" algn="l"/>
                        </a:tabLst>
                      </a:pPr>
                      <a:r>
                        <a:rPr lang="en-US" sz="2000" dirty="0">
                          <a:solidFill>
                            <a:srgbClr val="984807"/>
                          </a:solidFill>
                          <a:latin typeface="Times New Roman"/>
                          <a:ea typeface="Times New Roman"/>
                          <a:cs typeface="Times New Roman"/>
                        </a:rPr>
                        <a:t>   (e.g., D-KEFS, </a:t>
                      </a:r>
                      <a:endParaRPr lang="en-US" sz="2000" dirty="0" smtClean="0">
                        <a:solidFill>
                          <a:srgbClr val="984807"/>
                        </a:solidFill>
                        <a:latin typeface="Times New Roman"/>
                        <a:ea typeface="Times New Roman"/>
                        <a:cs typeface="Times New Roman"/>
                      </a:endParaRPr>
                    </a:p>
                    <a:p>
                      <a:pPr marL="0" marR="0">
                        <a:spcBef>
                          <a:spcPts val="0"/>
                        </a:spcBef>
                        <a:spcAft>
                          <a:spcPts val="0"/>
                        </a:spcAft>
                        <a:tabLst>
                          <a:tab pos="0" algn="l"/>
                          <a:tab pos="285750" algn="l"/>
                        </a:tabLst>
                      </a:pPr>
                      <a:r>
                        <a:rPr lang="en-US" sz="2000" dirty="0" smtClean="0">
                          <a:solidFill>
                            <a:srgbClr val="984807"/>
                          </a:solidFill>
                          <a:latin typeface="Times New Roman"/>
                          <a:ea typeface="Times New Roman"/>
                          <a:cs typeface="Times New Roman"/>
                        </a:rPr>
                        <a:t>    NEPSY-II</a:t>
                      </a:r>
                      <a:r>
                        <a:rPr lang="en-US" sz="2000" dirty="0">
                          <a:solidFill>
                            <a:srgbClr val="984807"/>
                          </a:solidFill>
                          <a:latin typeface="Times New Roman"/>
                          <a:ea typeface="Times New Roman"/>
                          <a:cs typeface="Times New Roman"/>
                        </a:rPr>
                        <a:t>, WCST,</a:t>
                      </a:r>
                    </a:p>
                    <a:p>
                      <a:pPr marL="0" marR="0">
                        <a:spcBef>
                          <a:spcPts val="0"/>
                        </a:spcBef>
                        <a:spcAft>
                          <a:spcPts val="0"/>
                        </a:spcAft>
                        <a:tabLst>
                          <a:tab pos="0" algn="l"/>
                          <a:tab pos="285750" algn="l"/>
                        </a:tabLst>
                      </a:pPr>
                      <a:r>
                        <a:rPr lang="en-US" sz="2000" dirty="0">
                          <a:solidFill>
                            <a:srgbClr val="984807"/>
                          </a:solidFill>
                          <a:latin typeface="Times New Roman"/>
                          <a:ea typeface="Times New Roman"/>
                          <a:cs typeface="Times New Roman"/>
                        </a:rPr>
                        <a:t>    BADS, BADS-C)</a:t>
                      </a: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tabLst>
                          <a:tab pos="0" algn="l"/>
                          <a:tab pos="285750" algn="l"/>
                        </a:tabLst>
                      </a:pPr>
                      <a:r>
                        <a:rPr lang="en-US" sz="1600" dirty="0">
                          <a:solidFill>
                            <a:srgbClr val="984807"/>
                          </a:solidFill>
                          <a:latin typeface="Times New Roman"/>
                          <a:ea typeface="Times New Roman"/>
                          <a:cs typeface="Times New Roman"/>
                        </a:rPr>
                        <a:t>Child Interview</a:t>
                      </a:r>
                    </a:p>
                    <a:p>
                      <a:pPr marL="0" marR="0">
                        <a:spcBef>
                          <a:spcPts val="0"/>
                        </a:spcBef>
                        <a:spcAft>
                          <a:spcPts val="0"/>
                        </a:spcAft>
                        <a:tabLst>
                          <a:tab pos="0" algn="l"/>
                          <a:tab pos="285750" algn="l"/>
                        </a:tabLst>
                      </a:pPr>
                      <a:r>
                        <a:rPr lang="en-US" sz="1600" dirty="0">
                          <a:solidFill>
                            <a:srgbClr val="984807"/>
                          </a:solidFill>
                          <a:latin typeface="Times New Roman"/>
                          <a:ea typeface="Times New Roman"/>
                          <a:cs typeface="Times New Roman"/>
                        </a:rPr>
                        <a:t>Systematic and Nonsystematic </a:t>
                      </a:r>
                      <a:r>
                        <a:rPr lang="en-US" sz="1600" dirty="0" smtClean="0">
                          <a:solidFill>
                            <a:srgbClr val="984807"/>
                          </a:solidFill>
                          <a:latin typeface="Times New Roman"/>
                          <a:ea typeface="Times New Roman"/>
                          <a:cs typeface="Times New Roman"/>
                        </a:rPr>
                        <a:t>Behavioral</a:t>
                      </a:r>
                      <a:r>
                        <a:rPr lang="en-US" sz="1600" baseline="0" dirty="0" smtClean="0">
                          <a:solidFill>
                            <a:srgbClr val="984807"/>
                          </a:solidFill>
                          <a:latin typeface="Times New Roman"/>
                          <a:ea typeface="Times New Roman"/>
                          <a:cs typeface="Times New Roman"/>
                        </a:rPr>
                        <a:t> </a:t>
                      </a:r>
                      <a:r>
                        <a:rPr lang="en-US" sz="1600" dirty="0" smtClean="0">
                          <a:solidFill>
                            <a:srgbClr val="984807"/>
                          </a:solidFill>
                          <a:latin typeface="Times New Roman"/>
                          <a:ea typeface="Times New Roman"/>
                          <a:cs typeface="Times New Roman"/>
                        </a:rPr>
                        <a:t>Observations </a:t>
                      </a:r>
                      <a:r>
                        <a:rPr lang="en-US" sz="1600" dirty="0">
                          <a:solidFill>
                            <a:srgbClr val="984807"/>
                          </a:solidFill>
                          <a:latin typeface="Times New Roman"/>
                          <a:ea typeface="Times New Roman"/>
                          <a:cs typeface="Times New Roman"/>
                        </a:rPr>
                        <a:t>(e.g., use of the EFSO and EFCO)</a:t>
                      </a:r>
                    </a:p>
                    <a:p>
                      <a:pPr marL="0" marR="0">
                        <a:spcBef>
                          <a:spcPts val="0"/>
                        </a:spcBef>
                        <a:spcAft>
                          <a:spcPts val="0"/>
                        </a:spcAft>
                        <a:tabLst>
                          <a:tab pos="0" algn="l"/>
                          <a:tab pos="285750" algn="l"/>
                        </a:tabLst>
                      </a:pPr>
                      <a:r>
                        <a:rPr lang="en-US" sz="1600" dirty="0">
                          <a:solidFill>
                            <a:srgbClr val="984807"/>
                          </a:solidFill>
                          <a:latin typeface="Times New Roman"/>
                          <a:ea typeface="Times New Roman"/>
                          <a:cs typeface="Times New Roman"/>
                        </a:rPr>
                        <a:t>Process-oriented Interpretation of</a:t>
                      </a:r>
                    </a:p>
                    <a:p>
                      <a:pPr marL="0" marR="0">
                        <a:spcBef>
                          <a:spcPts val="0"/>
                        </a:spcBef>
                        <a:spcAft>
                          <a:spcPts val="0"/>
                        </a:spcAft>
                        <a:tabLst>
                          <a:tab pos="0" algn="l"/>
                          <a:tab pos="285750" algn="l"/>
                        </a:tabLst>
                      </a:pPr>
                      <a:r>
                        <a:rPr lang="en-US" sz="1600" dirty="0" smtClean="0">
                          <a:solidFill>
                            <a:srgbClr val="984807"/>
                          </a:solidFill>
                          <a:latin typeface="Times New Roman"/>
                          <a:ea typeface="Times New Roman"/>
                          <a:cs typeface="Times New Roman"/>
                        </a:rPr>
                        <a:t>Standardized Test</a:t>
                      </a:r>
                      <a:r>
                        <a:rPr lang="en-US" sz="1600" baseline="0" dirty="0" smtClean="0">
                          <a:solidFill>
                            <a:srgbClr val="984807"/>
                          </a:solidFill>
                          <a:latin typeface="Times New Roman"/>
                          <a:ea typeface="Times New Roman"/>
                          <a:cs typeface="Times New Roman"/>
                        </a:rPr>
                        <a:t> Performance</a:t>
                      </a:r>
                      <a:r>
                        <a:rPr lang="en-US" sz="1600" dirty="0" smtClean="0">
                          <a:solidFill>
                            <a:srgbClr val="984807"/>
                          </a:solidFill>
                          <a:latin typeface="Times New Roman"/>
                          <a:ea typeface="Times New Roman"/>
                          <a:cs typeface="Times New Roman"/>
                        </a:rPr>
                        <a:t>     and</a:t>
                      </a:r>
                      <a:r>
                        <a:rPr lang="en-US" sz="1600" baseline="0" dirty="0" smtClean="0">
                          <a:solidFill>
                            <a:srgbClr val="984807"/>
                          </a:solidFill>
                          <a:latin typeface="Times New Roman"/>
                          <a:ea typeface="Times New Roman"/>
                          <a:cs typeface="Times New Roman"/>
                        </a:rPr>
                        <a:t> </a:t>
                      </a:r>
                      <a:r>
                        <a:rPr lang="en-US" sz="1600" dirty="0" smtClean="0">
                          <a:solidFill>
                            <a:srgbClr val="984807"/>
                          </a:solidFill>
                          <a:latin typeface="Times New Roman"/>
                          <a:ea typeface="Times New Roman"/>
                          <a:cs typeface="Times New Roman"/>
                        </a:rPr>
                        <a:t>Classroom </a:t>
                      </a:r>
                      <a:r>
                        <a:rPr lang="en-US" sz="1600" dirty="0">
                          <a:solidFill>
                            <a:srgbClr val="984807"/>
                          </a:solidFill>
                          <a:latin typeface="Times New Roman"/>
                          <a:ea typeface="Times New Roman"/>
                          <a:cs typeface="Times New Roman"/>
                        </a:rPr>
                        <a:t>Work Samples </a:t>
                      </a:r>
                    </a:p>
                  </a:txBody>
                  <a:tcPr marL="52090" marR="520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6"/>
          <p:cNvSpPr/>
          <p:nvPr/>
        </p:nvSpPr>
        <p:spPr>
          <a:xfrm>
            <a:off x="347662" y="232681"/>
            <a:ext cx="450620" cy="333376"/>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8" name="Straight Connector 7"/>
          <p:cNvCxnSpPr/>
          <p:nvPr/>
        </p:nvCxnSpPr>
        <p:spPr>
          <a:xfrm>
            <a:off x="1814962" y="6683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1682" name="Rectangle 60"/>
          <p:cNvSpPr>
            <a:spLocks noChangeArrowheads="1"/>
          </p:cNvSpPr>
          <p:nvPr/>
        </p:nvSpPr>
        <p:spPr bwMode="auto">
          <a:xfrm>
            <a:off x="347662" y="4761"/>
            <a:ext cx="7869237" cy="663575"/>
          </a:xfrm>
          <a:prstGeom prst="rect">
            <a:avLst/>
          </a:prstGeom>
          <a:noFill/>
          <a:ln w="9525">
            <a:noFill/>
            <a:miter lim="800000"/>
            <a:headEnd/>
            <a:tailEnd/>
          </a:ln>
        </p:spPr>
        <p:txBody>
          <a:bodyPr anchor="ctr"/>
          <a:lstStyle/>
          <a:p>
            <a:pPr>
              <a:buFont typeface="Wingdings" pitchFamily="2" charset="2"/>
              <a:buNone/>
            </a:pPr>
            <a:r>
              <a:rPr lang="en-US" sz="3200" b="1" dirty="0">
                <a:solidFill>
                  <a:srgbClr val="984807"/>
                </a:solidFill>
                <a:latin typeface="Rockwell" pitchFamily="18" charset="0"/>
              </a:rPr>
              <a:t>EF Assessment Perspective x Method</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a:xfrm>
            <a:off x="174625" y="139700"/>
            <a:ext cx="3846513" cy="3373438"/>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984807"/>
              </a:solidFill>
            </a:endParaRPr>
          </a:p>
        </p:txBody>
      </p:sp>
      <p:cxnSp>
        <p:nvCxnSpPr>
          <p:cNvPr id="137" name="Straight Connector 136"/>
          <p:cNvCxnSpPr/>
          <p:nvPr/>
        </p:nvCxnSpPr>
        <p:spPr bwMode="auto">
          <a:xfrm rot="5400000">
            <a:off x="4880769" y="4228306"/>
            <a:ext cx="180975" cy="125413"/>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2" name="Group 475"/>
          <p:cNvGrpSpPr>
            <a:grpSpLocks/>
          </p:cNvGrpSpPr>
          <p:nvPr/>
        </p:nvGrpSpPr>
        <p:grpSpPr bwMode="auto">
          <a:xfrm>
            <a:off x="900113" y="2039938"/>
            <a:ext cx="900112" cy="1095375"/>
            <a:chOff x="2126335" y="921657"/>
            <a:chExt cx="1712694" cy="2206170"/>
          </a:xfrm>
        </p:grpSpPr>
        <p:grpSp>
          <p:nvGrpSpPr>
            <p:cNvPr id="3" name="Group 707"/>
            <p:cNvGrpSpPr>
              <a:grpSpLocks/>
            </p:cNvGrpSpPr>
            <p:nvPr/>
          </p:nvGrpSpPr>
          <p:grpSpPr bwMode="auto">
            <a:xfrm>
              <a:off x="2126335" y="921657"/>
              <a:ext cx="1712694" cy="2206170"/>
              <a:chOff x="1524000" y="0"/>
              <a:chExt cx="7576457" cy="6858000"/>
            </a:xfrm>
          </p:grpSpPr>
          <p:sp>
            <p:nvSpPr>
              <p:cNvPr id="709" name="Rectangle 708"/>
              <p:cNvSpPr/>
              <p:nvPr/>
            </p:nvSpPr>
            <p:spPr>
              <a:xfrm>
                <a:off x="1524000" y="0"/>
                <a:ext cx="7576457" cy="6858000"/>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nvGrpSpPr>
              <p:cNvPr id="4" name="Group 59"/>
              <p:cNvGrpSpPr>
                <a:grpSpLocks/>
              </p:cNvGrpSpPr>
              <p:nvPr/>
            </p:nvGrpSpPr>
            <p:grpSpPr bwMode="auto">
              <a:xfrm>
                <a:off x="1698170" y="643666"/>
                <a:ext cx="7132864" cy="6054678"/>
                <a:chOff x="2162629" y="769003"/>
                <a:chExt cx="6523265" cy="5660826"/>
              </a:xfrm>
            </p:grpSpPr>
            <p:grpSp>
              <p:nvGrpSpPr>
                <p:cNvPr id="5" name="Group 71"/>
                <p:cNvGrpSpPr>
                  <a:grpSpLocks/>
                </p:cNvGrpSpPr>
                <p:nvPr/>
              </p:nvGrpSpPr>
              <p:grpSpPr bwMode="auto">
                <a:xfrm>
                  <a:off x="2162629" y="4379009"/>
                  <a:ext cx="5969106" cy="1192451"/>
                  <a:chOff x="1147729" y="4214812"/>
                  <a:chExt cx="6905650" cy="1100138"/>
                </a:xfrm>
              </p:grpSpPr>
              <p:sp>
                <p:nvSpPr>
                  <p:cNvPr id="759" name="Parallelogram 758"/>
                  <p:cNvSpPr/>
                  <p:nvPr/>
                </p:nvSpPr>
                <p:spPr>
                  <a:xfrm>
                    <a:off x="1953095" y="4238450"/>
                    <a:ext cx="6715425" cy="1020211"/>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760" name="Isosceles Triangle 759"/>
                  <p:cNvSpPr/>
                  <p:nvPr/>
                </p:nvSpPr>
                <p:spPr>
                  <a:xfrm flipV="1">
                    <a:off x="1147239" y="4212727"/>
                    <a:ext cx="1668254" cy="11059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6" name="Group 56"/>
                <p:cNvGrpSpPr>
                  <a:grpSpLocks/>
                </p:cNvGrpSpPr>
                <p:nvPr/>
              </p:nvGrpSpPr>
              <p:grpSpPr bwMode="auto">
                <a:xfrm>
                  <a:off x="3507305" y="1163170"/>
                  <a:ext cx="4402428" cy="1619751"/>
                  <a:chOff x="2855919" y="1132340"/>
                  <a:chExt cx="4956181" cy="1552577"/>
                </a:xfrm>
              </p:grpSpPr>
              <p:sp>
                <p:nvSpPr>
                  <p:cNvPr id="73438"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39"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440"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441"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42"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43"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44"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45"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446"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47"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448"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49"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50"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451"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452"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453"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454"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455"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56"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57"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58"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459"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60"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461"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62"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463"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464"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65"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466"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67"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68"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69"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70"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471"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72"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473"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474"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75"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476"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477"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78"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3434" name="AutoShape 62"/>
                <p:cNvSpPr>
                  <a:spLocks noChangeArrowheads="1"/>
                </p:cNvSpPr>
                <p:nvPr/>
              </p:nvSpPr>
              <p:spPr bwMode="auto">
                <a:xfrm>
                  <a:off x="3677919" y="1176423"/>
                  <a:ext cx="4214876" cy="3603850"/>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3435" name="AutoShape 71"/>
                <p:cNvSpPr>
                  <a:spLocks noChangeArrowheads="1"/>
                </p:cNvSpPr>
                <p:nvPr/>
              </p:nvSpPr>
              <p:spPr bwMode="auto">
                <a:xfrm>
                  <a:off x="4743976" y="5057213"/>
                  <a:ext cx="2000974" cy="801592"/>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3436" name="AutoShape 91"/>
                <p:cNvSpPr>
                  <a:spLocks noChangeArrowheads="1"/>
                </p:cNvSpPr>
                <p:nvPr/>
              </p:nvSpPr>
              <p:spPr bwMode="auto">
                <a:xfrm>
                  <a:off x="2676320" y="803782"/>
                  <a:ext cx="664170" cy="5626047"/>
                </a:xfrm>
                <a:prstGeom prst="curvedRightArrow">
                  <a:avLst>
                    <a:gd name="adj1" fmla="val 144239"/>
                    <a:gd name="adj2" fmla="val 288478"/>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3437" name="AutoShape 92"/>
                <p:cNvSpPr>
                  <a:spLocks noChangeArrowheads="1"/>
                </p:cNvSpPr>
                <p:nvPr/>
              </p:nvSpPr>
              <p:spPr bwMode="auto">
                <a:xfrm flipH="1">
                  <a:off x="8021724" y="769003"/>
                  <a:ext cx="664170" cy="5626046"/>
                </a:xfrm>
                <a:prstGeom prst="curvedRightArrow">
                  <a:avLst>
                    <a:gd name="adj1" fmla="val 144239"/>
                    <a:gd name="adj2" fmla="val 288478"/>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grpSp>
        </p:grpSp>
        <p:sp>
          <p:nvSpPr>
            <p:cNvPr id="73429" name="AutoShape 86"/>
            <p:cNvSpPr>
              <a:spLocks noChangeArrowheads="1"/>
            </p:cNvSpPr>
            <p:nvPr/>
          </p:nvSpPr>
          <p:spPr bwMode="auto">
            <a:xfrm>
              <a:off x="2909887" y="1062035"/>
              <a:ext cx="295274" cy="133352"/>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grpSp>
      <p:sp>
        <p:nvSpPr>
          <p:cNvPr id="48" name="Oval 47"/>
          <p:cNvSpPr/>
          <p:nvPr/>
        </p:nvSpPr>
        <p:spPr>
          <a:xfrm>
            <a:off x="2206625" y="361950"/>
            <a:ext cx="1392238"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51" name="Oval 50"/>
          <p:cNvSpPr/>
          <p:nvPr/>
        </p:nvSpPr>
        <p:spPr>
          <a:xfrm>
            <a:off x="1458913" y="1109663"/>
            <a:ext cx="1312862"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583" name="Oval 582"/>
          <p:cNvSpPr/>
          <p:nvPr/>
        </p:nvSpPr>
        <p:spPr>
          <a:xfrm>
            <a:off x="704850" y="355600"/>
            <a:ext cx="1392238"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584" name="Oval 583"/>
          <p:cNvSpPr/>
          <p:nvPr/>
        </p:nvSpPr>
        <p:spPr>
          <a:xfrm>
            <a:off x="2170113" y="1835150"/>
            <a:ext cx="1393825"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585" name="Oval 584"/>
          <p:cNvSpPr/>
          <p:nvPr/>
        </p:nvSpPr>
        <p:spPr>
          <a:xfrm>
            <a:off x="674688" y="1849438"/>
            <a:ext cx="1393825" cy="14811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nvGrpSpPr>
          <p:cNvPr id="7" name="Group 71"/>
          <p:cNvGrpSpPr>
            <a:grpSpLocks/>
          </p:cNvGrpSpPr>
          <p:nvPr/>
        </p:nvGrpSpPr>
        <p:grpSpPr bwMode="auto">
          <a:xfrm>
            <a:off x="2436813" y="2765425"/>
            <a:ext cx="774700" cy="204788"/>
            <a:chOff x="1147729" y="4214812"/>
            <a:chExt cx="6905650" cy="1100138"/>
          </a:xfrm>
        </p:grpSpPr>
        <p:sp>
          <p:nvSpPr>
            <p:cNvPr id="638" name="Parallelogram 637"/>
            <p:cNvSpPr/>
            <p:nvPr/>
          </p:nvSpPr>
          <p:spPr>
            <a:xfrm>
              <a:off x="1954327" y="4240399"/>
              <a:ext cx="6169802" cy="1014851"/>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639" name="Isosceles Triangle 638"/>
            <p:cNvSpPr/>
            <p:nvPr/>
          </p:nvSpPr>
          <p:spPr>
            <a:xfrm flipV="1">
              <a:off x="1147729" y="4214812"/>
              <a:ext cx="1669809" cy="110013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8" name="Group 56"/>
          <p:cNvGrpSpPr>
            <a:grpSpLocks/>
          </p:cNvGrpSpPr>
          <p:nvPr/>
        </p:nvGrpSpPr>
        <p:grpSpPr bwMode="auto">
          <a:xfrm>
            <a:off x="2611438" y="2216150"/>
            <a:ext cx="571500" cy="276225"/>
            <a:chOff x="2855919" y="1132340"/>
            <a:chExt cx="4956181" cy="1552577"/>
          </a:xfrm>
        </p:grpSpPr>
        <p:sp>
          <p:nvSpPr>
            <p:cNvPr id="73385"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86"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387"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388"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89"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90"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91"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92"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393"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94"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395"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96"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97"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398"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399"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400"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401"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402"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03"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04"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05"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406"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07"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408"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09"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410"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411"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12"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413"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14"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15"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16"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417"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418"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419"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420"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421"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22"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423"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424"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425"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2716" name="AutoShape 62"/>
          <p:cNvSpPr>
            <a:spLocks noChangeArrowheads="1"/>
          </p:cNvSpPr>
          <p:nvPr/>
        </p:nvSpPr>
        <p:spPr bwMode="auto">
          <a:xfrm>
            <a:off x="2633663" y="2219325"/>
            <a:ext cx="547687" cy="614363"/>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2717" name="AutoShape 71"/>
          <p:cNvSpPr>
            <a:spLocks noChangeArrowheads="1"/>
          </p:cNvSpPr>
          <p:nvPr/>
        </p:nvSpPr>
        <p:spPr bwMode="auto">
          <a:xfrm>
            <a:off x="2771775" y="2881313"/>
            <a:ext cx="260350" cy="136525"/>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2718" name="AutoShape 91"/>
          <p:cNvSpPr>
            <a:spLocks noChangeArrowheads="1"/>
          </p:cNvSpPr>
          <p:nvPr/>
        </p:nvSpPr>
        <p:spPr bwMode="auto">
          <a:xfrm>
            <a:off x="2503488" y="2155825"/>
            <a:ext cx="85725" cy="960438"/>
          </a:xfrm>
          <a:prstGeom prst="curvedRightArrow">
            <a:avLst>
              <a:gd name="adj1" fmla="val 145026"/>
              <a:gd name="adj2" fmla="val 290155"/>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19" name="AutoShape 92"/>
          <p:cNvSpPr>
            <a:spLocks noChangeArrowheads="1"/>
          </p:cNvSpPr>
          <p:nvPr/>
        </p:nvSpPr>
        <p:spPr bwMode="auto">
          <a:xfrm flipH="1">
            <a:off x="3197225" y="2149475"/>
            <a:ext cx="87313" cy="960438"/>
          </a:xfrm>
          <a:prstGeom prst="curvedRightArrow">
            <a:avLst>
              <a:gd name="adj1" fmla="val 142388"/>
              <a:gd name="adj2" fmla="val 284878"/>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20" name="AutoShape 86"/>
          <p:cNvSpPr>
            <a:spLocks noChangeArrowheads="1"/>
          </p:cNvSpPr>
          <p:nvPr/>
        </p:nvSpPr>
        <p:spPr bwMode="auto">
          <a:xfrm>
            <a:off x="2827338" y="2116138"/>
            <a:ext cx="155575" cy="66675"/>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sp>
        <p:nvSpPr>
          <p:cNvPr id="640" name="Oval 639"/>
          <p:cNvSpPr/>
          <p:nvPr/>
        </p:nvSpPr>
        <p:spPr>
          <a:xfrm>
            <a:off x="5130800" y="190500"/>
            <a:ext cx="3846513" cy="3373438"/>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984807"/>
              </a:solidFill>
            </a:endParaRPr>
          </a:p>
        </p:txBody>
      </p:sp>
      <p:grpSp>
        <p:nvGrpSpPr>
          <p:cNvPr id="9" name="Group 475"/>
          <p:cNvGrpSpPr>
            <a:grpSpLocks/>
          </p:cNvGrpSpPr>
          <p:nvPr/>
        </p:nvGrpSpPr>
        <p:grpSpPr bwMode="auto">
          <a:xfrm>
            <a:off x="5856288" y="2090738"/>
            <a:ext cx="900112" cy="1095375"/>
            <a:chOff x="2126335" y="921657"/>
            <a:chExt cx="1712694" cy="2206170"/>
          </a:xfrm>
        </p:grpSpPr>
        <p:grpSp>
          <p:nvGrpSpPr>
            <p:cNvPr id="10" name="Group 707"/>
            <p:cNvGrpSpPr>
              <a:grpSpLocks/>
            </p:cNvGrpSpPr>
            <p:nvPr/>
          </p:nvGrpSpPr>
          <p:grpSpPr bwMode="auto">
            <a:xfrm>
              <a:off x="2126335" y="921657"/>
              <a:ext cx="1712694" cy="2206170"/>
              <a:chOff x="1524000" y="0"/>
              <a:chExt cx="7576457" cy="6858000"/>
            </a:xfrm>
          </p:grpSpPr>
          <p:sp>
            <p:nvSpPr>
              <p:cNvPr id="644" name="Rectangle 643"/>
              <p:cNvSpPr/>
              <p:nvPr/>
            </p:nvSpPr>
            <p:spPr>
              <a:xfrm>
                <a:off x="1524000" y="0"/>
                <a:ext cx="7576457" cy="6858000"/>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nvGrpSpPr>
              <p:cNvPr id="11" name="Group 59"/>
              <p:cNvGrpSpPr>
                <a:grpSpLocks/>
              </p:cNvGrpSpPr>
              <p:nvPr/>
            </p:nvGrpSpPr>
            <p:grpSpPr bwMode="auto">
              <a:xfrm>
                <a:off x="1698170" y="643667"/>
                <a:ext cx="7132864" cy="6054679"/>
                <a:chOff x="2162629" y="769003"/>
                <a:chExt cx="6523265" cy="5660826"/>
              </a:xfrm>
            </p:grpSpPr>
            <p:grpSp>
              <p:nvGrpSpPr>
                <p:cNvPr id="12" name="Group 71"/>
                <p:cNvGrpSpPr>
                  <a:grpSpLocks/>
                </p:cNvGrpSpPr>
                <p:nvPr/>
              </p:nvGrpSpPr>
              <p:grpSpPr bwMode="auto">
                <a:xfrm>
                  <a:off x="2162629" y="4379009"/>
                  <a:ext cx="5969106" cy="1192451"/>
                  <a:chOff x="1147729" y="4214812"/>
                  <a:chExt cx="6905650" cy="1100138"/>
                </a:xfrm>
              </p:grpSpPr>
              <p:sp>
                <p:nvSpPr>
                  <p:cNvPr id="894" name="Parallelogram 893"/>
                  <p:cNvSpPr/>
                  <p:nvPr/>
                </p:nvSpPr>
                <p:spPr>
                  <a:xfrm>
                    <a:off x="1953095" y="4238450"/>
                    <a:ext cx="6715425" cy="1020211"/>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895" name="Isosceles Triangle 894"/>
                  <p:cNvSpPr/>
                  <p:nvPr/>
                </p:nvSpPr>
                <p:spPr>
                  <a:xfrm flipV="1">
                    <a:off x="1147239" y="4212727"/>
                    <a:ext cx="1668254" cy="11059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13" name="Group 56"/>
                <p:cNvGrpSpPr>
                  <a:grpSpLocks/>
                </p:cNvGrpSpPr>
                <p:nvPr/>
              </p:nvGrpSpPr>
              <p:grpSpPr bwMode="auto">
                <a:xfrm>
                  <a:off x="3507307" y="1163166"/>
                  <a:ext cx="4402428" cy="1619751"/>
                  <a:chOff x="2855919" y="1132340"/>
                  <a:chExt cx="4956181" cy="1552577"/>
                </a:xfrm>
              </p:grpSpPr>
              <p:sp>
                <p:nvSpPr>
                  <p:cNvPr id="73342"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43"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344"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345"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46"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47"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48"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49"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350"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51"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352"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53"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54"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355"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356"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357"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358"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359"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60"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61"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62"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363"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64"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365"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66"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367"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368"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69"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370"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71"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72"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73"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74"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375"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76"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377"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378"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79"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380"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381"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82"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3338" name="AutoShape 62"/>
                <p:cNvSpPr>
                  <a:spLocks noChangeArrowheads="1"/>
                </p:cNvSpPr>
                <p:nvPr/>
              </p:nvSpPr>
              <p:spPr bwMode="auto">
                <a:xfrm>
                  <a:off x="3677919" y="1176423"/>
                  <a:ext cx="4214876" cy="3603850"/>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3339" name="AutoShape 71"/>
                <p:cNvSpPr>
                  <a:spLocks noChangeArrowheads="1"/>
                </p:cNvSpPr>
                <p:nvPr/>
              </p:nvSpPr>
              <p:spPr bwMode="auto">
                <a:xfrm>
                  <a:off x="4743976" y="5057213"/>
                  <a:ext cx="2000974" cy="801592"/>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3340" name="AutoShape 91"/>
                <p:cNvSpPr>
                  <a:spLocks noChangeArrowheads="1"/>
                </p:cNvSpPr>
                <p:nvPr/>
              </p:nvSpPr>
              <p:spPr bwMode="auto">
                <a:xfrm>
                  <a:off x="2676320" y="803782"/>
                  <a:ext cx="664170" cy="5626047"/>
                </a:xfrm>
                <a:prstGeom prst="curvedRightArrow">
                  <a:avLst>
                    <a:gd name="adj1" fmla="val 144239"/>
                    <a:gd name="adj2" fmla="val 288478"/>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3341" name="AutoShape 92"/>
                <p:cNvSpPr>
                  <a:spLocks noChangeArrowheads="1"/>
                </p:cNvSpPr>
                <p:nvPr/>
              </p:nvSpPr>
              <p:spPr bwMode="auto">
                <a:xfrm flipH="1">
                  <a:off x="8021724" y="769003"/>
                  <a:ext cx="664170" cy="5626046"/>
                </a:xfrm>
                <a:prstGeom prst="curvedRightArrow">
                  <a:avLst>
                    <a:gd name="adj1" fmla="val 144239"/>
                    <a:gd name="adj2" fmla="val 288478"/>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grpSp>
        </p:grpSp>
        <p:sp>
          <p:nvSpPr>
            <p:cNvPr id="73333" name="AutoShape 86"/>
            <p:cNvSpPr>
              <a:spLocks noChangeArrowheads="1"/>
            </p:cNvSpPr>
            <p:nvPr/>
          </p:nvSpPr>
          <p:spPr bwMode="auto">
            <a:xfrm>
              <a:off x="2909887" y="1062035"/>
              <a:ext cx="295274" cy="133352"/>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grpSp>
      <p:sp>
        <p:nvSpPr>
          <p:cNvPr id="896" name="Oval 895"/>
          <p:cNvSpPr/>
          <p:nvPr/>
        </p:nvSpPr>
        <p:spPr>
          <a:xfrm>
            <a:off x="7162800" y="412750"/>
            <a:ext cx="1393825"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897" name="Oval 896"/>
          <p:cNvSpPr/>
          <p:nvPr/>
        </p:nvSpPr>
        <p:spPr>
          <a:xfrm>
            <a:off x="6415088" y="1160463"/>
            <a:ext cx="1312862"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898" name="Oval 897"/>
          <p:cNvSpPr/>
          <p:nvPr/>
        </p:nvSpPr>
        <p:spPr>
          <a:xfrm>
            <a:off x="5661025" y="406400"/>
            <a:ext cx="1392238"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899" name="Oval 898"/>
          <p:cNvSpPr/>
          <p:nvPr/>
        </p:nvSpPr>
        <p:spPr>
          <a:xfrm>
            <a:off x="7126288" y="1885950"/>
            <a:ext cx="1393825"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900" name="Oval 899"/>
          <p:cNvSpPr/>
          <p:nvPr/>
        </p:nvSpPr>
        <p:spPr>
          <a:xfrm>
            <a:off x="5632450" y="1900238"/>
            <a:ext cx="1392238" cy="14811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nvGrpSpPr>
          <p:cNvPr id="14" name="Group 71"/>
          <p:cNvGrpSpPr>
            <a:grpSpLocks/>
          </p:cNvGrpSpPr>
          <p:nvPr/>
        </p:nvGrpSpPr>
        <p:grpSpPr bwMode="auto">
          <a:xfrm>
            <a:off x="7394575" y="2816225"/>
            <a:ext cx="774700" cy="204788"/>
            <a:chOff x="1147729" y="4214812"/>
            <a:chExt cx="6905650" cy="1100138"/>
          </a:xfrm>
        </p:grpSpPr>
        <p:sp>
          <p:nvSpPr>
            <p:cNvPr id="953" name="Parallelogram 952"/>
            <p:cNvSpPr/>
            <p:nvPr/>
          </p:nvSpPr>
          <p:spPr>
            <a:xfrm>
              <a:off x="1954336" y="4240399"/>
              <a:ext cx="6099043" cy="1014851"/>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954" name="Isosceles Triangle 953"/>
            <p:cNvSpPr/>
            <p:nvPr/>
          </p:nvSpPr>
          <p:spPr>
            <a:xfrm flipV="1">
              <a:off x="1147729" y="4214812"/>
              <a:ext cx="1655662" cy="110013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15" name="Group 56"/>
          <p:cNvGrpSpPr>
            <a:grpSpLocks/>
          </p:cNvGrpSpPr>
          <p:nvPr/>
        </p:nvGrpSpPr>
        <p:grpSpPr bwMode="auto">
          <a:xfrm>
            <a:off x="7569200" y="2266950"/>
            <a:ext cx="569913" cy="276225"/>
            <a:chOff x="2855919" y="1132340"/>
            <a:chExt cx="4956181" cy="1552577"/>
          </a:xfrm>
        </p:grpSpPr>
        <p:sp>
          <p:nvSpPr>
            <p:cNvPr id="73289"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90"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291"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292"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93"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94"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95"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96"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297"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98"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299"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00"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01"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302"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303"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304"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305"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306"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07"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08"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09"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310"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11"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312"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13"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314"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315"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16"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317"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18"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19"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20"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321"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322"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323"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324"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325"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26"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327"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328"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329"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2730" name="AutoShape 62"/>
          <p:cNvSpPr>
            <a:spLocks noChangeArrowheads="1"/>
          </p:cNvSpPr>
          <p:nvPr/>
        </p:nvSpPr>
        <p:spPr bwMode="auto">
          <a:xfrm>
            <a:off x="7591425" y="2270125"/>
            <a:ext cx="546100" cy="614363"/>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2731" name="AutoShape 71"/>
          <p:cNvSpPr>
            <a:spLocks noChangeArrowheads="1"/>
          </p:cNvSpPr>
          <p:nvPr/>
        </p:nvSpPr>
        <p:spPr bwMode="auto">
          <a:xfrm>
            <a:off x="7729538" y="2932113"/>
            <a:ext cx="258762" cy="136525"/>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2732" name="AutoShape 91"/>
          <p:cNvSpPr>
            <a:spLocks noChangeArrowheads="1"/>
          </p:cNvSpPr>
          <p:nvPr/>
        </p:nvSpPr>
        <p:spPr bwMode="auto">
          <a:xfrm>
            <a:off x="7461250" y="2206625"/>
            <a:ext cx="85725" cy="960438"/>
          </a:xfrm>
          <a:prstGeom prst="curvedRightArrow">
            <a:avLst>
              <a:gd name="adj1" fmla="val 144818"/>
              <a:gd name="adj2" fmla="val 289637"/>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33" name="AutoShape 92"/>
          <p:cNvSpPr>
            <a:spLocks noChangeArrowheads="1"/>
          </p:cNvSpPr>
          <p:nvPr/>
        </p:nvSpPr>
        <p:spPr bwMode="auto">
          <a:xfrm flipH="1">
            <a:off x="8154988" y="2200275"/>
            <a:ext cx="85725" cy="960438"/>
          </a:xfrm>
          <a:prstGeom prst="curvedRightArrow">
            <a:avLst>
              <a:gd name="adj1" fmla="val 144818"/>
              <a:gd name="adj2" fmla="val 289637"/>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34" name="AutoShape 86"/>
          <p:cNvSpPr>
            <a:spLocks noChangeArrowheads="1"/>
          </p:cNvSpPr>
          <p:nvPr/>
        </p:nvSpPr>
        <p:spPr bwMode="auto">
          <a:xfrm>
            <a:off x="7785100" y="2166938"/>
            <a:ext cx="155575" cy="66675"/>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sp>
        <p:nvSpPr>
          <p:cNvPr id="955" name="Oval 954"/>
          <p:cNvSpPr/>
          <p:nvPr/>
        </p:nvSpPr>
        <p:spPr>
          <a:xfrm>
            <a:off x="5189538" y="3427413"/>
            <a:ext cx="3844925" cy="337185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984807"/>
              </a:solidFill>
            </a:endParaRPr>
          </a:p>
        </p:txBody>
      </p:sp>
      <p:grpSp>
        <p:nvGrpSpPr>
          <p:cNvPr id="17" name="Group 71"/>
          <p:cNvGrpSpPr>
            <a:grpSpLocks/>
          </p:cNvGrpSpPr>
          <p:nvPr/>
        </p:nvGrpSpPr>
        <p:grpSpPr bwMode="auto">
          <a:xfrm>
            <a:off x="6718300" y="5305425"/>
            <a:ext cx="774700" cy="204788"/>
            <a:chOff x="1147729" y="4214812"/>
            <a:chExt cx="6905650" cy="1100138"/>
          </a:xfrm>
        </p:grpSpPr>
        <p:sp>
          <p:nvSpPr>
            <p:cNvPr id="1008" name="Parallelogram 1007"/>
            <p:cNvSpPr/>
            <p:nvPr/>
          </p:nvSpPr>
          <p:spPr>
            <a:xfrm>
              <a:off x="1954336" y="4240399"/>
              <a:ext cx="6169802" cy="1014851"/>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009" name="Isosceles Triangle 1008"/>
            <p:cNvSpPr/>
            <p:nvPr/>
          </p:nvSpPr>
          <p:spPr>
            <a:xfrm flipV="1">
              <a:off x="1147729" y="4214812"/>
              <a:ext cx="1669809" cy="110013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18" name="Group 56"/>
          <p:cNvGrpSpPr>
            <a:grpSpLocks/>
          </p:cNvGrpSpPr>
          <p:nvPr/>
        </p:nvGrpSpPr>
        <p:grpSpPr bwMode="auto">
          <a:xfrm>
            <a:off x="6892925" y="4756150"/>
            <a:ext cx="571500" cy="276225"/>
            <a:chOff x="2855919" y="1132340"/>
            <a:chExt cx="4956181" cy="1552577"/>
          </a:xfrm>
        </p:grpSpPr>
        <p:sp>
          <p:nvSpPr>
            <p:cNvPr id="73246"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47"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248"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249"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50"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51"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52"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53"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254"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55"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256"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57"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58"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259"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260"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261"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262"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263"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64"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65"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66"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267"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68"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269"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70"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271"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272"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73"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274"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75"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76"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77"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78"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279"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80"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281"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282"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83"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284"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285"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86"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2738" name="AutoShape 62"/>
          <p:cNvSpPr>
            <a:spLocks noChangeArrowheads="1"/>
          </p:cNvSpPr>
          <p:nvPr/>
        </p:nvSpPr>
        <p:spPr bwMode="auto">
          <a:xfrm>
            <a:off x="6915150" y="4759325"/>
            <a:ext cx="547688" cy="614363"/>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2739" name="AutoShape 71"/>
          <p:cNvSpPr>
            <a:spLocks noChangeArrowheads="1"/>
          </p:cNvSpPr>
          <p:nvPr/>
        </p:nvSpPr>
        <p:spPr bwMode="auto">
          <a:xfrm>
            <a:off x="7053263" y="5421313"/>
            <a:ext cx="260350" cy="136525"/>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2740" name="AutoShape 91"/>
          <p:cNvSpPr>
            <a:spLocks noChangeArrowheads="1"/>
          </p:cNvSpPr>
          <p:nvPr/>
        </p:nvSpPr>
        <p:spPr bwMode="auto">
          <a:xfrm>
            <a:off x="6784975" y="4695825"/>
            <a:ext cx="85725" cy="960438"/>
          </a:xfrm>
          <a:prstGeom prst="curvedRightArrow">
            <a:avLst>
              <a:gd name="adj1" fmla="val 145026"/>
              <a:gd name="adj2" fmla="val 290155"/>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41" name="AutoShape 92"/>
          <p:cNvSpPr>
            <a:spLocks noChangeArrowheads="1"/>
          </p:cNvSpPr>
          <p:nvPr/>
        </p:nvSpPr>
        <p:spPr bwMode="auto">
          <a:xfrm flipH="1">
            <a:off x="7478713" y="4689475"/>
            <a:ext cx="87312" cy="960438"/>
          </a:xfrm>
          <a:prstGeom prst="curvedRightArrow">
            <a:avLst>
              <a:gd name="adj1" fmla="val 142390"/>
              <a:gd name="adj2" fmla="val 284881"/>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42" name="AutoShape 86"/>
          <p:cNvSpPr>
            <a:spLocks noChangeArrowheads="1"/>
          </p:cNvSpPr>
          <p:nvPr/>
        </p:nvSpPr>
        <p:spPr bwMode="auto">
          <a:xfrm>
            <a:off x="7108825" y="4656138"/>
            <a:ext cx="155575" cy="66675"/>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sp>
        <p:nvSpPr>
          <p:cNvPr id="1010" name="Oval 1009"/>
          <p:cNvSpPr/>
          <p:nvPr/>
        </p:nvSpPr>
        <p:spPr>
          <a:xfrm>
            <a:off x="7221538" y="3649663"/>
            <a:ext cx="1392237" cy="14811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011" name="Oval 1010"/>
          <p:cNvSpPr/>
          <p:nvPr/>
        </p:nvSpPr>
        <p:spPr>
          <a:xfrm>
            <a:off x="6473825" y="4397375"/>
            <a:ext cx="1312863"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012" name="Oval 1011"/>
          <p:cNvSpPr/>
          <p:nvPr/>
        </p:nvSpPr>
        <p:spPr>
          <a:xfrm>
            <a:off x="5718175" y="3641725"/>
            <a:ext cx="1393825"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013" name="Oval 1012"/>
          <p:cNvSpPr/>
          <p:nvPr/>
        </p:nvSpPr>
        <p:spPr>
          <a:xfrm>
            <a:off x="7185025" y="5122863"/>
            <a:ext cx="1392238" cy="14811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014" name="Oval 1013"/>
          <p:cNvSpPr/>
          <p:nvPr/>
        </p:nvSpPr>
        <p:spPr>
          <a:xfrm>
            <a:off x="5689600" y="5137150"/>
            <a:ext cx="1393825"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069" name="Oval 1068"/>
          <p:cNvSpPr/>
          <p:nvPr/>
        </p:nvSpPr>
        <p:spPr>
          <a:xfrm>
            <a:off x="166688" y="3398838"/>
            <a:ext cx="3846512" cy="337185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984807"/>
              </a:solidFill>
            </a:endParaRPr>
          </a:p>
        </p:txBody>
      </p:sp>
      <p:grpSp>
        <p:nvGrpSpPr>
          <p:cNvPr id="19" name="Group 71"/>
          <p:cNvGrpSpPr>
            <a:grpSpLocks/>
          </p:cNvGrpSpPr>
          <p:nvPr/>
        </p:nvGrpSpPr>
        <p:grpSpPr bwMode="auto">
          <a:xfrm>
            <a:off x="1654175" y="5248275"/>
            <a:ext cx="774700" cy="204788"/>
            <a:chOff x="1147729" y="4214812"/>
            <a:chExt cx="6905650" cy="1100138"/>
          </a:xfrm>
        </p:grpSpPr>
        <p:sp>
          <p:nvSpPr>
            <p:cNvPr id="1122" name="Parallelogram 1121"/>
            <p:cNvSpPr/>
            <p:nvPr/>
          </p:nvSpPr>
          <p:spPr>
            <a:xfrm>
              <a:off x="1954336" y="4240399"/>
              <a:ext cx="6099043" cy="1014851"/>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123" name="Isosceles Triangle 1122"/>
            <p:cNvSpPr/>
            <p:nvPr/>
          </p:nvSpPr>
          <p:spPr>
            <a:xfrm flipV="1">
              <a:off x="1147729" y="4214812"/>
              <a:ext cx="1655662" cy="110013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20" name="Group 56"/>
          <p:cNvGrpSpPr>
            <a:grpSpLocks/>
          </p:cNvGrpSpPr>
          <p:nvPr/>
        </p:nvGrpSpPr>
        <p:grpSpPr bwMode="auto">
          <a:xfrm>
            <a:off x="1828800" y="4699000"/>
            <a:ext cx="569913" cy="276225"/>
            <a:chOff x="2855919" y="1132340"/>
            <a:chExt cx="4956181" cy="1552577"/>
          </a:xfrm>
        </p:grpSpPr>
        <p:sp>
          <p:nvSpPr>
            <p:cNvPr id="73203"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04"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205"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206"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07"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08"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09"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10"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211"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12"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213"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14"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15"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216"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217"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218"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219"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220"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21"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22"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23"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224"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25"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226"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27"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228"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229"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30"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231"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32"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33"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34"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235"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236"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237"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238"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239"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40"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241"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242"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43"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2751" name="AutoShape 62"/>
          <p:cNvSpPr>
            <a:spLocks noChangeArrowheads="1"/>
          </p:cNvSpPr>
          <p:nvPr/>
        </p:nvSpPr>
        <p:spPr bwMode="auto">
          <a:xfrm>
            <a:off x="1851025" y="4702175"/>
            <a:ext cx="546100" cy="614363"/>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2752" name="AutoShape 71"/>
          <p:cNvSpPr>
            <a:spLocks noChangeArrowheads="1"/>
          </p:cNvSpPr>
          <p:nvPr/>
        </p:nvSpPr>
        <p:spPr bwMode="auto">
          <a:xfrm>
            <a:off x="1989138" y="5364163"/>
            <a:ext cx="258762" cy="136525"/>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2753" name="AutoShape 91"/>
          <p:cNvSpPr>
            <a:spLocks noChangeArrowheads="1"/>
          </p:cNvSpPr>
          <p:nvPr/>
        </p:nvSpPr>
        <p:spPr bwMode="auto">
          <a:xfrm>
            <a:off x="1720850" y="4638675"/>
            <a:ext cx="85725" cy="960438"/>
          </a:xfrm>
          <a:prstGeom prst="curvedRightArrow">
            <a:avLst>
              <a:gd name="adj1" fmla="val 144818"/>
              <a:gd name="adj2" fmla="val 289637"/>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54" name="AutoShape 92"/>
          <p:cNvSpPr>
            <a:spLocks noChangeArrowheads="1"/>
          </p:cNvSpPr>
          <p:nvPr/>
        </p:nvSpPr>
        <p:spPr bwMode="auto">
          <a:xfrm flipH="1">
            <a:off x="2414588" y="4632325"/>
            <a:ext cx="85725" cy="960438"/>
          </a:xfrm>
          <a:prstGeom prst="curvedRightArrow">
            <a:avLst>
              <a:gd name="adj1" fmla="val 144818"/>
              <a:gd name="adj2" fmla="val 289637"/>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55" name="AutoShape 86"/>
          <p:cNvSpPr>
            <a:spLocks noChangeArrowheads="1"/>
          </p:cNvSpPr>
          <p:nvPr/>
        </p:nvSpPr>
        <p:spPr bwMode="auto">
          <a:xfrm>
            <a:off x="2044700" y="4598988"/>
            <a:ext cx="155575" cy="66675"/>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sp>
        <p:nvSpPr>
          <p:cNvPr id="1124" name="Oval 1123"/>
          <p:cNvSpPr/>
          <p:nvPr/>
        </p:nvSpPr>
        <p:spPr>
          <a:xfrm>
            <a:off x="2198688" y="3621088"/>
            <a:ext cx="1393825" cy="14811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125" name="Oval 1124"/>
          <p:cNvSpPr/>
          <p:nvPr/>
        </p:nvSpPr>
        <p:spPr>
          <a:xfrm>
            <a:off x="1450975" y="4368800"/>
            <a:ext cx="1312863"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126" name="Oval 1125"/>
          <p:cNvSpPr/>
          <p:nvPr/>
        </p:nvSpPr>
        <p:spPr>
          <a:xfrm>
            <a:off x="696913" y="3613150"/>
            <a:ext cx="1393825"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127" name="Oval 1126"/>
          <p:cNvSpPr/>
          <p:nvPr/>
        </p:nvSpPr>
        <p:spPr>
          <a:xfrm>
            <a:off x="2162175" y="5094288"/>
            <a:ext cx="1393825" cy="14811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128" name="Oval 1127"/>
          <p:cNvSpPr/>
          <p:nvPr/>
        </p:nvSpPr>
        <p:spPr>
          <a:xfrm>
            <a:off x="668338" y="5108575"/>
            <a:ext cx="1392237" cy="14811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nvGrpSpPr>
          <p:cNvPr id="21" name="Group 71"/>
          <p:cNvGrpSpPr>
            <a:grpSpLocks/>
          </p:cNvGrpSpPr>
          <p:nvPr/>
        </p:nvGrpSpPr>
        <p:grpSpPr bwMode="auto">
          <a:xfrm>
            <a:off x="2430463" y="6024563"/>
            <a:ext cx="774700" cy="204787"/>
            <a:chOff x="1147729" y="4214812"/>
            <a:chExt cx="6905650" cy="1100138"/>
          </a:xfrm>
        </p:grpSpPr>
        <p:sp>
          <p:nvSpPr>
            <p:cNvPr id="1181" name="Parallelogram 1180"/>
            <p:cNvSpPr/>
            <p:nvPr/>
          </p:nvSpPr>
          <p:spPr>
            <a:xfrm>
              <a:off x="1954327" y="4240394"/>
              <a:ext cx="6169802" cy="1014861"/>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182" name="Isosceles Triangle 1181"/>
            <p:cNvSpPr/>
            <p:nvPr/>
          </p:nvSpPr>
          <p:spPr>
            <a:xfrm flipV="1">
              <a:off x="1147729" y="4214812"/>
              <a:ext cx="1669809" cy="110013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22" name="Group 56"/>
          <p:cNvGrpSpPr>
            <a:grpSpLocks/>
          </p:cNvGrpSpPr>
          <p:nvPr/>
        </p:nvGrpSpPr>
        <p:grpSpPr bwMode="auto">
          <a:xfrm>
            <a:off x="2605088" y="5475288"/>
            <a:ext cx="571500" cy="276225"/>
            <a:chOff x="2855919" y="1132340"/>
            <a:chExt cx="4956181" cy="1552577"/>
          </a:xfrm>
        </p:grpSpPr>
        <p:sp>
          <p:nvSpPr>
            <p:cNvPr id="73160"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61"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162"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163"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64"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65"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66"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67"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168"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69"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170"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71"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72"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173"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174"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175"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176"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177"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78"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79"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80"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181"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82"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183"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84"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185"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186"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87"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188"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89"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90"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91"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92"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193"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94"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195"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196"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97"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198"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199"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200"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2763" name="AutoShape 62"/>
          <p:cNvSpPr>
            <a:spLocks noChangeArrowheads="1"/>
          </p:cNvSpPr>
          <p:nvPr/>
        </p:nvSpPr>
        <p:spPr bwMode="auto">
          <a:xfrm>
            <a:off x="2627313" y="5478463"/>
            <a:ext cx="547687" cy="614362"/>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2764" name="AutoShape 71"/>
          <p:cNvSpPr>
            <a:spLocks noChangeArrowheads="1"/>
          </p:cNvSpPr>
          <p:nvPr/>
        </p:nvSpPr>
        <p:spPr bwMode="auto">
          <a:xfrm>
            <a:off x="2765425" y="6140450"/>
            <a:ext cx="260350" cy="136525"/>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2765" name="AutoShape 91"/>
          <p:cNvSpPr>
            <a:spLocks noChangeArrowheads="1"/>
          </p:cNvSpPr>
          <p:nvPr/>
        </p:nvSpPr>
        <p:spPr bwMode="auto">
          <a:xfrm>
            <a:off x="2497138" y="5414963"/>
            <a:ext cx="85725" cy="960437"/>
          </a:xfrm>
          <a:prstGeom prst="curvedRightArrow">
            <a:avLst>
              <a:gd name="adj1" fmla="val 145026"/>
              <a:gd name="adj2" fmla="val 290155"/>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66" name="AutoShape 92"/>
          <p:cNvSpPr>
            <a:spLocks noChangeArrowheads="1"/>
          </p:cNvSpPr>
          <p:nvPr/>
        </p:nvSpPr>
        <p:spPr bwMode="auto">
          <a:xfrm flipH="1">
            <a:off x="3190875" y="5408613"/>
            <a:ext cx="87313" cy="960437"/>
          </a:xfrm>
          <a:prstGeom prst="curvedRightArrow">
            <a:avLst>
              <a:gd name="adj1" fmla="val 142388"/>
              <a:gd name="adj2" fmla="val 284878"/>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67" name="AutoShape 86"/>
          <p:cNvSpPr>
            <a:spLocks noChangeArrowheads="1"/>
          </p:cNvSpPr>
          <p:nvPr/>
        </p:nvSpPr>
        <p:spPr bwMode="auto">
          <a:xfrm>
            <a:off x="2820988" y="5375275"/>
            <a:ext cx="155575" cy="66675"/>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grpSp>
        <p:nvGrpSpPr>
          <p:cNvPr id="23" name="Group 71"/>
          <p:cNvGrpSpPr>
            <a:grpSpLocks/>
          </p:cNvGrpSpPr>
          <p:nvPr/>
        </p:nvGrpSpPr>
        <p:grpSpPr bwMode="auto">
          <a:xfrm>
            <a:off x="6015038" y="4543425"/>
            <a:ext cx="774700" cy="204788"/>
            <a:chOff x="1147729" y="4214812"/>
            <a:chExt cx="6905650" cy="1100138"/>
          </a:xfrm>
        </p:grpSpPr>
        <p:sp>
          <p:nvSpPr>
            <p:cNvPr id="1235" name="Parallelogram 1234"/>
            <p:cNvSpPr/>
            <p:nvPr/>
          </p:nvSpPr>
          <p:spPr>
            <a:xfrm>
              <a:off x="1954327" y="4240399"/>
              <a:ext cx="6169802" cy="1014851"/>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236" name="Isosceles Triangle 1235"/>
            <p:cNvSpPr/>
            <p:nvPr/>
          </p:nvSpPr>
          <p:spPr>
            <a:xfrm flipV="1">
              <a:off x="1147729" y="4214812"/>
              <a:ext cx="1669809" cy="110013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24" name="Group 56"/>
          <p:cNvGrpSpPr>
            <a:grpSpLocks/>
          </p:cNvGrpSpPr>
          <p:nvPr/>
        </p:nvGrpSpPr>
        <p:grpSpPr bwMode="auto">
          <a:xfrm>
            <a:off x="6189663" y="3994150"/>
            <a:ext cx="571500" cy="276225"/>
            <a:chOff x="2855919" y="1132340"/>
            <a:chExt cx="4956181" cy="1552577"/>
          </a:xfrm>
        </p:grpSpPr>
        <p:sp>
          <p:nvSpPr>
            <p:cNvPr id="73117"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18"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119"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120"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21"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22"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23"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24"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125"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26"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127"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28"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29"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130"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131"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132"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133"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134"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35"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36"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37"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138"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39"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140"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41"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142"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143"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44"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145"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46"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47"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48"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49"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150"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51"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152"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153"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54"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155"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156"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57"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2770" name="AutoShape 62"/>
          <p:cNvSpPr>
            <a:spLocks noChangeArrowheads="1"/>
          </p:cNvSpPr>
          <p:nvPr/>
        </p:nvSpPr>
        <p:spPr bwMode="auto">
          <a:xfrm>
            <a:off x="6211888" y="3997325"/>
            <a:ext cx="547687" cy="614363"/>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2771" name="AutoShape 71"/>
          <p:cNvSpPr>
            <a:spLocks noChangeArrowheads="1"/>
          </p:cNvSpPr>
          <p:nvPr/>
        </p:nvSpPr>
        <p:spPr bwMode="auto">
          <a:xfrm>
            <a:off x="6350000" y="4659313"/>
            <a:ext cx="260350" cy="136525"/>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2772" name="AutoShape 91"/>
          <p:cNvSpPr>
            <a:spLocks noChangeArrowheads="1"/>
          </p:cNvSpPr>
          <p:nvPr/>
        </p:nvSpPr>
        <p:spPr bwMode="auto">
          <a:xfrm>
            <a:off x="6081713" y="3933825"/>
            <a:ext cx="85725" cy="960438"/>
          </a:xfrm>
          <a:prstGeom prst="curvedRightArrow">
            <a:avLst>
              <a:gd name="adj1" fmla="val 145026"/>
              <a:gd name="adj2" fmla="val 290155"/>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73" name="AutoShape 92"/>
          <p:cNvSpPr>
            <a:spLocks noChangeArrowheads="1"/>
          </p:cNvSpPr>
          <p:nvPr/>
        </p:nvSpPr>
        <p:spPr bwMode="auto">
          <a:xfrm flipH="1">
            <a:off x="6775450" y="3927475"/>
            <a:ext cx="87313" cy="960438"/>
          </a:xfrm>
          <a:prstGeom prst="curvedRightArrow">
            <a:avLst>
              <a:gd name="adj1" fmla="val 142388"/>
              <a:gd name="adj2" fmla="val 284878"/>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74" name="AutoShape 86"/>
          <p:cNvSpPr>
            <a:spLocks noChangeArrowheads="1"/>
          </p:cNvSpPr>
          <p:nvPr/>
        </p:nvSpPr>
        <p:spPr bwMode="auto">
          <a:xfrm>
            <a:off x="6405563" y="3894138"/>
            <a:ext cx="155575" cy="66675"/>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grpSp>
        <p:nvGrpSpPr>
          <p:cNvPr id="25" name="Group 71"/>
          <p:cNvGrpSpPr>
            <a:grpSpLocks/>
          </p:cNvGrpSpPr>
          <p:nvPr/>
        </p:nvGrpSpPr>
        <p:grpSpPr bwMode="auto">
          <a:xfrm>
            <a:off x="7480300" y="4573588"/>
            <a:ext cx="774700" cy="203200"/>
            <a:chOff x="1147729" y="4214812"/>
            <a:chExt cx="6905650" cy="1100138"/>
          </a:xfrm>
        </p:grpSpPr>
        <p:sp>
          <p:nvSpPr>
            <p:cNvPr id="1289" name="Parallelogram 1288"/>
            <p:cNvSpPr/>
            <p:nvPr/>
          </p:nvSpPr>
          <p:spPr>
            <a:xfrm>
              <a:off x="1954336" y="4240594"/>
              <a:ext cx="6169802" cy="1057167"/>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290" name="Isosceles Triangle 1289"/>
            <p:cNvSpPr/>
            <p:nvPr/>
          </p:nvSpPr>
          <p:spPr>
            <a:xfrm flipV="1">
              <a:off x="1147729" y="4214812"/>
              <a:ext cx="1669809" cy="114310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26" name="Group 56"/>
          <p:cNvGrpSpPr>
            <a:grpSpLocks/>
          </p:cNvGrpSpPr>
          <p:nvPr/>
        </p:nvGrpSpPr>
        <p:grpSpPr bwMode="auto">
          <a:xfrm>
            <a:off x="7654925" y="4022725"/>
            <a:ext cx="571500" cy="277813"/>
            <a:chOff x="2855919" y="1132340"/>
            <a:chExt cx="4956181" cy="1552577"/>
          </a:xfrm>
        </p:grpSpPr>
        <p:sp>
          <p:nvSpPr>
            <p:cNvPr id="73074"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75"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076"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077"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78"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079"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80"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81"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082"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83"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084"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85"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86"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087"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088"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089"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090"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091"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92"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93"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94"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095"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096"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097"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098"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099"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100"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01"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102"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03"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04"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05"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106"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107"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108"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109"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110"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11"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112"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113"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114"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2777" name="AutoShape 62"/>
          <p:cNvSpPr>
            <a:spLocks noChangeArrowheads="1"/>
          </p:cNvSpPr>
          <p:nvPr/>
        </p:nvSpPr>
        <p:spPr bwMode="auto">
          <a:xfrm>
            <a:off x="7677150" y="4025900"/>
            <a:ext cx="547688" cy="615950"/>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2778" name="AutoShape 71"/>
          <p:cNvSpPr>
            <a:spLocks noChangeArrowheads="1"/>
          </p:cNvSpPr>
          <p:nvPr/>
        </p:nvSpPr>
        <p:spPr bwMode="auto">
          <a:xfrm>
            <a:off x="7815263" y="4689475"/>
            <a:ext cx="260350" cy="136525"/>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2779" name="AutoShape 91"/>
          <p:cNvSpPr>
            <a:spLocks noChangeArrowheads="1"/>
          </p:cNvSpPr>
          <p:nvPr/>
        </p:nvSpPr>
        <p:spPr bwMode="auto">
          <a:xfrm>
            <a:off x="7546975" y="3962400"/>
            <a:ext cx="85725" cy="962025"/>
          </a:xfrm>
          <a:prstGeom prst="curvedRightArrow">
            <a:avLst>
              <a:gd name="adj1" fmla="val 145058"/>
              <a:gd name="adj2" fmla="val 290219"/>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80" name="AutoShape 92"/>
          <p:cNvSpPr>
            <a:spLocks noChangeArrowheads="1"/>
          </p:cNvSpPr>
          <p:nvPr/>
        </p:nvSpPr>
        <p:spPr bwMode="auto">
          <a:xfrm flipH="1">
            <a:off x="8240713" y="3956050"/>
            <a:ext cx="87312" cy="962025"/>
          </a:xfrm>
          <a:prstGeom prst="curvedRightArrow">
            <a:avLst>
              <a:gd name="adj1" fmla="val 142421"/>
              <a:gd name="adj2" fmla="val 284944"/>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781" name="AutoShape 86"/>
          <p:cNvSpPr>
            <a:spLocks noChangeArrowheads="1"/>
          </p:cNvSpPr>
          <p:nvPr/>
        </p:nvSpPr>
        <p:spPr bwMode="auto">
          <a:xfrm>
            <a:off x="7870825" y="3922713"/>
            <a:ext cx="155575" cy="66675"/>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sp>
        <p:nvSpPr>
          <p:cNvPr id="72782" name="TextBox 1290"/>
          <p:cNvSpPr txBox="1">
            <a:spLocks noChangeArrowheads="1"/>
          </p:cNvSpPr>
          <p:nvPr/>
        </p:nvSpPr>
        <p:spPr bwMode="auto">
          <a:xfrm>
            <a:off x="6037263" y="42863"/>
            <a:ext cx="2135187" cy="461962"/>
          </a:xfrm>
          <a:prstGeom prst="rect">
            <a:avLst/>
          </a:prstGeom>
          <a:noFill/>
          <a:ln w="9525">
            <a:noFill/>
            <a:miter lim="800000"/>
            <a:headEnd/>
            <a:tailEnd/>
          </a:ln>
        </p:spPr>
        <p:txBody>
          <a:bodyPr wrap="none">
            <a:spAutoFit/>
          </a:bodyPr>
          <a:lstStyle/>
          <a:p>
            <a:r>
              <a:rPr lang="en-US" sz="2400" b="1">
                <a:solidFill>
                  <a:srgbClr val="984807"/>
                </a:solidFill>
              </a:rPr>
              <a:t>Interpersonal</a:t>
            </a:r>
          </a:p>
        </p:txBody>
      </p:sp>
      <p:sp>
        <p:nvSpPr>
          <p:cNvPr id="72783" name="TextBox 1291"/>
          <p:cNvSpPr txBox="1">
            <a:spLocks noChangeArrowheads="1"/>
          </p:cNvSpPr>
          <p:nvPr/>
        </p:nvSpPr>
        <p:spPr bwMode="auto">
          <a:xfrm>
            <a:off x="1154113" y="-7938"/>
            <a:ext cx="2133600" cy="461963"/>
          </a:xfrm>
          <a:prstGeom prst="rect">
            <a:avLst/>
          </a:prstGeom>
          <a:noFill/>
          <a:ln w="9525">
            <a:noFill/>
            <a:miter lim="800000"/>
            <a:headEnd/>
            <a:tailEnd/>
          </a:ln>
        </p:spPr>
        <p:txBody>
          <a:bodyPr wrap="none">
            <a:spAutoFit/>
          </a:bodyPr>
          <a:lstStyle/>
          <a:p>
            <a:r>
              <a:rPr lang="en-US" sz="2400" b="1">
                <a:solidFill>
                  <a:srgbClr val="984807"/>
                </a:solidFill>
              </a:rPr>
              <a:t>Intrapersonal</a:t>
            </a:r>
          </a:p>
        </p:txBody>
      </p:sp>
      <p:sp>
        <p:nvSpPr>
          <p:cNvPr id="72784" name="TextBox 1292"/>
          <p:cNvSpPr txBox="1">
            <a:spLocks noChangeArrowheads="1"/>
          </p:cNvSpPr>
          <p:nvPr/>
        </p:nvSpPr>
        <p:spPr bwMode="auto">
          <a:xfrm>
            <a:off x="1103313" y="6381750"/>
            <a:ext cx="2065337" cy="461963"/>
          </a:xfrm>
          <a:prstGeom prst="rect">
            <a:avLst/>
          </a:prstGeom>
          <a:noFill/>
          <a:ln w="9525">
            <a:noFill/>
            <a:miter lim="800000"/>
            <a:headEnd/>
            <a:tailEnd/>
          </a:ln>
        </p:spPr>
        <p:txBody>
          <a:bodyPr wrap="none">
            <a:spAutoFit/>
          </a:bodyPr>
          <a:lstStyle/>
          <a:p>
            <a:r>
              <a:rPr lang="en-US" sz="2400" b="1">
                <a:solidFill>
                  <a:srgbClr val="984807"/>
                </a:solidFill>
              </a:rPr>
              <a:t>Environment</a:t>
            </a:r>
          </a:p>
        </p:txBody>
      </p:sp>
      <p:sp>
        <p:nvSpPr>
          <p:cNvPr id="72785" name="TextBox 1293"/>
          <p:cNvSpPr txBox="1">
            <a:spLocks noChangeArrowheads="1"/>
          </p:cNvSpPr>
          <p:nvPr/>
        </p:nvSpPr>
        <p:spPr bwMode="auto">
          <a:xfrm>
            <a:off x="5921375" y="6429375"/>
            <a:ext cx="2478088" cy="461963"/>
          </a:xfrm>
          <a:prstGeom prst="rect">
            <a:avLst/>
          </a:prstGeom>
          <a:noFill/>
          <a:ln w="9525">
            <a:noFill/>
            <a:miter lim="800000"/>
            <a:headEnd/>
            <a:tailEnd/>
          </a:ln>
        </p:spPr>
        <p:txBody>
          <a:bodyPr wrap="none">
            <a:spAutoFit/>
          </a:bodyPr>
          <a:lstStyle/>
          <a:p>
            <a:r>
              <a:rPr lang="en-US" sz="2400" b="1">
                <a:solidFill>
                  <a:srgbClr val="984807"/>
                </a:solidFill>
              </a:rPr>
              <a:t>Symbol System</a:t>
            </a:r>
          </a:p>
        </p:txBody>
      </p:sp>
      <p:grpSp>
        <p:nvGrpSpPr>
          <p:cNvPr id="27" name="Group 1311"/>
          <p:cNvGrpSpPr>
            <a:grpSpLocks/>
          </p:cNvGrpSpPr>
          <p:nvPr/>
        </p:nvGrpSpPr>
        <p:grpSpPr bwMode="auto">
          <a:xfrm>
            <a:off x="1316038" y="2598738"/>
            <a:ext cx="6661150" cy="3336925"/>
            <a:chOff x="1316263" y="2598509"/>
            <a:chExt cx="6661155" cy="3337833"/>
          </a:xfrm>
        </p:grpSpPr>
        <p:cxnSp>
          <p:nvCxnSpPr>
            <p:cNvPr id="1301" name="Straight Connector 1300"/>
            <p:cNvCxnSpPr/>
            <p:nvPr/>
          </p:nvCxnSpPr>
          <p:spPr>
            <a:xfrm rot="10800000" flipV="1">
              <a:off x="2056039" y="4192793"/>
              <a:ext cx="2543177" cy="978166"/>
            </a:xfrm>
            <a:prstGeom prst="line">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03" name="Straight Connector 1302"/>
            <p:cNvCxnSpPr/>
            <p:nvPr/>
          </p:nvCxnSpPr>
          <p:spPr>
            <a:xfrm rot="10800000">
              <a:off x="4608740" y="4188028"/>
              <a:ext cx="3368678" cy="263597"/>
            </a:xfrm>
            <a:prstGeom prst="line">
              <a:avLst/>
            </a:prstGeom>
            <a:ln w="381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05" name="Straight Connector 1304"/>
            <p:cNvCxnSpPr>
              <a:stCxn id="72770" idx="3"/>
            </p:cNvCxnSpPr>
            <p:nvPr/>
          </p:nvCxnSpPr>
          <p:spPr>
            <a:xfrm rot="5400000" flipH="1">
              <a:off x="5343697" y="3472126"/>
              <a:ext cx="409686" cy="1873251"/>
            </a:xfrm>
            <a:prstGeom prst="line">
              <a:avLst/>
            </a:prstGeom>
            <a:ln w="381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9" name="Straight Connector 418"/>
            <p:cNvCxnSpPr/>
            <p:nvPr/>
          </p:nvCxnSpPr>
          <p:spPr>
            <a:xfrm rot="10800000">
              <a:off x="4610327" y="4205496"/>
              <a:ext cx="2608265" cy="1009925"/>
            </a:xfrm>
            <a:prstGeom prst="line">
              <a:avLst/>
            </a:prstGeom>
            <a:ln w="381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1" name="Straight Connector 420"/>
            <p:cNvCxnSpPr/>
            <p:nvPr/>
          </p:nvCxnSpPr>
          <p:spPr>
            <a:xfrm rot="5400000">
              <a:off x="2871778" y="4212080"/>
              <a:ext cx="1740373" cy="1708151"/>
            </a:xfrm>
            <a:prstGeom prst="line">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5" name="Straight Connector 414"/>
            <p:cNvCxnSpPr/>
            <p:nvPr/>
          </p:nvCxnSpPr>
          <p:spPr>
            <a:xfrm rot="10800000">
              <a:off x="1316263" y="2603272"/>
              <a:ext cx="3279777" cy="1589520"/>
            </a:xfrm>
            <a:prstGeom prst="line">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7" name="Straight Connector 416"/>
            <p:cNvCxnSpPr/>
            <p:nvPr/>
          </p:nvCxnSpPr>
          <p:spPr>
            <a:xfrm rot="10800000" flipV="1">
              <a:off x="4600802" y="2700137"/>
              <a:ext cx="3309940" cy="1505360"/>
            </a:xfrm>
            <a:prstGeom prst="line">
              <a:avLst/>
            </a:prstGeom>
            <a:ln w="381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99" name="Straight Connector 1298"/>
            <p:cNvCxnSpPr/>
            <p:nvPr/>
          </p:nvCxnSpPr>
          <p:spPr>
            <a:xfrm rot="10800000" flipV="1">
              <a:off x="4613502" y="2700137"/>
              <a:ext cx="1762126" cy="1497419"/>
            </a:xfrm>
            <a:prstGeom prst="line">
              <a:avLst/>
            </a:prstGeom>
            <a:ln w="381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10" name="Straight Connector 1309"/>
            <p:cNvCxnSpPr/>
            <p:nvPr/>
          </p:nvCxnSpPr>
          <p:spPr>
            <a:xfrm rot="10800000">
              <a:off x="2821214" y="2598509"/>
              <a:ext cx="1778001" cy="1595871"/>
            </a:xfrm>
            <a:prstGeom prst="line">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2787" name="TextBox 1312"/>
          <p:cNvSpPr txBox="1">
            <a:spLocks noChangeArrowheads="1"/>
          </p:cNvSpPr>
          <p:nvPr/>
        </p:nvSpPr>
        <p:spPr bwMode="auto">
          <a:xfrm>
            <a:off x="792163" y="782638"/>
            <a:ext cx="1236662" cy="369887"/>
          </a:xfrm>
          <a:prstGeom prst="rect">
            <a:avLst/>
          </a:prstGeom>
          <a:noFill/>
          <a:ln w="9525">
            <a:noFill/>
            <a:miter lim="800000"/>
            <a:headEnd/>
            <a:tailEnd/>
          </a:ln>
        </p:spPr>
        <p:txBody>
          <a:bodyPr wrap="none">
            <a:spAutoFit/>
          </a:bodyPr>
          <a:lstStyle/>
          <a:p>
            <a:r>
              <a:rPr lang="en-US" b="1">
                <a:solidFill>
                  <a:srgbClr val="984807"/>
                </a:solidFill>
              </a:rPr>
              <a:t>Cognitive</a:t>
            </a:r>
          </a:p>
        </p:txBody>
      </p:sp>
      <p:sp>
        <p:nvSpPr>
          <p:cNvPr id="72788" name="TextBox 1313"/>
          <p:cNvSpPr txBox="1">
            <a:spLocks noChangeArrowheads="1"/>
          </p:cNvSpPr>
          <p:nvPr/>
        </p:nvSpPr>
        <p:spPr bwMode="auto">
          <a:xfrm>
            <a:off x="2278063" y="801688"/>
            <a:ext cx="1274762" cy="369887"/>
          </a:xfrm>
          <a:prstGeom prst="rect">
            <a:avLst/>
          </a:prstGeom>
          <a:noFill/>
          <a:ln w="9525">
            <a:noFill/>
            <a:miter lim="800000"/>
            <a:headEnd/>
            <a:tailEnd/>
          </a:ln>
        </p:spPr>
        <p:txBody>
          <a:bodyPr wrap="none">
            <a:spAutoFit/>
          </a:bodyPr>
          <a:lstStyle/>
          <a:p>
            <a:r>
              <a:rPr lang="en-US" b="1">
                <a:solidFill>
                  <a:srgbClr val="984807"/>
                </a:solidFill>
              </a:rPr>
              <a:t>Academic</a:t>
            </a:r>
          </a:p>
        </p:txBody>
      </p:sp>
      <p:sp>
        <p:nvSpPr>
          <p:cNvPr id="72789" name="TextBox 1314"/>
          <p:cNvSpPr txBox="1">
            <a:spLocks noChangeArrowheads="1"/>
          </p:cNvSpPr>
          <p:nvPr/>
        </p:nvSpPr>
        <p:spPr bwMode="auto">
          <a:xfrm>
            <a:off x="1735138" y="1620838"/>
            <a:ext cx="825500" cy="369887"/>
          </a:xfrm>
          <a:prstGeom prst="rect">
            <a:avLst/>
          </a:prstGeom>
          <a:noFill/>
          <a:ln w="9525">
            <a:noFill/>
            <a:miter lim="800000"/>
            <a:headEnd/>
            <a:tailEnd/>
          </a:ln>
        </p:spPr>
        <p:txBody>
          <a:bodyPr wrap="none">
            <a:spAutoFit/>
          </a:bodyPr>
          <a:lstStyle/>
          <a:p>
            <a:r>
              <a:rPr lang="en-US" b="1">
                <a:solidFill>
                  <a:srgbClr val="984807"/>
                </a:solidFill>
              </a:rPr>
              <a:t>Motor</a:t>
            </a:r>
          </a:p>
        </p:txBody>
      </p:sp>
      <p:sp>
        <p:nvSpPr>
          <p:cNvPr id="72790" name="TextBox 1315"/>
          <p:cNvSpPr txBox="1">
            <a:spLocks noChangeArrowheads="1"/>
          </p:cNvSpPr>
          <p:nvPr/>
        </p:nvSpPr>
        <p:spPr bwMode="auto">
          <a:xfrm>
            <a:off x="5716588" y="887413"/>
            <a:ext cx="1236662" cy="369887"/>
          </a:xfrm>
          <a:prstGeom prst="rect">
            <a:avLst/>
          </a:prstGeom>
          <a:noFill/>
          <a:ln w="9525">
            <a:noFill/>
            <a:miter lim="800000"/>
            <a:headEnd/>
            <a:tailEnd/>
          </a:ln>
        </p:spPr>
        <p:txBody>
          <a:bodyPr wrap="none">
            <a:spAutoFit/>
          </a:bodyPr>
          <a:lstStyle/>
          <a:p>
            <a:r>
              <a:rPr lang="en-US" b="1">
                <a:solidFill>
                  <a:srgbClr val="984807"/>
                </a:solidFill>
              </a:rPr>
              <a:t>Cognitive</a:t>
            </a:r>
          </a:p>
        </p:txBody>
      </p:sp>
      <p:sp>
        <p:nvSpPr>
          <p:cNvPr id="72791" name="TextBox 1316"/>
          <p:cNvSpPr txBox="1">
            <a:spLocks noChangeArrowheads="1"/>
          </p:cNvSpPr>
          <p:nvPr/>
        </p:nvSpPr>
        <p:spPr bwMode="auto">
          <a:xfrm>
            <a:off x="7202488" y="906463"/>
            <a:ext cx="1274762" cy="369887"/>
          </a:xfrm>
          <a:prstGeom prst="rect">
            <a:avLst/>
          </a:prstGeom>
          <a:noFill/>
          <a:ln w="9525">
            <a:noFill/>
            <a:miter lim="800000"/>
            <a:headEnd/>
            <a:tailEnd/>
          </a:ln>
        </p:spPr>
        <p:txBody>
          <a:bodyPr wrap="none">
            <a:spAutoFit/>
          </a:bodyPr>
          <a:lstStyle/>
          <a:p>
            <a:r>
              <a:rPr lang="en-US" b="1">
                <a:solidFill>
                  <a:srgbClr val="984807"/>
                </a:solidFill>
              </a:rPr>
              <a:t>Academic</a:t>
            </a:r>
          </a:p>
        </p:txBody>
      </p:sp>
      <p:sp>
        <p:nvSpPr>
          <p:cNvPr id="72792" name="TextBox 1317"/>
          <p:cNvSpPr txBox="1">
            <a:spLocks noChangeArrowheads="1"/>
          </p:cNvSpPr>
          <p:nvPr/>
        </p:nvSpPr>
        <p:spPr bwMode="auto">
          <a:xfrm>
            <a:off x="6659563" y="1725613"/>
            <a:ext cx="825500" cy="369887"/>
          </a:xfrm>
          <a:prstGeom prst="rect">
            <a:avLst/>
          </a:prstGeom>
          <a:noFill/>
          <a:ln w="9525">
            <a:noFill/>
            <a:miter lim="800000"/>
            <a:headEnd/>
            <a:tailEnd/>
          </a:ln>
        </p:spPr>
        <p:txBody>
          <a:bodyPr wrap="none">
            <a:spAutoFit/>
          </a:bodyPr>
          <a:lstStyle/>
          <a:p>
            <a:r>
              <a:rPr lang="en-US" b="1">
                <a:solidFill>
                  <a:srgbClr val="984807"/>
                </a:solidFill>
              </a:rPr>
              <a:t>Motor</a:t>
            </a:r>
          </a:p>
        </p:txBody>
      </p:sp>
      <p:sp>
        <p:nvSpPr>
          <p:cNvPr id="72793" name="TextBox 1323"/>
          <p:cNvSpPr txBox="1">
            <a:spLocks noChangeArrowheads="1"/>
          </p:cNvSpPr>
          <p:nvPr/>
        </p:nvSpPr>
        <p:spPr bwMode="auto">
          <a:xfrm>
            <a:off x="788988" y="2238375"/>
            <a:ext cx="1300162" cy="646113"/>
          </a:xfrm>
          <a:prstGeom prst="rect">
            <a:avLst/>
          </a:prstGeom>
          <a:noFill/>
          <a:ln w="9525">
            <a:noFill/>
            <a:miter lim="800000"/>
            <a:headEnd/>
            <a:tailEnd/>
          </a:ln>
        </p:spPr>
        <p:txBody>
          <a:bodyPr wrap="none">
            <a:spAutoFit/>
          </a:bodyPr>
          <a:lstStyle/>
          <a:p>
            <a:pPr algn="ctr"/>
            <a:r>
              <a:rPr lang="en-US" b="1">
                <a:solidFill>
                  <a:srgbClr val="984807"/>
                </a:solidFill>
              </a:rPr>
              <a:t>Social-</a:t>
            </a:r>
          </a:p>
          <a:p>
            <a:pPr algn="ctr"/>
            <a:r>
              <a:rPr lang="en-US" b="1">
                <a:solidFill>
                  <a:srgbClr val="984807"/>
                </a:solidFill>
              </a:rPr>
              <a:t>Emotional</a:t>
            </a:r>
          </a:p>
        </p:txBody>
      </p:sp>
      <p:sp>
        <p:nvSpPr>
          <p:cNvPr id="72794" name="TextBox 1324"/>
          <p:cNvSpPr txBox="1">
            <a:spLocks noChangeArrowheads="1"/>
          </p:cNvSpPr>
          <p:nvPr/>
        </p:nvSpPr>
        <p:spPr bwMode="auto">
          <a:xfrm>
            <a:off x="2344738" y="2390775"/>
            <a:ext cx="1158875" cy="369888"/>
          </a:xfrm>
          <a:prstGeom prst="rect">
            <a:avLst/>
          </a:prstGeom>
          <a:noFill/>
          <a:ln w="9525">
            <a:noFill/>
            <a:miter lim="800000"/>
            <a:headEnd/>
            <a:tailEnd/>
          </a:ln>
        </p:spPr>
        <p:txBody>
          <a:bodyPr wrap="none">
            <a:spAutoFit/>
          </a:bodyPr>
          <a:lstStyle/>
          <a:p>
            <a:pPr algn="ctr"/>
            <a:r>
              <a:rPr lang="en-US" b="1">
                <a:solidFill>
                  <a:srgbClr val="984807"/>
                </a:solidFill>
              </a:rPr>
              <a:t>Adaptive</a:t>
            </a:r>
          </a:p>
        </p:txBody>
      </p:sp>
      <p:sp>
        <p:nvSpPr>
          <p:cNvPr id="72795" name="TextBox 1325"/>
          <p:cNvSpPr txBox="1">
            <a:spLocks noChangeArrowheads="1"/>
          </p:cNvSpPr>
          <p:nvPr/>
        </p:nvSpPr>
        <p:spPr bwMode="auto">
          <a:xfrm>
            <a:off x="5751513" y="2297113"/>
            <a:ext cx="1301750" cy="646112"/>
          </a:xfrm>
          <a:prstGeom prst="rect">
            <a:avLst/>
          </a:prstGeom>
          <a:noFill/>
          <a:ln w="9525">
            <a:noFill/>
            <a:miter lim="800000"/>
            <a:headEnd/>
            <a:tailEnd/>
          </a:ln>
        </p:spPr>
        <p:txBody>
          <a:bodyPr wrap="none">
            <a:spAutoFit/>
          </a:bodyPr>
          <a:lstStyle/>
          <a:p>
            <a:pPr algn="ctr"/>
            <a:r>
              <a:rPr lang="en-US" b="1">
                <a:solidFill>
                  <a:srgbClr val="984807"/>
                </a:solidFill>
              </a:rPr>
              <a:t>Social-</a:t>
            </a:r>
          </a:p>
          <a:p>
            <a:pPr algn="ctr"/>
            <a:r>
              <a:rPr lang="en-US" b="1">
                <a:solidFill>
                  <a:srgbClr val="984807"/>
                </a:solidFill>
              </a:rPr>
              <a:t>Emotional</a:t>
            </a:r>
          </a:p>
        </p:txBody>
      </p:sp>
      <p:sp>
        <p:nvSpPr>
          <p:cNvPr id="72796" name="TextBox 1326"/>
          <p:cNvSpPr txBox="1">
            <a:spLocks noChangeArrowheads="1"/>
          </p:cNvSpPr>
          <p:nvPr/>
        </p:nvSpPr>
        <p:spPr bwMode="auto">
          <a:xfrm>
            <a:off x="7308850" y="2449513"/>
            <a:ext cx="1158875" cy="368300"/>
          </a:xfrm>
          <a:prstGeom prst="rect">
            <a:avLst/>
          </a:prstGeom>
          <a:noFill/>
          <a:ln w="9525">
            <a:noFill/>
            <a:miter lim="800000"/>
            <a:headEnd/>
            <a:tailEnd/>
          </a:ln>
        </p:spPr>
        <p:txBody>
          <a:bodyPr wrap="none">
            <a:spAutoFit/>
          </a:bodyPr>
          <a:lstStyle/>
          <a:p>
            <a:pPr algn="ctr"/>
            <a:r>
              <a:rPr lang="en-US" b="1">
                <a:solidFill>
                  <a:srgbClr val="984807"/>
                </a:solidFill>
              </a:rPr>
              <a:t>Adaptive</a:t>
            </a:r>
          </a:p>
        </p:txBody>
      </p:sp>
      <p:sp>
        <p:nvSpPr>
          <p:cNvPr id="72797" name="TextBox 1327"/>
          <p:cNvSpPr txBox="1">
            <a:spLocks noChangeArrowheads="1"/>
          </p:cNvSpPr>
          <p:nvPr/>
        </p:nvSpPr>
        <p:spPr bwMode="auto">
          <a:xfrm>
            <a:off x="5792788" y="4157663"/>
            <a:ext cx="1235075" cy="369887"/>
          </a:xfrm>
          <a:prstGeom prst="rect">
            <a:avLst/>
          </a:prstGeom>
          <a:noFill/>
          <a:ln w="9525">
            <a:noFill/>
            <a:miter lim="800000"/>
            <a:headEnd/>
            <a:tailEnd/>
          </a:ln>
        </p:spPr>
        <p:txBody>
          <a:bodyPr wrap="none">
            <a:spAutoFit/>
          </a:bodyPr>
          <a:lstStyle/>
          <a:p>
            <a:r>
              <a:rPr lang="en-US" b="1">
                <a:solidFill>
                  <a:srgbClr val="984807"/>
                </a:solidFill>
              </a:rPr>
              <a:t>Cognitive</a:t>
            </a:r>
          </a:p>
        </p:txBody>
      </p:sp>
      <p:sp>
        <p:nvSpPr>
          <p:cNvPr id="72798" name="TextBox 1328"/>
          <p:cNvSpPr txBox="1">
            <a:spLocks noChangeArrowheads="1"/>
          </p:cNvSpPr>
          <p:nvPr/>
        </p:nvSpPr>
        <p:spPr bwMode="auto">
          <a:xfrm>
            <a:off x="7278688" y="4176713"/>
            <a:ext cx="1274762" cy="369887"/>
          </a:xfrm>
          <a:prstGeom prst="rect">
            <a:avLst/>
          </a:prstGeom>
          <a:noFill/>
          <a:ln w="9525">
            <a:noFill/>
            <a:miter lim="800000"/>
            <a:headEnd/>
            <a:tailEnd/>
          </a:ln>
        </p:spPr>
        <p:txBody>
          <a:bodyPr wrap="none">
            <a:spAutoFit/>
          </a:bodyPr>
          <a:lstStyle/>
          <a:p>
            <a:r>
              <a:rPr lang="en-US" b="1">
                <a:solidFill>
                  <a:srgbClr val="984807"/>
                </a:solidFill>
              </a:rPr>
              <a:t>Academic</a:t>
            </a:r>
          </a:p>
        </p:txBody>
      </p:sp>
      <p:sp>
        <p:nvSpPr>
          <p:cNvPr id="72799" name="TextBox 1329"/>
          <p:cNvSpPr txBox="1">
            <a:spLocks noChangeArrowheads="1"/>
          </p:cNvSpPr>
          <p:nvPr/>
        </p:nvSpPr>
        <p:spPr bwMode="auto">
          <a:xfrm>
            <a:off x="6735763" y="4995863"/>
            <a:ext cx="825500" cy="369887"/>
          </a:xfrm>
          <a:prstGeom prst="rect">
            <a:avLst/>
          </a:prstGeom>
          <a:noFill/>
          <a:ln w="9525">
            <a:noFill/>
            <a:miter lim="800000"/>
            <a:headEnd/>
            <a:tailEnd/>
          </a:ln>
        </p:spPr>
        <p:txBody>
          <a:bodyPr wrap="none">
            <a:spAutoFit/>
          </a:bodyPr>
          <a:lstStyle/>
          <a:p>
            <a:r>
              <a:rPr lang="en-US" b="1">
                <a:solidFill>
                  <a:srgbClr val="984807"/>
                </a:solidFill>
              </a:rPr>
              <a:t>Motor</a:t>
            </a:r>
          </a:p>
        </p:txBody>
      </p:sp>
      <p:sp>
        <p:nvSpPr>
          <p:cNvPr id="72800" name="TextBox 1330"/>
          <p:cNvSpPr txBox="1">
            <a:spLocks noChangeArrowheads="1"/>
          </p:cNvSpPr>
          <p:nvPr/>
        </p:nvSpPr>
        <p:spPr bwMode="auto">
          <a:xfrm>
            <a:off x="5788025" y="5613400"/>
            <a:ext cx="1300163" cy="646113"/>
          </a:xfrm>
          <a:prstGeom prst="rect">
            <a:avLst/>
          </a:prstGeom>
          <a:noFill/>
          <a:ln w="9525">
            <a:noFill/>
            <a:miter lim="800000"/>
            <a:headEnd/>
            <a:tailEnd/>
          </a:ln>
        </p:spPr>
        <p:txBody>
          <a:bodyPr wrap="none">
            <a:spAutoFit/>
          </a:bodyPr>
          <a:lstStyle/>
          <a:p>
            <a:pPr algn="ctr"/>
            <a:r>
              <a:rPr lang="en-US" b="1">
                <a:solidFill>
                  <a:srgbClr val="984807"/>
                </a:solidFill>
              </a:rPr>
              <a:t>Social-</a:t>
            </a:r>
          </a:p>
          <a:p>
            <a:pPr algn="ctr"/>
            <a:r>
              <a:rPr lang="en-US" b="1">
                <a:solidFill>
                  <a:srgbClr val="984807"/>
                </a:solidFill>
              </a:rPr>
              <a:t>Emotional</a:t>
            </a:r>
          </a:p>
        </p:txBody>
      </p:sp>
      <p:sp>
        <p:nvSpPr>
          <p:cNvPr id="72801" name="TextBox 1332"/>
          <p:cNvSpPr txBox="1">
            <a:spLocks noChangeArrowheads="1"/>
          </p:cNvSpPr>
          <p:nvPr/>
        </p:nvSpPr>
        <p:spPr bwMode="auto">
          <a:xfrm>
            <a:off x="784225" y="4084638"/>
            <a:ext cx="1236663" cy="369887"/>
          </a:xfrm>
          <a:prstGeom prst="rect">
            <a:avLst/>
          </a:prstGeom>
          <a:noFill/>
          <a:ln w="9525">
            <a:noFill/>
            <a:miter lim="800000"/>
            <a:headEnd/>
            <a:tailEnd/>
          </a:ln>
        </p:spPr>
        <p:txBody>
          <a:bodyPr wrap="none">
            <a:spAutoFit/>
          </a:bodyPr>
          <a:lstStyle/>
          <a:p>
            <a:r>
              <a:rPr lang="en-US" b="1">
                <a:solidFill>
                  <a:srgbClr val="984807"/>
                </a:solidFill>
              </a:rPr>
              <a:t>Cognitive</a:t>
            </a:r>
          </a:p>
        </p:txBody>
      </p:sp>
      <p:sp>
        <p:nvSpPr>
          <p:cNvPr id="72802" name="TextBox 1333"/>
          <p:cNvSpPr txBox="1">
            <a:spLocks noChangeArrowheads="1"/>
          </p:cNvSpPr>
          <p:nvPr/>
        </p:nvSpPr>
        <p:spPr bwMode="auto">
          <a:xfrm>
            <a:off x="2270125" y="4103688"/>
            <a:ext cx="1274763" cy="369887"/>
          </a:xfrm>
          <a:prstGeom prst="rect">
            <a:avLst/>
          </a:prstGeom>
          <a:noFill/>
          <a:ln w="9525">
            <a:noFill/>
            <a:miter lim="800000"/>
            <a:headEnd/>
            <a:tailEnd/>
          </a:ln>
        </p:spPr>
        <p:txBody>
          <a:bodyPr wrap="none">
            <a:spAutoFit/>
          </a:bodyPr>
          <a:lstStyle/>
          <a:p>
            <a:r>
              <a:rPr lang="en-US" b="1">
                <a:solidFill>
                  <a:srgbClr val="984807"/>
                </a:solidFill>
              </a:rPr>
              <a:t>Academic</a:t>
            </a:r>
          </a:p>
        </p:txBody>
      </p:sp>
      <p:sp>
        <p:nvSpPr>
          <p:cNvPr id="72803" name="TextBox 1334"/>
          <p:cNvSpPr txBox="1">
            <a:spLocks noChangeArrowheads="1"/>
          </p:cNvSpPr>
          <p:nvPr/>
        </p:nvSpPr>
        <p:spPr bwMode="auto">
          <a:xfrm>
            <a:off x="1727200" y="4922838"/>
            <a:ext cx="827088" cy="369887"/>
          </a:xfrm>
          <a:prstGeom prst="rect">
            <a:avLst/>
          </a:prstGeom>
          <a:noFill/>
          <a:ln w="9525">
            <a:noFill/>
            <a:miter lim="800000"/>
            <a:headEnd/>
            <a:tailEnd/>
          </a:ln>
        </p:spPr>
        <p:txBody>
          <a:bodyPr wrap="none">
            <a:spAutoFit/>
          </a:bodyPr>
          <a:lstStyle/>
          <a:p>
            <a:r>
              <a:rPr lang="en-US" b="1">
                <a:solidFill>
                  <a:srgbClr val="984807"/>
                </a:solidFill>
              </a:rPr>
              <a:t>Motor</a:t>
            </a:r>
          </a:p>
        </p:txBody>
      </p:sp>
      <p:sp>
        <p:nvSpPr>
          <p:cNvPr id="72804" name="TextBox 1335"/>
          <p:cNvSpPr txBox="1">
            <a:spLocks noChangeArrowheads="1"/>
          </p:cNvSpPr>
          <p:nvPr/>
        </p:nvSpPr>
        <p:spPr bwMode="auto">
          <a:xfrm>
            <a:off x="781050" y="5540375"/>
            <a:ext cx="1300163" cy="646113"/>
          </a:xfrm>
          <a:prstGeom prst="rect">
            <a:avLst/>
          </a:prstGeom>
          <a:noFill/>
          <a:ln w="9525">
            <a:noFill/>
            <a:miter lim="800000"/>
            <a:headEnd/>
            <a:tailEnd/>
          </a:ln>
        </p:spPr>
        <p:txBody>
          <a:bodyPr wrap="none">
            <a:spAutoFit/>
          </a:bodyPr>
          <a:lstStyle/>
          <a:p>
            <a:pPr algn="ctr"/>
            <a:r>
              <a:rPr lang="en-US" b="1">
                <a:solidFill>
                  <a:srgbClr val="984807"/>
                </a:solidFill>
              </a:rPr>
              <a:t>Social-</a:t>
            </a:r>
          </a:p>
          <a:p>
            <a:pPr algn="ctr"/>
            <a:r>
              <a:rPr lang="en-US" b="1">
                <a:solidFill>
                  <a:srgbClr val="984807"/>
                </a:solidFill>
              </a:rPr>
              <a:t>Emotional</a:t>
            </a:r>
          </a:p>
        </p:txBody>
      </p:sp>
      <p:sp>
        <p:nvSpPr>
          <p:cNvPr id="72805" name="TextBox 1336"/>
          <p:cNvSpPr txBox="1">
            <a:spLocks noChangeArrowheads="1"/>
          </p:cNvSpPr>
          <p:nvPr/>
        </p:nvSpPr>
        <p:spPr bwMode="auto">
          <a:xfrm>
            <a:off x="2336800" y="5692775"/>
            <a:ext cx="1160463" cy="369888"/>
          </a:xfrm>
          <a:prstGeom prst="rect">
            <a:avLst/>
          </a:prstGeom>
          <a:noFill/>
          <a:ln w="9525">
            <a:noFill/>
            <a:miter lim="800000"/>
            <a:headEnd/>
            <a:tailEnd/>
          </a:ln>
        </p:spPr>
        <p:txBody>
          <a:bodyPr wrap="none">
            <a:spAutoFit/>
          </a:bodyPr>
          <a:lstStyle/>
          <a:p>
            <a:pPr algn="ctr"/>
            <a:r>
              <a:rPr lang="en-US" b="1">
                <a:solidFill>
                  <a:srgbClr val="984807"/>
                </a:solidFill>
              </a:rPr>
              <a:t>Adaptive</a:t>
            </a:r>
          </a:p>
        </p:txBody>
      </p:sp>
      <p:grpSp>
        <p:nvGrpSpPr>
          <p:cNvPr id="28" name="Group 71"/>
          <p:cNvGrpSpPr>
            <a:grpSpLocks/>
          </p:cNvGrpSpPr>
          <p:nvPr/>
        </p:nvGrpSpPr>
        <p:grpSpPr bwMode="auto">
          <a:xfrm>
            <a:off x="7415213" y="6046788"/>
            <a:ext cx="774700" cy="203200"/>
            <a:chOff x="1147729" y="4214812"/>
            <a:chExt cx="6905650" cy="1100138"/>
          </a:xfrm>
        </p:grpSpPr>
        <p:sp>
          <p:nvSpPr>
            <p:cNvPr id="1391" name="Parallelogram 1390"/>
            <p:cNvSpPr/>
            <p:nvPr/>
          </p:nvSpPr>
          <p:spPr>
            <a:xfrm>
              <a:off x="1954327" y="4240594"/>
              <a:ext cx="6169802" cy="1057167"/>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sp>
          <p:nvSpPr>
            <p:cNvPr id="1392" name="Isosceles Triangle 1391"/>
            <p:cNvSpPr/>
            <p:nvPr/>
          </p:nvSpPr>
          <p:spPr>
            <a:xfrm flipV="1">
              <a:off x="1147729" y="4214812"/>
              <a:ext cx="1669809" cy="114310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grpSp>
      <p:grpSp>
        <p:nvGrpSpPr>
          <p:cNvPr id="29" name="Group 56"/>
          <p:cNvGrpSpPr>
            <a:grpSpLocks/>
          </p:cNvGrpSpPr>
          <p:nvPr/>
        </p:nvGrpSpPr>
        <p:grpSpPr bwMode="auto">
          <a:xfrm>
            <a:off x="7589838" y="5495925"/>
            <a:ext cx="571500" cy="277813"/>
            <a:chOff x="2855919" y="1132340"/>
            <a:chExt cx="4956181" cy="1552577"/>
          </a:xfrm>
        </p:grpSpPr>
        <p:sp>
          <p:nvSpPr>
            <p:cNvPr id="73022" name="AutoShape 4"/>
            <p:cNvSpPr>
              <a:spLocks noChangeArrowheads="1"/>
            </p:cNvSpPr>
            <p:nvPr/>
          </p:nvSpPr>
          <p:spPr bwMode="auto">
            <a:xfrm>
              <a:off x="6811974" y="16847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23" name="Line 5"/>
            <p:cNvSpPr>
              <a:spLocks noChangeShapeType="1"/>
            </p:cNvSpPr>
            <p:nvPr/>
          </p:nvSpPr>
          <p:spPr bwMode="auto">
            <a:xfrm flipV="1">
              <a:off x="3976695" y="1575253"/>
              <a:ext cx="0" cy="465138"/>
            </a:xfrm>
            <a:prstGeom prst="line">
              <a:avLst/>
            </a:prstGeom>
            <a:noFill/>
            <a:ln w="9525">
              <a:noFill/>
              <a:round/>
              <a:headEnd/>
              <a:tailEnd type="triangle" w="med" len="med"/>
            </a:ln>
          </p:spPr>
          <p:txBody>
            <a:bodyPr/>
            <a:lstStyle/>
            <a:p>
              <a:endParaRPr lang="en-US">
                <a:solidFill>
                  <a:srgbClr val="984807"/>
                </a:solidFill>
              </a:endParaRPr>
            </a:p>
          </p:txBody>
        </p:sp>
        <p:sp>
          <p:nvSpPr>
            <p:cNvPr id="73024" name="AutoShape 6"/>
            <p:cNvSpPr>
              <a:spLocks noChangeArrowheads="1"/>
            </p:cNvSpPr>
            <p:nvPr/>
          </p:nvSpPr>
          <p:spPr bwMode="auto">
            <a:xfrm>
              <a:off x="6964374" y="1837191"/>
              <a:ext cx="522288" cy="290513"/>
            </a:xfrm>
            <a:prstGeom prst="plus">
              <a:avLst>
                <a:gd name="adj" fmla="val 25000"/>
              </a:avLst>
            </a:prstGeom>
            <a:solidFill>
              <a:schemeClr val="accent2"/>
            </a:solidFill>
            <a:ln w="28575">
              <a:noFill/>
              <a:prstDash val="sysDot"/>
              <a:miter lim="800000"/>
              <a:headEnd/>
              <a:tailEnd/>
            </a:ln>
          </p:spPr>
          <p:txBody>
            <a:bodyPr wrap="none" anchor="ctr"/>
            <a:lstStyle/>
            <a:p>
              <a:endParaRPr lang="en-US">
                <a:solidFill>
                  <a:srgbClr val="984807"/>
                </a:solidFill>
              </a:endParaRPr>
            </a:p>
          </p:txBody>
        </p:sp>
        <p:sp>
          <p:nvSpPr>
            <p:cNvPr id="73025" name="AutoShape 7"/>
            <p:cNvSpPr>
              <a:spLocks noChangeArrowheads="1"/>
            </p:cNvSpPr>
            <p:nvPr/>
          </p:nvSpPr>
          <p:spPr bwMode="auto">
            <a:xfrm>
              <a:off x="7116774" y="19895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26" name="AutoShape 8"/>
            <p:cNvSpPr>
              <a:spLocks noChangeArrowheads="1"/>
            </p:cNvSpPr>
            <p:nvPr/>
          </p:nvSpPr>
          <p:spPr bwMode="auto">
            <a:xfrm>
              <a:off x="7269174" y="2141992"/>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027" name="AutoShape 9"/>
            <p:cNvSpPr>
              <a:spLocks noChangeArrowheads="1"/>
            </p:cNvSpPr>
            <p:nvPr/>
          </p:nvSpPr>
          <p:spPr bwMode="auto">
            <a:xfrm>
              <a:off x="6942149" y="2222954"/>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28" name="AutoShape 10"/>
            <p:cNvSpPr>
              <a:spLocks noChangeArrowheads="1"/>
            </p:cNvSpPr>
            <p:nvPr/>
          </p:nvSpPr>
          <p:spPr bwMode="auto">
            <a:xfrm>
              <a:off x="7108837" y="19959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29" name="AutoShape 11"/>
            <p:cNvSpPr>
              <a:spLocks noChangeArrowheads="1"/>
            </p:cNvSpPr>
            <p:nvPr/>
          </p:nvSpPr>
          <p:spPr bwMode="auto">
            <a:xfrm>
              <a:off x="6323023" y="1276803"/>
              <a:ext cx="706438" cy="3794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030" name="AutoShape 12"/>
            <p:cNvSpPr>
              <a:spLocks noChangeArrowheads="1"/>
            </p:cNvSpPr>
            <p:nvPr/>
          </p:nvSpPr>
          <p:spPr bwMode="auto">
            <a:xfrm>
              <a:off x="3470282" y="1343478"/>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31" name="AutoShape 13"/>
            <p:cNvSpPr>
              <a:spLocks noChangeArrowheads="1"/>
            </p:cNvSpPr>
            <p:nvPr/>
          </p:nvSpPr>
          <p:spPr bwMode="auto">
            <a:xfrm>
              <a:off x="3560770" y="1195840"/>
              <a:ext cx="522288" cy="290513"/>
            </a:xfrm>
            <a:prstGeom prst="plus">
              <a:avLst>
                <a:gd name="adj" fmla="val 25000"/>
              </a:avLst>
            </a:prstGeom>
            <a:solidFill>
              <a:srgbClr val="CC0000"/>
            </a:solidFill>
            <a:ln w="28575">
              <a:noFill/>
              <a:miter lim="800000"/>
              <a:headEnd/>
              <a:tailEnd/>
            </a:ln>
          </p:spPr>
          <p:txBody>
            <a:bodyPr wrap="none" anchor="ctr"/>
            <a:lstStyle/>
            <a:p>
              <a:endParaRPr lang="en-US">
                <a:solidFill>
                  <a:srgbClr val="984807"/>
                </a:solidFill>
              </a:endParaRPr>
            </a:p>
          </p:txBody>
        </p:sp>
        <p:sp>
          <p:nvSpPr>
            <p:cNvPr id="73032" name="AutoShape 14"/>
            <p:cNvSpPr>
              <a:spLocks noChangeArrowheads="1"/>
            </p:cNvSpPr>
            <p:nvPr/>
          </p:nvSpPr>
          <p:spPr bwMode="auto">
            <a:xfrm>
              <a:off x="6886586" y="1132340"/>
              <a:ext cx="649288" cy="5318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33" name="AutoShape 15"/>
            <p:cNvSpPr>
              <a:spLocks noChangeArrowheads="1"/>
            </p:cNvSpPr>
            <p:nvPr/>
          </p:nvSpPr>
          <p:spPr bwMode="auto">
            <a:xfrm>
              <a:off x="6253173" y="18514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34" name="AutoShape 16"/>
            <p:cNvSpPr>
              <a:spLocks noChangeArrowheads="1"/>
            </p:cNvSpPr>
            <p:nvPr/>
          </p:nvSpPr>
          <p:spPr bwMode="auto">
            <a:xfrm>
              <a:off x="6667511" y="2434092"/>
              <a:ext cx="868364" cy="250825"/>
            </a:xfrm>
            <a:prstGeom prst="plus">
              <a:avLst>
                <a:gd name="adj" fmla="val 25000"/>
              </a:avLst>
            </a:prstGeom>
            <a:solidFill>
              <a:srgbClr val="0000FF"/>
            </a:solidFill>
            <a:ln w="28575" cap="rnd">
              <a:noFill/>
              <a:prstDash val="sysDot"/>
              <a:miter lim="800000"/>
              <a:headEnd/>
              <a:tailEnd/>
            </a:ln>
          </p:spPr>
          <p:txBody>
            <a:bodyPr wrap="none" anchor="ctr"/>
            <a:lstStyle/>
            <a:p>
              <a:endParaRPr lang="en-US">
                <a:solidFill>
                  <a:srgbClr val="984807"/>
                </a:solidFill>
              </a:endParaRPr>
            </a:p>
          </p:txBody>
        </p:sp>
        <p:sp>
          <p:nvSpPr>
            <p:cNvPr id="73035" name="AutoShape 17"/>
            <p:cNvSpPr>
              <a:spLocks noChangeArrowheads="1"/>
            </p:cNvSpPr>
            <p:nvPr/>
          </p:nvSpPr>
          <p:spPr bwMode="auto">
            <a:xfrm>
              <a:off x="3622682" y="1394278"/>
              <a:ext cx="706438" cy="392113"/>
            </a:xfrm>
            <a:prstGeom prst="plus">
              <a:avLst>
                <a:gd name="adj" fmla="val 25000"/>
              </a:avLst>
            </a:prstGeom>
            <a:solidFill>
              <a:srgbClr val="8CCBD0"/>
            </a:solidFill>
            <a:ln w="28575">
              <a:noFill/>
              <a:prstDash val="dash"/>
              <a:miter lim="800000"/>
              <a:headEnd/>
              <a:tailEnd/>
            </a:ln>
          </p:spPr>
          <p:txBody>
            <a:bodyPr wrap="none" anchor="ctr"/>
            <a:lstStyle/>
            <a:p>
              <a:endParaRPr lang="en-US">
                <a:solidFill>
                  <a:srgbClr val="984807"/>
                </a:solidFill>
              </a:endParaRPr>
            </a:p>
          </p:txBody>
        </p:sp>
        <p:sp>
          <p:nvSpPr>
            <p:cNvPr id="73036" name="AutoShape 18"/>
            <p:cNvSpPr>
              <a:spLocks noChangeArrowheads="1"/>
            </p:cNvSpPr>
            <p:nvPr/>
          </p:nvSpPr>
          <p:spPr bwMode="auto">
            <a:xfrm>
              <a:off x="3775083" y="1648278"/>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037" name="AutoShape 19"/>
            <p:cNvSpPr>
              <a:spLocks noChangeArrowheads="1"/>
            </p:cNvSpPr>
            <p:nvPr/>
          </p:nvSpPr>
          <p:spPr bwMode="auto">
            <a:xfrm>
              <a:off x="4060833" y="1686378"/>
              <a:ext cx="522288" cy="290513"/>
            </a:xfrm>
            <a:prstGeom prst="plus">
              <a:avLst>
                <a:gd name="adj" fmla="val 25000"/>
              </a:avLst>
            </a:prstGeom>
            <a:solidFill>
              <a:srgbClr val="5255E0"/>
            </a:solidFill>
            <a:ln w="28575">
              <a:noFill/>
              <a:miter lim="800000"/>
              <a:headEnd/>
              <a:tailEnd/>
            </a:ln>
          </p:spPr>
          <p:txBody>
            <a:bodyPr wrap="none" anchor="ctr"/>
            <a:lstStyle/>
            <a:p>
              <a:endParaRPr lang="en-US">
                <a:solidFill>
                  <a:srgbClr val="984807"/>
                </a:solidFill>
              </a:endParaRPr>
            </a:p>
          </p:txBody>
        </p:sp>
        <p:sp>
          <p:nvSpPr>
            <p:cNvPr id="73038" name="AutoShape 20"/>
            <p:cNvSpPr>
              <a:spLocks noChangeArrowheads="1"/>
            </p:cNvSpPr>
            <p:nvPr/>
          </p:nvSpPr>
          <p:spPr bwMode="auto">
            <a:xfrm>
              <a:off x="2917832" y="1337128"/>
              <a:ext cx="922339" cy="392113"/>
            </a:xfrm>
            <a:prstGeom prst="plus">
              <a:avLst>
                <a:gd name="adj" fmla="val 25000"/>
              </a:avLst>
            </a:prstGeom>
            <a:solidFill>
              <a:srgbClr val="5255E0"/>
            </a:solidFill>
            <a:ln w="28575" cap="rnd">
              <a:noFill/>
              <a:prstDash val="sysDot"/>
              <a:miter lim="800000"/>
              <a:headEnd/>
              <a:tailEnd/>
            </a:ln>
          </p:spPr>
          <p:txBody>
            <a:bodyPr wrap="none" anchor="ctr"/>
            <a:lstStyle/>
            <a:p>
              <a:endParaRPr lang="en-US">
                <a:solidFill>
                  <a:srgbClr val="984807"/>
                </a:solidFill>
              </a:endParaRPr>
            </a:p>
          </p:txBody>
        </p:sp>
        <p:sp>
          <p:nvSpPr>
            <p:cNvPr id="73039" name="AutoShape 21"/>
            <p:cNvSpPr>
              <a:spLocks noChangeArrowheads="1"/>
            </p:cNvSpPr>
            <p:nvPr/>
          </p:nvSpPr>
          <p:spPr bwMode="auto">
            <a:xfrm>
              <a:off x="3382970" y="1676853"/>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40" name="AutoShape 22"/>
            <p:cNvSpPr>
              <a:spLocks noChangeArrowheads="1"/>
            </p:cNvSpPr>
            <p:nvPr/>
          </p:nvSpPr>
          <p:spPr bwMode="auto">
            <a:xfrm>
              <a:off x="3636970" y="1838779"/>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41" name="AutoShape 23"/>
            <p:cNvSpPr>
              <a:spLocks noChangeArrowheads="1"/>
            </p:cNvSpPr>
            <p:nvPr/>
          </p:nvSpPr>
          <p:spPr bwMode="auto">
            <a:xfrm>
              <a:off x="2954344" y="2165804"/>
              <a:ext cx="661988" cy="33496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42" name="AutoShape 24"/>
            <p:cNvSpPr>
              <a:spLocks noChangeArrowheads="1"/>
            </p:cNvSpPr>
            <p:nvPr/>
          </p:nvSpPr>
          <p:spPr bwMode="auto">
            <a:xfrm>
              <a:off x="3408370" y="2310267"/>
              <a:ext cx="522288" cy="290513"/>
            </a:xfrm>
            <a:prstGeom prst="plus">
              <a:avLst>
                <a:gd name="adj" fmla="val 25000"/>
              </a:avLst>
            </a:prstGeom>
            <a:solidFill>
              <a:schemeClr val="accent2"/>
            </a:solidFill>
            <a:ln w="28575">
              <a:noFill/>
              <a:miter lim="800000"/>
              <a:headEnd/>
              <a:tailEnd/>
            </a:ln>
          </p:spPr>
          <p:txBody>
            <a:bodyPr wrap="none" anchor="ctr"/>
            <a:lstStyle/>
            <a:p>
              <a:endParaRPr lang="en-US">
                <a:solidFill>
                  <a:srgbClr val="984807"/>
                </a:solidFill>
              </a:endParaRPr>
            </a:p>
          </p:txBody>
        </p:sp>
        <p:sp>
          <p:nvSpPr>
            <p:cNvPr id="73043" name="AutoShape 26"/>
            <p:cNvSpPr>
              <a:spLocks noChangeArrowheads="1"/>
            </p:cNvSpPr>
            <p:nvPr/>
          </p:nvSpPr>
          <p:spPr bwMode="auto">
            <a:xfrm>
              <a:off x="3990983" y="2095954"/>
              <a:ext cx="763588" cy="46196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044" name="AutoShape 28"/>
            <p:cNvSpPr>
              <a:spLocks noChangeArrowheads="1"/>
            </p:cNvSpPr>
            <p:nvPr/>
          </p:nvSpPr>
          <p:spPr bwMode="auto">
            <a:xfrm>
              <a:off x="3341695" y="2172154"/>
              <a:ext cx="522288" cy="290513"/>
            </a:xfrm>
            <a:prstGeom prst="plus">
              <a:avLst>
                <a:gd name="adj" fmla="val 25000"/>
              </a:avLst>
            </a:prstGeom>
            <a:noFill/>
            <a:ln w="28575">
              <a:noFill/>
              <a:miter lim="800000"/>
              <a:headEnd/>
              <a:tailEnd/>
            </a:ln>
          </p:spPr>
          <p:txBody>
            <a:bodyPr wrap="none" anchor="ctr"/>
            <a:lstStyle/>
            <a:p>
              <a:endParaRPr lang="en-US">
                <a:solidFill>
                  <a:srgbClr val="984807"/>
                </a:solidFill>
              </a:endParaRPr>
            </a:p>
          </p:txBody>
        </p:sp>
        <p:sp>
          <p:nvSpPr>
            <p:cNvPr id="73045" name="AutoShape 29"/>
            <p:cNvSpPr>
              <a:spLocks noChangeArrowheads="1"/>
            </p:cNvSpPr>
            <p:nvPr/>
          </p:nvSpPr>
          <p:spPr bwMode="auto">
            <a:xfrm>
              <a:off x="2946407" y="179115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046" name="AutoShape 30"/>
            <p:cNvSpPr>
              <a:spLocks noChangeArrowheads="1"/>
            </p:cNvSpPr>
            <p:nvPr/>
          </p:nvSpPr>
          <p:spPr bwMode="auto">
            <a:xfrm>
              <a:off x="3770320" y="2157867"/>
              <a:ext cx="300038" cy="258763"/>
            </a:xfrm>
            <a:prstGeom prst="plus">
              <a:avLst>
                <a:gd name="adj" fmla="val 25000"/>
              </a:avLst>
            </a:prstGeom>
            <a:solidFill>
              <a:srgbClr val="AAACF0"/>
            </a:solidFill>
            <a:ln w="28575" cap="rnd">
              <a:noFill/>
              <a:prstDash val="sysDot"/>
              <a:miter lim="800000"/>
              <a:headEnd/>
              <a:tailEnd/>
            </a:ln>
          </p:spPr>
          <p:txBody>
            <a:bodyPr wrap="none" anchor="ctr"/>
            <a:lstStyle/>
            <a:p>
              <a:endParaRPr lang="en-US">
                <a:solidFill>
                  <a:srgbClr val="984807"/>
                </a:solidFill>
              </a:endParaRPr>
            </a:p>
          </p:txBody>
        </p:sp>
        <p:sp>
          <p:nvSpPr>
            <p:cNvPr id="73047" name="AutoShape 31"/>
            <p:cNvSpPr>
              <a:spLocks noChangeArrowheads="1"/>
            </p:cNvSpPr>
            <p:nvPr/>
          </p:nvSpPr>
          <p:spPr bwMode="auto">
            <a:xfrm>
              <a:off x="2855919" y="1600653"/>
              <a:ext cx="522288" cy="290513"/>
            </a:xfrm>
            <a:prstGeom prst="plus">
              <a:avLst>
                <a:gd name="adj" fmla="val 25000"/>
              </a:avLst>
            </a:prstGeom>
            <a:solidFill>
              <a:srgbClr val="D4344B"/>
            </a:solidFill>
            <a:ln w="28575">
              <a:noFill/>
              <a:miter lim="800000"/>
              <a:headEnd/>
              <a:tailEnd/>
            </a:ln>
          </p:spPr>
          <p:txBody>
            <a:bodyPr wrap="none" anchor="ctr"/>
            <a:lstStyle/>
            <a:p>
              <a:endParaRPr lang="en-US">
                <a:solidFill>
                  <a:srgbClr val="984807"/>
                </a:solidFill>
              </a:endParaRPr>
            </a:p>
          </p:txBody>
        </p:sp>
        <p:sp>
          <p:nvSpPr>
            <p:cNvPr id="73048" name="AutoShape 32"/>
            <p:cNvSpPr>
              <a:spLocks noChangeArrowheads="1"/>
            </p:cNvSpPr>
            <p:nvPr/>
          </p:nvSpPr>
          <p:spPr bwMode="auto">
            <a:xfrm>
              <a:off x="6462723" y="198482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49" name="AutoShape 33"/>
            <p:cNvSpPr>
              <a:spLocks noChangeArrowheads="1"/>
            </p:cNvSpPr>
            <p:nvPr/>
          </p:nvSpPr>
          <p:spPr bwMode="auto">
            <a:xfrm>
              <a:off x="6767524" y="2108654"/>
              <a:ext cx="5984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050" name="AutoShape 34"/>
            <p:cNvSpPr>
              <a:spLocks noChangeArrowheads="1"/>
            </p:cNvSpPr>
            <p:nvPr/>
          </p:nvSpPr>
          <p:spPr bwMode="auto">
            <a:xfrm>
              <a:off x="6381761" y="2308679"/>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51" name="AutoShape 35"/>
            <p:cNvSpPr>
              <a:spLocks noChangeArrowheads="1"/>
            </p:cNvSpPr>
            <p:nvPr/>
          </p:nvSpPr>
          <p:spPr bwMode="auto">
            <a:xfrm>
              <a:off x="6659574" y="1518103"/>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052" name="AutoShape 36"/>
            <p:cNvSpPr>
              <a:spLocks noChangeArrowheads="1"/>
            </p:cNvSpPr>
            <p:nvPr/>
          </p:nvSpPr>
          <p:spPr bwMode="auto">
            <a:xfrm>
              <a:off x="5826135" y="1570491"/>
              <a:ext cx="522288" cy="29051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53" name="AutoShape 37"/>
            <p:cNvSpPr>
              <a:spLocks noChangeArrowheads="1"/>
            </p:cNvSpPr>
            <p:nvPr/>
          </p:nvSpPr>
          <p:spPr bwMode="auto">
            <a:xfrm>
              <a:off x="5316547" y="1646691"/>
              <a:ext cx="522288" cy="290513"/>
            </a:xfrm>
            <a:prstGeom prst="plus">
              <a:avLst>
                <a:gd name="adj" fmla="val 25000"/>
              </a:avLst>
            </a:prstGeom>
            <a:solidFill>
              <a:srgbClr val="0000FF"/>
            </a:solidFill>
            <a:ln w="28575">
              <a:noFill/>
              <a:miter lim="800000"/>
              <a:headEnd/>
              <a:tailEnd/>
            </a:ln>
          </p:spPr>
          <p:txBody>
            <a:bodyPr wrap="none" anchor="ctr"/>
            <a:lstStyle/>
            <a:p>
              <a:endParaRPr lang="en-US">
                <a:solidFill>
                  <a:srgbClr val="984807"/>
                </a:solidFill>
              </a:endParaRPr>
            </a:p>
          </p:txBody>
        </p:sp>
        <p:sp>
          <p:nvSpPr>
            <p:cNvPr id="73054" name="AutoShape 38"/>
            <p:cNvSpPr>
              <a:spLocks noChangeArrowheads="1"/>
            </p:cNvSpPr>
            <p:nvPr/>
          </p:nvSpPr>
          <p:spPr bwMode="auto">
            <a:xfrm>
              <a:off x="4849821" y="1565728"/>
              <a:ext cx="522288" cy="290513"/>
            </a:xfrm>
            <a:prstGeom prst="plus">
              <a:avLst>
                <a:gd name="adj" fmla="val 25000"/>
              </a:avLst>
            </a:prstGeom>
            <a:solidFill>
              <a:srgbClr val="AAACF0"/>
            </a:solidFill>
            <a:ln w="28575">
              <a:noFill/>
              <a:prstDash val="lgDash"/>
              <a:miter lim="800000"/>
              <a:headEnd/>
              <a:tailEnd/>
            </a:ln>
          </p:spPr>
          <p:txBody>
            <a:bodyPr wrap="none" anchor="ctr"/>
            <a:lstStyle/>
            <a:p>
              <a:endParaRPr lang="en-US">
                <a:solidFill>
                  <a:srgbClr val="984807"/>
                </a:solidFill>
              </a:endParaRPr>
            </a:p>
          </p:txBody>
        </p:sp>
        <p:sp>
          <p:nvSpPr>
            <p:cNvPr id="73055" name="AutoShape 39"/>
            <p:cNvSpPr>
              <a:spLocks noChangeArrowheads="1"/>
            </p:cNvSpPr>
            <p:nvPr/>
          </p:nvSpPr>
          <p:spPr bwMode="auto">
            <a:xfrm>
              <a:off x="4445008" y="1829254"/>
              <a:ext cx="769938" cy="284163"/>
            </a:xfrm>
            <a:prstGeom prst="plus">
              <a:avLst>
                <a:gd name="adj" fmla="val 25000"/>
              </a:avLst>
            </a:prstGeom>
            <a:solidFill>
              <a:srgbClr val="AAACF0"/>
            </a:solidFill>
            <a:ln w="28575">
              <a:noFill/>
              <a:miter lim="800000"/>
              <a:headEnd/>
              <a:tailEnd/>
            </a:ln>
          </p:spPr>
          <p:txBody>
            <a:bodyPr wrap="none" anchor="ctr"/>
            <a:lstStyle/>
            <a:p>
              <a:endParaRPr lang="en-US">
                <a:solidFill>
                  <a:srgbClr val="984807"/>
                </a:solidFill>
              </a:endParaRPr>
            </a:p>
          </p:txBody>
        </p:sp>
        <p:sp>
          <p:nvSpPr>
            <p:cNvPr id="73056" name="AutoShape 40"/>
            <p:cNvSpPr>
              <a:spLocks noChangeArrowheads="1"/>
            </p:cNvSpPr>
            <p:nvPr/>
          </p:nvSpPr>
          <p:spPr bwMode="auto">
            <a:xfrm>
              <a:off x="5616585" y="1908629"/>
              <a:ext cx="522288" cy="290513"/>
            </a:xfrm>
            <a:prstGeom prst="plus">
              <a:avLst>
                <a:gd name="adj" fmla="val 25000"/>
              </a:avLst>
            </a:prstGeom>
            <a:solidFill>
              <a:srgbClr val="F16179"/>
            </a:solidFill>
            <a:ln w="28575">
              <a:noFill/>
              <a:miter lim="800000"/>
              <a:headEnd/>
              <a:tailEnd/>
            </a:ln>
          </p:spPr>
          <p:txBody>
            <a:bodyPr wrap="none" anchor="ctr"/>
            <a:lstStyle/>
            <a:p>
              <a:endParaRPr lang="en-US">
                <a:solidFill>
                  <a:srgbClr val="984807"/>
                </a:solidFill>
              </a:endParaRPr>
            </a:p>
          </p:txBody>
        </p:sp>
        <p:sp>
          <p:nvSpPr>
            <p:cNvPr id="73057" name="AutoShape 41"/>
            <p:cNvSpPr>
              <a:spLocks noChangeArrowheads="1"/>
            </p:cNvSpPr>
            <p:nvPr/>
          </p:nvSpPr>
          <p:spPr bwMode="auto">
            <a:xfrm>
              <a:off x="6030923" y="1734003"/>
              <a:ext cx="522288" cy="290513"/>
            </a:xfrm>
            <a:prstGeom prst="plus">
              <a:avLst>
                <a:gd name="adj" fmla="val 25000"/>
              </a:avLst>
            </a:prstGeom>
            <a:solidFill>
              <a:schemeClr val="accent2"/>
            </a:solidFill>
            <a:ln w="28575">
              <a:noFill/>
              <a:miter lim="800000"/>
              <a:headEnd/>
              <a:tailEnd/>
            </a:ln>
          </p:spPr>
          <p:txBody>
            <a:bodyPr wrap="none" anchor="ctr"/>
            <a:lstStyle/>
            <a:p>
              <a:pPr algn="ctr"/>
              <a:endParaRPr lang="en-US">
                <a:solidFill>
                  <a:srgbClr val="984807"/>
                </a:solidFill>
              </a:endParaRPr>
            </a:p>
          </p:txBody>
        </p:sp>
        <p:sp>
          <p:nvSpPr>
            <p:cNvPr id="73058" name="AutoShape 42"/>
            <p:cNvSpPr>
              <a:spLocks noChangeArrowheads="1"/>
            </p:cNvSpPr>
            <p:nvPr/>
          </p:nvSpPr>
          <p:spPr bwMode="auto">
            <a:xfrm>
              <a:off x="4411671" y="1513341"/>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59" name="AutoShape 43"/>
            <p:cNvSpPr>
              <a:spLocks noChangeArrowheads="1"/>
            </p:cNvSpPr>
            <p:nvPr/>
          </p:nvSpPr>
          <p:spPr bwMode="auto">
            <a:xfrm>
              <a:off x="5654685" y="1741941"/>
              <a:ext cx="522288" cy="290513"/>
            </a:xfrm>
            <a:prstGeom prst="plus">
              <a:avLst>
                <a:gd name="adj" fmla="val 25000"/>
              </a:avLst>
            </a:prstGeom>
            <a:solidFill>
              <a:srgbClr val="AAACF0"/>
            </a:solidFill>
            <a:ln w="28575">
              <a:noFill/>
              <a:prstDash val="dashDot"/>
              <a:miter lim="800000"/>
              <a:headEnd/>
              <a:tailEnd/>
            </a:ln>
          </p:spPr>
          <p:txBody>
            <a:bodyPr wrap="none" anchor="ctr"/>
            <a:lstStyle/>
            <a:p>
              <a:endParaRPr lang="en-US">
                <a:solidFill>
                  <a:srgbClr val="984807"/>
                </a:solidFill>
              </a:endParaRPr>
            </a:p>
          </p:txBody>
        </p:sp>
        <p:sp>
          <p:nvSpPr>
            <p:cNvPr id="73060" name="AutoShape 44"/>
            <p:cNvSpPr>
              <a:spLocks noChangeArrowheads="1"/>
            </p:cNvSpPr>
            <p:nvPr/>
          </p:nvSpPr>
          <p:spPr bwMode="auto">
            <a:xfrm>
              <a:off x="4344996" y="1975304"/>
              <a:ext cx="522288" cy="290513"/>
            </a:xfrm>
            <a:prstGeom prst="plus">
              <a:avLst>
                <a:gd name="adj" fmla="val 25000"/>
              </a:avLst>
            </a:prstGeom>
            <a:solidFill>
              <a:srgbClr val="AAACF0"/>
            </a:solidFill>
            <a:ln w="28575">
              <a:noFill/>
              <a:prstDash val="dash"/>
              <a:miter lim="800000"/>
              <a:headEnd/>
              <a:tailEnd/>
            </a:ln>
          </p:spPr>
          <p:txBody>
            <a:bodyPr wrap="none" anchor="ctr"/>
            <a:lstStyle/>
            <a:p>
              <a:endParaRPr lang="en-US">
                <a:solidFill>
                  <a:srgbClr val="984807"/>
                </a:solidFill>
              </a:endParaRPr>
            </a:p>
          </p:txBody>
        </p:sp>
        <p:sp>
          <p:nvSpPr>
            <p:cNvPr id="73061" name="AutoShape 45"/>
            <p:cNvSpPr>
              <a:spLocks noChangeArrowheads="1"/>
            </p:cNvSpPr>
            <p:nvPr/>
          </p:nvSpPr>
          <p:spPr bwMode="auto">
            <a:xfrm>
              <a:off x="6145223" y="1975304"/>
              <a:ext cx="522288" cy="290513"/>
            </a:xfrm>
            <a:prstGeom prst="plus">
              <a:avLst>
                <a:gd name="adj" fmla="val 25000"/>
              </a:avLst>
            </a:prstGeom>
            <a:solidFill>
              <a:srgbClr val="8CCBD0"/>
            </a:solidFill>
            <a:ln w="28575">
              <a:noFill/>
              <a:miter lim="800000"/>
              <a:headEnd/>
              <a:tailEnd/>
            </a:ln>
          </p:spPr>
          <p:txBody>
            <a:bodyPr wrap="none" anchor="ctr"/>
            <a:lstStyle/>
            <a:p>
              <a:endParaRPr lang="en-US">
                <a:solidFill>
                  <a:srgbClr val="984807"/>
                </a:solidFill>
              </a:endParaRPr>
            </a:p>
          </p:txBody>
        </p:sp>
        <p:sp>
          <p:nvSpPr>
            <p:cNvPr id="73062" name="AutoShape 46"/>
            <p:cNvSpPr>
              <a:spLocks noChangeArrowheads="1"/>
            </p:cNvSpPr>
            <p:nvPr/>
          </p:nvSpPr>
          <p:spPr bwMode="auto">
            <a:xfrm>
              <a:off x="7277112" y="1332365"/>
              <a:ext cx="534988" cy="522288"/>
            </a:xfrm>
            <a:prstGeom prst="plus">
              <a:avLst>
                <a:gd name="adj" fmla="val 25000"/>
              </a:avLst>
            </a:prstGeom>
            <a:solidFill>
              <a:srgbClr val="D4344B"/>
            </a:solidFill>
            <a:ln w="28575">
              <a:noFill/>
              <a:prstDash val="sysDot"/>
              <a:miter lim="800000"/>
              <a:headEnd/>
              <a:tailEnd/>
            </a:ln>
          </p:spPr>
          <p:txBody>
            <a:bodyPr wrap="none" anchor="ctr"/>
            <a:lstStyle/>
            <a:p>
              <a:endParaRPr lang="en-US">
                <a:solidFill>
                  <a:srgbClr val="984807"/>
                </a:solidFill>
              </a:endParaRPr>
            </a:p>
          </p:txBody>
        </p:sp>
      </p:grpSp>
      <p:sp>
        <p:nvSpPr>
          <p:cNvPr id="72808" name="AutoShape 62"/>
          <p:cNvSpPr>
            <a:spLocks noChangeArrowheads="1"/>
          </p:cNvSpPr>
          <p:nvPr/>
        </p:nvSpPr>
        <p:spPr bwMode="auto">
          <a:xfrm>
            <a:off x="7612063" y="5499100"/>
            <a:ext cx="547687" cy="615950"/>
          </a:xfrm>
          <a:prstGeom prst="triangle">
            <a:avLst>
              <a:gd name="adj" fmla="val 50000"/>
            </a:avLst>
          </a:prstGeom>
          <a:solidFill>
            <a:srgbClr val="30D840"/>
          </a:solidFill>
          <a:ln w="57150">
            <a:noFill/>
            <a:miter lim="800000"/>
            <a:headEnd/>
            <a:tailEnd/>
          </a:ln>
        </p:spPr>
        <p:txBody>
          <a:bodyPr wrap="none" anchor="ctr"/>
          <a:lstStyle/>
          <a:p>
            <a:endParaRPr lang="en-US">
              <a:solidFill>
                <a:srgbClr val="984807"/>
              </a:solidFill>
            </a:endParaRPr>
          </a:p>
        </p:txBody>
      </p:sp>
      <p:sp>
        <p:nvSpPr>
          <p:cNvPr id="72809" name="AutoShape 71"/>
          <p:cNvSpPr>
            <a:spLocks noChangeArrowheads="1"/>
          </p:cNvSpPr>
          <p:nvPr/>
        </p:nvSpPr>
        <p:spPr bwMode="auto">
          <a:xfrm>
            <a:off x="7750175" y="6162675"/>
            <a:ext cx="260350" cy="136525"/>
          </a:xfrm>
          <a:prstGeom prst="triangle">
            <a:avLst>
              <a:gd name="adj" fmla="val 50000"/>
            </a:avLst>
          </a:prstGeom>
          <a:solidFill>
            <a:srgbClr val="FF00FF"/>
          </a:solidFill>
          <a:ln w="9525">
            <a:noFill/>
            <a:miter lim="800000"/>
            <a:headEnd/>
            <a:tailEnd/>
          </a:ln>
        </p:spPr>
        <p:txBody>
          <a:bodyPr wrap="none" anchor="ctr"/>
          <a:lstStyle/>
          <a:p>
            <a:endParaRPr lang="en-US">
              <a:solidFill>
                <a:srgbClr val="984807"/>
              </a:solidFill>
            </a:endParaRPr>
          </a:p>
        </p:txBody>
      </p:sp>
      <p:sp>
        <p:nvSpPr>
          <p:cNvPr id="72810" name="AutoShape 91"/>
          <p:cNvSpPr>
            <a:spLocks noChangeArrowheads="1"/>
          </p:cNvSpPr>
          <p:nvPr/>
        </p:nvSpPr>
        <p:spPr bwMode="auto">
          <a:xfrm>
            <a:off x="7481888" y="5435600"/>
            <a:ext cx="85725" cy="962025"/>
          </a:xfrm>
          <a:prstGeom prst="curvedRightArrow">
            <a:avLst>
              <a:gd name="adj1" fmla="val 145058"/>
              <a:gd name="adj2" fmla="val 290219"/>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811" name="AutoShape 92"/>
          <p:cNvSpPr>
            <a:spLocks noChangeArrowheads="1"/>
          </p:cNvSpPr>
          <p:nvPr/>
        </p:nvSpPr>
        <p:spPr bwMode="auto">
          <a:xfrm flipH="1">
            <a:off x="8175625" y="5429250"/>
            <a:ext cx="87313" cy="962025"/>
          </a:xfrm>
          <a:prstGeom prst="curvedRightArrow">
            <a:avLst>
              <a:gd name="adj1" fmla="val 142419"/>
              <a:gd name="adj2" fmla="val 284941"/>
              <a:gd name="adj3" fmla="val 33333"/>
            </a:avLst>
          </a:prstGeom>
          <a:solidFill>
            <a:srgbClr val="FFC000"/>
          </a:solidFill>
          <a:ln w="57150">
            <a:noFill/>
            <a:prstDash val="dash"/>
            <a:miter lim="800000"/>
            <a:headEnd/>
            <a:tailEnd/>
          </a:ln>
        </p:spPr>
        <p:txBody>
          <a:bodyPr wrap="none" anchor="ctr"/>
          <a:lstStyle/>
          <a:p>
            <a:endParaRPr lang="en-US">
              <a:solidFill>
                <a:srgbClr val="984807"/>
              </a:solidFill>
            </a:endParaRPr>
          </a:p>
        </p:txBody>
      </p:sp>
      <p:sp>
        <p:nvSpPr>
          <p:cNvPr id="72812" name="AutoShape 86"/>
          <p:cNvSpPr>
            <a:spLocks noChangeArrowheads="1"/>
          </p:cNvSpPr>
          <p:nvPr/>
        </p:nvSpPr>
        <p:spPr bwMode="auto">
          <a:xfrm>
            <a:off x="7805738" y="5395913"/>
            <a:ext cx="155575" cy="66675"/>
          </a:xfrm>
          <a:prstGeom prst="triangle">
            <a:avLst>
              <a:gd name="adj" fmla="val 50000"/>
            </a:avLst>
          </a:prstGeom>
          <a:solidFill>
            <a:schemeClr val="tx1"/>
          </a:solidFill>
          <a:ln w="57150">
            <a:solidFill>
              <a:schemeClr val="tx1"/>
            </a:solidFill>
            <a:miter lim="800000"/>
            <a:headEnd/>
            <a:tailEnd/>
          </a:ln>
        </p:spPr>
        <p:txBody>
          <a:bodyPr wrap="none" anchor="ctr"/>
          <a:lstStyle/>
          <a:p>
            <a:endParaRPr lang="en-US">
              <a:solidFill>
                <a:srgbClr val="984807"/>
              </a:solidFill>
            </a:endParaRPr>
          </a:p>
        </p:txBody>
      </p:sp>
      <p:sp>
        <p:nvSpPr>
          <p:cNvPr id="72813" name="TextBox 1331"/>
          <p:cNvSpPr txBox="1">
            <a:spLocks noChangeArrowheads="1"/>
          </p:cNvSpPr>
          <p:nvPr/>
        </p:nvSpPr>
        <p:spPr bwMode="auto">
          <a:xfrm>
            <a:off x="7345363" y="5765800"/>
            <a:ext cx="1158875" cy="368300"/>
          </a:xfrm>
          <a:prstGeom prst="rect">
            <a:avLst/>
          </a:prstGeom>
          <a:noFill/>
          <a:ln w="9525">
            <a:noFill/>
            <a:miter lim="800000"/>
            <a:headEnd/>
            <a:tailEnd/>
          </a:ln>
        </p:spPr>
        <p:txBody>
          <a:bodyPr wrap="none">
            <a:spAutoFit/>
          </a:bodyPr>
          <a:lstStyle/>
          <a:p>
            <a:pPr algn="ctr"/>
            <a:r>
              <a:rPr lang="en-US" b="1">
                <a:solidFill>
                  <a:srgbClr val="984807"/>
                </a:solidFill>
              </a:rPr>
              <a:t>Adaptive</a:t>
            </a:r>
          </a:p>
        </p:txBody>
      </p:sp>
      <p:grpSp>
        <p:nvGrpSpPr>
          <p:cNvPr id="30" name="Group 1393"/>
          <p:cNvGrpSpPr>
            <a:grpSpLocks/>
          </p:cNvGrpSpPr>
          <p:nvPr/>
        </p:nvGrpSpPr>
        <p:grpSpPr bwMode="auto">
          <a:xfrm>
            <a:off x="3584575" y="2147889"/>
            <a:ext cx="2070407" cy="2322511"/>
            <a:chOff x="3585255" y="2148568"/>
            <a:chExt cx="2070406" cy="2322512"/>
          </a:xfrm>
        </p:grpSpPr>
        <p:grpSp>
          <p:nvGrpSpPr>
            <p:cNvPr id="31" name="Group 1392"/>
            <p:cNvGrpSpPr>
              <a:grpSpLocks/>
            </p:cNvGrpSpPr>
            <p:nvPr/>
          </p:nvGrpSpPr>
          <p:grpSpPr bwMode="auto">
            <a:xfrm>
              <a:off x="3585255" y="2283504"/>
              <a:ext cx="2070406" cy="2187576"/>
              <a:chOff x="3585255" y="2283504"/>
              <a:chExt cx="2070406" cy="2187576"/>
            </a:xfrm>
          </p:grpSpPr>
          <p:cxnSp>
            <p:nvCxnSpPr>
              <p:cNvPr id="133" name="Straight Connector 132"/>
              <p:cNvCxnSpPr/>
              <p:nvPr/>
            </p:nvCxnSpPr>
            <p:spPr bwMode="auto">
              <a:xfrm rot="5400000">
                <a:off x="4701266" y="4231368"/>
                <a:ext cx="180975" cy="127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bwMode="auto">
              <a:xfrm rot="16200000" flipH="1">
                <a:off x="4360749" y="4200411"/>
                <a:ext cx="190500" cy="19843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39" name="Line 79"/>
              <p:cNvSpPr>
                <a:spLocks noChangeShapeType="1"/>
              </p:cNvSpPr>
              <p:nvPr/>
            </p:nvSpPr>
            <p:spPr bwMode="auto">
              <a:xfrm flipH="1">
                <a:off x="5177517" y="3823380"/>
                <a:ext cx="328612" cy="293688"/>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0" name="Line 72"/>
              <p:cNvSpPr>
                <a:spLocks noChangeShapeType="1"/>
              </p:cNvSpPr>
              <p:nvPr/>
            </p:nvSpPr>
            <p:spPr bwMode="auto">
              <a:xfrm>
                <a:off x="3715430" y="3818618"/>
                <a:ext cx="266700" cy="273050"/>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1" name="Line 30"/>
              <p:cNvSpPr>
                <a:spLocks noChangeShapeType="1"/>
              </p:cNvSpPr>
              <p:nvPr/>
            </p:nvSpPr>
            <p:spPr bwMode="auto">
              <a:xfrm flipH="1">
                <a:off x="3696380" y="2964542"/>
                <a:ext cx="446088" cy="371475"/>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42" name="Line 72"/>
              <p:cNvSpPr>
                <a:spLocks noChangeShapeType="1"/>
              </p:cNvSpPr>
              <p:nvPr/>
            </p:nvSpPr>
            <p:spPr bwMode="auto">
              <a:xfrm>
                <a:off x="3656693" y="3491593"/>
                <a:ext cx="411162" cy="608012"/>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3" name="Line 73"/>
              <p:cNvSpPr>
                <a:spLocks noChangeShapeType="1"/>
              </p:cNvSpPr>
              <p:nvPr/>
            </p:nvSpPr>
            <p:spPr bwMode="auto">
              <a:xfrm>
                <a:off x="4144055" y="3402693"/>
                <a:ext cx="258763" cy="696912"/>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4" name="Line 74"/>
              <p:cNvSpPr>
                <a:spLocks noChangeShapeType="1"/>
              </p:cNvSpPr>
              <p:nvPr/>
            </p:nvSpPr>
            <p:spPr bwMode="auto">
              <a:xfrm flipH="1">
                <a:off x="4464730" y="3871005"/>
                <a:ext cx="180975" cy="234950"/>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5" name="Line 76"/>
              <p:cNvSpPr>
                <a:spLocks noChangeShapeType="1"/>
              </p:cNvSpPr>
              <p:nvPr/>
            </p:nvSpPr>
            <p:spPr bwMode="auto">
              <a:xfrm>
                <a:off x="5067979" y="3428093"/>
                <a:ext cx="98425" cy="671512"/>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6" name="Line 77"/>
              <p:cNvSpPr>
                <a:spLocks noChangeShapeType="1"/>
              </p:cNvSpPr>
              <p:nvPr/>
            </p:nvSpPr>
            <p:spPr bwMode="auto">
              <a:xfrm>
                <a:off x="4294868" y="3420155"/>
                <a:ext cx="463550" cy="679450"/>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7" name="Line 78"/>
              <p:cNvSpPr>
                <a:spLocks noChangeShapeType="1"/>
              </p:cNvSpPr>
              <p:nvPr/>
            </p:nvSpPr>
            <p:spPr bwMode="auto">
              <a:xfrm flipH="1">
                <a:off x="4415518" y="3429680"/>
                <a:ext cx="79375" cy="669925"/>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8" name="Line 79"/>
              <p:cNvSpPr>
                <a:spLocks noChangeShapeType="1"/>
              </p:cNvSpPr>
              <p:nvPr/>
            </p:nvSpPr>
            <p:spPr bwMode="auto">
              <a:xfrm flipH="1">
                <a:off x="5175929" y="3516993"/>
                <a:ext cx="338138" cy="582612"/>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49" name="Line 80"/>
              <p:cNvSpPr>
                <a:spLocks noChangeShapeType="1"/>
              </p:cNvSpPr>
              <p:nvPr/>
            </p:nvSpPr>
            <p:spPr bwMode="auto">
              <a:xfrm flipH="1">
                <a:off x="4912404" y="3642405"/>
                <a:ext cx="404813" cy="463550"/>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50" name="Line 81"/>
              <p:cNvSpPr>
                <a:spLocks noChangeShapeType="1"/>
              </p:cNvSpPr>
              <p:nvPr/>
            </p:nvSpPr>
            <p:spPr bwMode="auto">
              <a:xfrm flipH="1">
                <a:off x="4113893" y="3871005"/>
                <a:ext cx="17462" cy="223838"/>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51" name="Line 82"/>
              <p:cNvSpPr>
                <a:spLocks noChangeShapeType="1"/>
              </p:cNvSpPr>
              <p:nvPr/>
            </p:nvSpPr>
            <p:spPr bwMode="auto">
              <a:xfrm flipH="1">
                <a:off x="4802867" y="3882118"/>
                <a:ext cx="53975" cy="222250"/>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52" name="Line 75"/>
              <p:cNvSpPr>
                <a:spLocks noChangeShapeType="1"/>
              </p:cNvSpPr>
              <p:nvPr/>
            </p:nvSpPr>
            <p:spPr bwMode="auto">
              <a:xfrm flipH="1">
                <a:off x="4863192" y="3418568"/>
                <a:ext cx="303212" cy="682625"/>
              </a:xfrm>
              <a:prstGeom prst="line">
                <a:avLst/>
              </a:prstGeom>
              <a:noFill/>
              <a:ln w="57150">
                <a:solidFill>
                  <a:srgbClr val="CC9900"/>
                </a:solidFill>
                <a:round/>
                <a:headEnd/>
                <a:tailEnd/>
              </a:ln>
            </p:spPr>
            <p:txBody>
              <a:bodyPr/>
              <a:lstStyle/>
              <a:p>
                <a:pPr>
                  <a:defRPr/>
                </a:pPr>
                <a:endParaRPr lang="en-US" sz="1050" b="1">
                  <a:solidFill>
                    <a:srgbClr val="984807"/>
                  </a:solidFill>
                </a:endParaRPr>
              </a:p>
            </p:txBody>
          </p:sp>
          <p:sp>
            <p:nvSpPr>
              <p:cNvPr id="153" name="Line 149"/>
              <p:cNvSpPr>
                <a:spLocks noChangeShapeType="1"/>
              </p:cNvSpPr>
              <p:nvPr/>
            </p:nvSpPr>
            <p:spPr bwMode="auto">
              <a:xfrm>
                <a:off x="4975904" y="3797980"/>
                <a:ext cx="38100" cy="1588"/>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54" name="Line 199"/>
              <p:cNvSpPr>
                <a:spLocks noChangeShapeType="1"/>
              </p:cNvSpPr>
              <p:nvPr/>
            </p:nvSpPr>
            <p:spPr bwMode="auto">
              <a:xfrm flipV="1">
                <a:off x="5314042" y="3658280"/>
                <a:ext cx="26987" cy="68263"/>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55" name="Line 200"/>
              <p:cNvSpPr>
                <a:spLocks noChangeShapeType="1"/>
              </p:cNvSpPr>
              <p:nvPr/>
            </p:nvSpPr>
            <p:spPr bwMode="auto">
              <a:xfrm>
                <a:off x="5307692" y="3447143"/>
                <a:ext cx="39687" cy="47625"/>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56" name="Line 149"/>
              <p:cNvSpPr>
                <a:spLocks noChangeShapeType="1"/>
              </p:cNvSpPr>
              <p:nvPr/>
            </p:nvSpPr>
            <p:spPr bwMode="auto">
              <a:xfrm>
                <a:off x="5174342" y="3363004"/>
                <a:ext cx="39687" cy="3175"/>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57" name="Line 199"/>
              <p:cNvSpPr>
                <a:spLocks noChangeShapeType="1"/>
              </p:cNvSpPr>
              <p:nvPr/>
            </p:nvSpPr>
            <p:spPr bwMode="auto">
              <a:xfrm flipV="1">
                <a:off x="5390242" y="3775755"/>
                <a:ext cx="38100" cy="42863"/>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58" name="Line 200"/>
              <p:cNvSpPr>
                <a:spLocks noChangeShapeType="1"/>
              </p:cNvSpPr>
              <p:nvPr/>
            </p:nvSpPr>
            <p:spPr bwMode="auto">
              <a:xfrm>
                <a:off x="5387067" y="3386818"/>
                <a:ext cx="39687" cy="31750"/>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59" name="Line 199"/>
              <p:cNvSpPr>
                <a:spLocks noChangeShapeType="1"/>
              </p:cNvSpPr>
              <p:nvPr/>
            </p:nvSpPr>
            <p:spPr bwMode="auto">
              <a:xfrm flipV="1">
                <a:off x="5418817" y="3482068"/>
                <a:ext cx="39687" cy="42862"/>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0" name="Line 199"/>
              <p:cNvSpPr>
                <a:spLocks noChangeShapeType="1"/>
              </p:cNvSpPr>
              <p:nvPr/>
            </p:nvSpPr>
            <p:spPr bwMode="auto">
              <a:xfrm>
                <a:off x="5442629" y="3632880"/>
                <a:ext cx="34925" cy="42863"/>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1" name="Line 199"/>
              <p:cNvSpPr>
                <a:spLocks noChangeShapeType="1"/>
              </p:cNvSpPr>
              <p:nvPr/>
            </p:nvSpPr>
            <p:spPr bwMode="auto">
              <a:xfrm flipV="1">
                <a:off x="5520417" y="3501118"/>
                <a:ext cx="1587" cy="168275"/>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2" name="Line 149"/>
              <p:cNvSpPr>
                <a:spLocks noChangeShapeType="1"/>
              </p:cNvSpPr>
              <p:nvPr/>
            </p:nvSpPr>
            <p:spPr bwMode="auto">
              <a:xfrm>
                <a:off x="5045754" y="3566205"/>
                <a:ext cx="39688" cy="3175"/>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3" name="Line 199"/>
              <p:cNvSpPr>
                <a:spLocks noChangeShapeType="1"/>
              </p:cNvSpPr>
              <p:nvPr/>
            </p:nvSpPr>
            <p:spPr bwMode="auto">
              <a:xfrm flipV="1">
                <a:off x="5114017" y="3640818"/>
                <a:ext cx="25400" cy="68262"/>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4" name="Line 200"/>
              <p:cNvSpPr>
                <a:spLocks noChangeShapeType="1"/>
              </p:cNvSpPr>
              <p:nvPr/>
            </p:nvSpPr>
            <p:spPr bwMode="auto">
              <a:xfrm>
                <a:off x="5107667" y="3429680"/>
                <a:ext cx="39687" cy="47625"/>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5" name="Line 197"/>
              <p:cNvSpPr>
                <a:spLocks noChangeShapeType="1"/>
              </p:cNvSpPr>
              <p:nvPr/>
            </p:nvSpPr>
            <p:spPr bwMode="auto">
              <a:xfrm>
                <a:off x="3850368" y="3634468"/>
                <a:ext cx="22225" cy="77787"/>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6" name="Line 198"/>
              <p:cNvSpPr>
                <a:spLocks noChangeShapeType="1"/>
              </p:cNvSpPr>
              <p:nvPr/>
            </p:nvSpPr>
            <p:spPr bwMode="auto">
              <a:xfrm flipV="1">
                <a:off x="3817030" y="3420155"/>
                <a:ext cx="20638" cy="65088"/>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7" name="Line 198"/>
              <p:cNvSpPr>
                <a:spLocks noChangeShapeType="1"/>
              </p:cNvSpPr>
              <p:nvPr/>
            </p:nvSpPr>
            <p:spPr bwMode="auto">
              <a:xfrm flipV="1">
                <a:off x="3751943" y="3367767"/>
                <a:ext cx="28575" cy="28575"/>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8" name="Line 198"/>
              <p:cNvSpPr>
                <a:spLocks noChangeShapeType="1"/>
              </p:cNvSpPr>
              <p:nvPr/>
            </p:nvSpPr>
            <p:spPr bwMode="auto">
              <a:xfrm flipH="1" flipV="1">
                <a:off x="3663043" y="3486830"/>
                <a:ext cx="17462" cy="173038"/>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69" name="Line 198"/>
              <p:cNvSpPr>
                <a:spLocks noChangeShapeType="1"/>
              </p:cNvSpPr>
              <p:nvPr/>
            </p:nvSpPr>
            <p:spPr bwMode="auto">
              <a:xfrm flipV="1">
                <a:off x="3717018" y="3599543"/>
                <a:ext cx="20637" cy="65087"/>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170" name="Line 198"/>
              <p:cNvSpPr>
                <a:spLocks noChangeShapeType="1"/>
              </p:cNvSpPr>
              <p:nvPr/>
            </p:nvSpPr>
            <p:spPr bwMode="auto">
              <a:xfrm flipH="1" flipV="1">
                <a:off x="3739243" y="3453493"/>
                <a:ext cx="20637" cy="47625"/>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grpSp>
            <p:nvGrpSpPr>
              <p:cNvPr id="73479" name="Group 151"/>
              <p:cNvGrpSpPr>
                <a:grpSpLocks/>
              </p:cNvGrpSpPr>
              <p:nvPr/>
            </p:nvGrpSpPr>
            <p:grpSpPr bwMode="auto">
              <a:xfrm>
                <a:off x="3944484" y="3353967"/>
                <a:ext cx="1121511" cy="442550"/>
                <a:chOff x="1325" y="2541"/>
                <a:chExt cx="3083" cy="673"/>
              </a:xfrm>
            </p:grpSpPr>
            <p:sp>
              <p:nvSpPr>
                <p:cNvPr id="297" name="Line 152"/>
                <p:cNvSpPr>
                  <a:spLocks noChangeShapeType="1"/>
                </p:cNvSpPr>
                <p:nvPr/>
              </p:nvSpPr>
              <p:spPr bwMode="auto">
                <a:xfrm>
                  <a:off x="2284" y="2878"/>
                  <a:ext cx="52" cy="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grpSp>
              <p:nvGrpSpPr>
                <p:cNvPr id="73480" name="Group 153"/>
                <p:cNvGrpSpPr>
                  <a:grpSpLocks/>
                </p:cNvGrpSpPr>
                <p:nvPr/>
              </p:nvGrpSpPr>
              <p:grpSpPr bwMode="auto">
                <a:xfrm>
                  <a:off x="1325" y="2541"/>
                  <a:ext cx="3083" cy="673"/>
                  <a:chOff x="1325" y="2541"/>
                  <a:chExt cx="3083" cy="673"/>
                </a:xfrm>
              </p:grpSpPr>
              <p:sp>
                <p:nvSpPr>
                  <p:cNvPr id="300" name="Line 154"/>
                  <p:cNvSpPr>
                    <a:spLocks noChangeShapeType="1"/>
                  </p:cNvSpPr>
                  <p:nvPr/>
                </p:nvSpPr>
                <p:spPr bwMode="auto">
                  <a:xfrm>
                    <a:off x="1367" y="2540"/>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1" name="Line 155"/>
                  <p:cNvSpPr>
                    <a:spLocks noChangeShapeType="1"/>
                  </p:cNvSpPr>
                  <p:nvPr/>
                </p:nvSpPr>
                <p:spPr bwMode="auto">
                  <a:xfrm>
                    <a:off x="1926" y="2540"/>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2" name="Line 156"/>
                  <p:cNvSpPr>
                    <a:spLocks noChangeShapeType="1"/>
                  </p:cNvSpPr>
                  <p:nvPr/>
                </p:nvSpPr>
                <p:spPr bwMode="auto">
                  <a:xfrm>
                    <a:off x="2480" y="2545"/>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3" name="Line 157"/>
                  <p:cNvSpPr>
                    <a:spLocks noChangeShapeType="1"/>
                  </p:cNvSpPr>
                  <p:nvPr/>
                </p:nvSpPr>
                <p:spPr bwMode="auto">
                  <a:xfrm>
                    <a:off x="3056" y="2545"/>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4" name="Line 158"/>
                  <p:cNvSpPr>
                    <a:spLocks noChangeShapeType="1"/>
                  </p:cNvSpPr>
                  <p:nvPr/>
                </p:nvSpPr>
                <p:spPr bwMode="auto">
                  <a:xfrm>
                    <a:off x="3610" y="2545"/>
                    <a:ext cx="96"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5" name="Line 159"/>
                  <p:cNvSpPr>
                    <a:spLocks noChangeShapeType="1"/>
                  </p:cNvSpPr>
                  <p:nvPr/>
                </p:nvSpPr>
                <p:spPr bwMode="auto">
                  <a:xfrm>
                    <a:off x="4173" y="2545"/>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6" name="Line 160"/>
                  <p:cNvSpPr>
                    <a:spLocks noChangeShapeType="1"/>
                  </p:cNvSpPr>
                  <p:nvPr/>
                </p:nvSpPr>
                <p:spPr bwMode="auto">
                  <a:xfrm>
                    <a:off x="1442" y="3209"/>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7" name="Line 161"/>
                  <p:cNvSpPr>
                    <a:spLocks noChangeShapeType="1"/>
                  </p:cNvSpPr>
                  <p:nvPr/>
                </p:nvSpPr>
                <p:spPr bwMode="auto">
                  <a:xfrm>
                    <a:off x="2000" y="3209"/>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8" name="Line 162"/>
                  <p:cNvSpPr>
                    <a:spLocks noChangeShapeType="1"/>
                  </p:cNvSpPr>
                  <p:nvPr/>
                </p:nvSpPr>
                <p:spPr bwMode="auto">
                  <a:xfrm>
                    <a:off x="2554" y="3214"/>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09" name="Line 163"/>
                  <p:cNvSpPr>
                    <a:spLocks noChangeShapeType="1"/>
                  </p:cNvSpPr>
                  <p:nvPr/>
                </p:nvSpPr>
                <p:spPr bwMode="auto">
                  <a:xfrm>
                    <a:off x="3091" y="3214"/>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0" name="Line 164"/>
                  <p:cNvSpPr>
                    <a:spLocks noChangeShapeType="1"/>
                  </p:cNvSpPr>
                  <p:nvPr/>
                </p:nvSpPr>
                <p:spPr bwMode="auto">
                  <a:xfrm>
                    <a:off x="3645" y="3214"/>
                    <a:ext cx="92"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1" name="Line 165"/>
                  <p:cNvSpPr>
                    <a:spLocks noChangeShapeType="1"/>
                  </p:cNvSpPr>
                  <p:nvPr/>
                </p:nvSpPr>
                <p:spPr bwMode="auto">
                  <a:xfrm>
                    <a:off x="4208" y="3214"/>
                    <a:ext cx="65" cy="0"/>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2" name="Line 166"/>
                  <p:cNvSpPr>
                    <a:spLocks noChangeShapeType="1"/>
                  </p:cNvSpPr>
                  <p:nvPr/>
                </p:nvSpPr>
                <p:spPr bwMode="auto">
                  <a:xfrm>
                    <a:off x="1760" y="2878"/>
                    <a:ext cx="52" cy="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3" name="Line 167"/>
                  <p:cNvSpPr>
                    <a:spLocks noChangeShapeType="1"/>
                  </p:cNvSpPr>
                  <p:nvPr/>
                </p:nvSpPr>
                <p:spPr bwMode="auto">
                  <a:xfrm>
                    <a:off x="2799" y="2878"/>
                    <a:ext cx="48" cy="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4" name="Line 168"/>
                  <p:cNvSpPr>
                    <a:spLocks noChangeShapeType="1"/>
                  </p:cNvSpPr>
                  <p:nvPr/>
                </p:nvSpPr>
                <p:spPr bwMode="auto">
                  <a:xfrm>
                    <a:off x="3318" y="2878"/>
                    <a:ext cx="52" cy="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5" name="Line 169"/>
                  <p:cNvSpPr>
                    <a:spLocks noChangeShapeType="1"/>
                  </p:cNvSpPr>
                  <p:nvPr/>
                </p:nvSpPr>
                <p:spPr bwMode="auto">
                  <a:xfrm>
                    <a:off x="3842" y="2878"/>
                    <a:ext cx="48" cy="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6" name="Line 170"/>
                  <p:cNvSpPr>
                    <a:spLocks noChangeShapeType="1"/>
                  </p:cNvSpPr>
                  <p:nvPr/>
                </p:nvSpPr>
                <p:spPr bwMode="auto">
                  <a:xfrm flipH="1">
                    <a:off x="1616" y="2659"/>
                    <a:ext cx="22" cy="87"/>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7" name="Line 171"/>
                  <p:cNvSpPr>
                    <a:spLocks noChangeShapeType="1"/>
                  </p:cNvSpPr>
                  <p:nvPr/>
                </p:nvSpPr>
                <p:spPr bwMode="auto">
                  <a:xfrm flipH="1">
                    <a:off x="2087" y="2654"/>
                    <a:ext cx="87" cy="9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8" name="Line 172"/>
                  <p:cNvSpPr>
                    <a:spLocks noChangeShapeType="1"/>
                  </p:cNvSpPr>
                  <p:nvPr/>
                </p:nvSpPr>
                <p:spPr bwMode="auto">
                  <a:xfrm>
                    <a:off x="1756" y="2654"/>
                    <a:ext cx="127" cy="116"/>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19" name="Line 173"/>
                  <p:cNvSpPr>
                    <a:spLocks noChangeShapeType="1"/>
                  </p:cNvSpPr>
                  <p:nvPr/>
                </p:nvSpPr>
                <p:spPr bwMode="auto">
                  <a:xfrm>
                    <a:off x="1708" y="2654"/>
                    <a:ext cx="52" cy="425"/>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0" name="Line 174"/>
                  <p:cNvSpPr>
                    <a:spLocks noChangeShapeType="1"/>
                  </p:cNvSpPr>
                  <p:nvPr/>
                </p:nvSpPr>
                <p:spPr bwMode="auto">
                  <a:xfrm flipH="1">
                    <a:off x="1813" y="2987"/>
                    <a:ext cx="113" cy="9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1" name="Line 175"/>
                  <p:cNvSpPr>
                    <a:spLocks noChangeShapeType="1"/>
                  </p:cNvSpPr>
                  <p:nvPr/>
                </p:nvSpPr>
                <p:spPr bwMode="auto">
                  <a:xfrm flipH="1">
                    <a:off x="2380" y="2987"/>
                    <a:ext cx="79" cy="9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2" name="Line 176"/>
                  <p:cNvSpPr>
                    <a:spLocks noChangeShapeType="1"/>
                  </p:cNvSpPr>
                  <p:nvPr/>
                </p:nvSpPr>
                <p:spPr bwMode="auto">
                  <a:xfrm>
                    <a:off x="2725" y="2977"/>
                    <a:ext cx="74" cy="9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3" name="Line 177"/>
                  <p:cNvSpPr>
                    <a:spLocks noChangeShapeType="1"/>
                  </p:cNvSpPr>
                  <p:nvPr/>
                </p:nvSpPr>
                <p:spPr bwMode="auto">
                  <a:xfrm flipH="1">
                    <a:off x="2943" y="2987"/>
                    <a:ext cx="61" cy="9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4" name="Line 178"/>
                  <p:cNvSpPr>
                    <a:spLocks noChangeShapeType="1"/>
                  </p:cNvSpPr>
                  <p:nvPr/>
                </p:nvSpPr>
                <p:spPr bwMode="auto">
                  <a:xfrm>
                    <a:off x="3222" y="2987"/>
                    <a:ext cx="79" cy="118"/>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5" name="Line 179"/>
                  <p:cNvSpPr>
                    <a:spLocks noChangeShapeType="1"/>
                  </p:cNvSpPr>
                  <p:nvPr/>
                </p:nvSpPr>
                <p:spPr bwMode="auto">
                  <a:xfrm flipH="1">
                    <a:off x="3462" y="2992"/>
                    <a:ext cx="57" cy="87"/>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6" name="Line 180"/>
                  <p:cNvSpPr>
                    <a:spLocks noChangeShapeType="1"/>
                  </p:cNvSpPr>
                  <p:nvPr/>
                </p:nvSpPr>
                <p:spPr bwMode="auto">
                  <a:xfrm>
                    <a:off x="2973" y="2637"/>
                    <a:ext cx="83" cy="109"/>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7" name="Line 181"/>
                  <p:cNvSpPr>
                    <a:spLocks noChangeShapeType="1"/>
                  </p:cNvSpPr>
                  <p:nvPr/>
                </p:nvSpPr>
                <p:spPr bwMode="auto">
                  <a:xfrm flipH="1">
                    <a:off x="3148" y="2637"/>
                    <a:ext cx="74" cy="109"/>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8" name="Line 182"/>
                  <p:cNvSpPr>
                    <a:spLocks noChangeShapeType="1"/>
                  </p:cNvSpPr>
                  <p:nvPr/>
                </p:nvSpPr>
                <p:spPr bwMode="auto">
                  <a:xfrm>
                    <a:off x="3436" y="2654"/>
                    <a:ext cx="79" cy="9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29" name="Line 183"/>
                  <p:cNvSpPr>
                    <a:spLocks noChangeShapeType="1"/>
                  </p:cNvSpPr>
                  <p:nvPr/>
                </p:nvSpPr>
                <p:spPr bwMode="auto">
                  <a:xfrm flipH="1">
                    <a:off x="3702" y="2637"/>
                    <a:ext cx="79" cy="109"/>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0" name="Line 184"/>
                  <p:cNvSpPr>
                    <a:spLocks noChangeShapeType="1"/>
                  </p:cNvSpPr>
                  <p:nvPr/>
                </p:nvSpPr>
                <p:spPr bwMode="auto">
                  <a:xfrm>
                    <a:off x="2410" y="2637"/>
                    <a:ext cx="96" cy="109"/>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1" name="Line 185"/>
                  <p:cNvSpPr>
                    <a:spLocks noChangeShapeType="1"/>
                  </p:cNvSpPr>
                  <p:nvPr/>
                </p:nvSpPr>
                <p:spPr bwMode="auto">
                  <a:xfrm flipH="1">
                    <a:off x="2646" y="2637"/>
                    <a:ext cx="65" cy="109"/>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2" name="Line 186"/>
                  <p:cNvSpPr>
                    <a:spLocks noChangeShapeType="1"/>
                  </p:cNvSpPr>
                  <p:nvPr/>
                </p:nvSpPr>
                <p:spPr bwMode="auto">
                  <a:xfrm>
                    <a:off x="2306" y="2654"/>
                    <a:ext cx="0" cy="415"/>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3" name="Line 187"/>
                  <p:cNvSpPr>
                    <a:spLocks noChangeShapeType="1"/>
                  </p:cNvSpPr>
                  <p:nvPr/>
                </p:nvSpPr>
                <p:spPr bwMode="auto">
                  <a:xfrm>
                    <a:off x="3781" y="2958"/>
                    <a:ext cx="70" cy="128"/>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4" name="Line 188"/>
                  <p:cNvSpPr>
                    <a:spLocks noChangeShapeType="1"/>
                  </p:cNvSpPr>
                  <p:nvPr/>
                </p:nvSpPr>
                <p:spPr bwMode="auto">
                  <a:xfrm>
                    <a:off x="1324" y="2605"/>
                    <a:ext cx="87" cy="164"/>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5" name="Line 189"/>
                  <p:cNvSpPr>
                    <a:spLocks noChangeShapeType="1"/>
                  </p:cNvSpPr>
                  <p:nvPr/>
                </p:nvSpPr>
                <p:spPr bwMode="auto">
                  <a:xfrm flipH="1">
                    <a:off x="1367" y="2987"/>
                    <a:ext cx="44" cy="118"/>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6" name="Line 190"/>
                  <p:cNvSpPr>
                    <a:spLocks noChangeShapeType="1"/>
                  </p:cNvSpPr>
                  <p:nvPr/>
                </p:nvSpPr>
                <p:spPr bwMode="auto">
                  <a:xfrm>
                    <a:off x="1673" y="2977"/>
                    <a:ext cx="44" cy="101"/>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7" name="Line 191"/>
                  <p:cNvSpPr>
                    <a:spLocks noChangeShapeType="1"/>
                  </p:cNvSpPr>
                  <p:nvPr/>
                </p:nvSpPr>
                <p:spPr bwMode="auto">
                  <a:xfrm>
                    <a:off x="2175" y="2977"/>
                    <a:ext cx="61" cy="101"/>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8" name="Line 192"/>
                  <p:cNvSpPr>
                    <a:spLocks noChangeShapeType="1"/>
                  </p:cNvSpPr>
                  <p:nvPr/>
                </p:nvSpPr>
                <p:spPr bwMode="auto">
                  <a:xfrm>
                    <a:off x="3981" y="2654"/>
                    <a:ext cx="39" cy="116"/>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39" name="Line 193"/>
                  <p:cNvSpPr>
                    <a:spLocks noChangeShapeType="1"/>
                  </p:cNvSpPr>
                  <p:nvPr/>
                </p:nvSpPr>
                <p:spPr bwMode="auto">
                  <a:xfrm flipH="1">
                    <a:off x="4309" y="2654"/>
                    <a:ext cx="100" cy="135"/>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sp>
                <p:nvSpPr>
                  <p:cNvPr id="340" name="Line 194"/>
                  <p:cNvSpPr>
                    <a:spLocks noChangeShapeType="1"/>
                  </p:cNvSpPr>
                  <p:nvPr/>
                </p:nvSpPr>
                <p:spPr bwMode="auto">
                  <a:xfrm>
                    <a:off x="4309" y="2958"/>
                    <a:ext cx="100" cy="128"/>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grpSp>
            <p:sp>
              <p:nvSpPr>
                <p:cNvPr id="299" name="Line 195"/>
                <p:cNvSpPr>
                  <a:spLocks noChangeShapeType="1"/>
                </p:cNvSpPr>
                <p:nvPr/>
              </p:nvSpPr>
              <p:spPr bwMode="auto">
                <a:xfrm flipH="1">
                  <a:off x="4064" y="3001"/>
                  <a:ext cx="61" cy="82"/>
                </a:xfrm>
                <a:prstGeom prst="line">
                  <a:avLst/>
                </a:prstGeom>
                <a:noFill/>
                <a:ln w="57150">
                  <a:solidFill>
                    <a:srgbClr val="CC0000"/>
                  </a:solidFill>
                  <a:round/>
                  <a:headEnd/>
                  <a:tailEnd/>
                </a:ln>
              </p:spPr>
              <p:txBody>
                <a:bodyPr/>
                <a:lstStyle/>
                <a:p>
                  <a:pPr>
                    <a:defRPr/>
                  </a:pPr>
                  <a:endParaRPr lang="en-US" sz="1050" b="1">
                    <a:solidFill>
                      <a:srgbClr val="984807"/>
                    </a:solidFill>
                  </a:endParaRPr>
                </a:p>
              </p:txBody>
            </p:sp>
          </p:grpSp>
          <p:sp>
            <p:nvSpPr>
              <p:cNvPr id="172" name="Line 27"/>
              <p:cNvSpPr>
                <a:spLocks noChangeShapeType="1"/>
              </p:cNvSpPr>
              <p:nvPr/>
            </p:nvSpPr>
            <p:spPr bwMode="auto">
              <a:xfrm>
                <a:off x="4729842" y="2283504"/>
                <a:ext cx="165100" cy="563563"/>
              </a:xfrm>
              <a:prstGeom prst="line">
                <a:avLst/>
              </a:prstGeom>
              <a:noFill/>
              <a:ln w="57150">
                <a:solidFill>
                  <a:srgbClr val="339933"/>
                </a:solidFill>
                <a:round/>
                <a:headEnd/>
                <a:tailEnd/>
              </a:ln>
            </p:spPr>
            <p:txBody>
              <a:bodyPr/>
              <a:lstStyle/>
              <a:p>
                <a:pPr>
                  <a:defRPr/>
                </a:pPr>
                <a:endParaRPr lang="en-US" sz="1050" b="1">
                  <a:solidFill>
                    <a:srgbClr val="984807"/>
                  </a:solidFill>
                </a:endParaRPr>
              </a:p>
            </p:txBody>
          </p:sp>
          <p:sp>
            <p:nvSpPr>
              <p:cNvPr id="173" name="Line 19"/>
              <p:cNvSpPr>
                <a:spLocks noChangeShapeType="1"/>
              </p:cNvSpPr>
              <p:nvPr/>
            </p:nvSpPr>
            <p:spPr bwMode="auto">
              <a:xfrm>
                <a:off x="4496480" y="2389867"/>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175" name="Line 24"/>
              <p:cNvSpPr>
                <a:spLocks noChangeShapeType="1"/>
              </p:cNvSpPr>
              <p:nvPr/>
            </p:nvSpPr>
            <p:spPr bwMode="auto">
              <a:xfrm>
                <a:off x="4583793" y="2391454"/>
                <a:ext cx="0" cy="161925"/>
              </a:xfrm>
              <a:prstGeom prst="line">
                <a:avLst/>
              </a:prstGeom>
              <a:noFill/>
              <a:ln w="57150">
                <a:solidFill>
                  <a:srgbClr val="339933"/>
                </a:solidFill>
                <a:round/>
                <a:headEnd/>
                <a:tailEnd/>
              </a:ln>
            </p:spPr>
            <p:txBody>
              <a:bodyPr/>
              <a:lstStyle/>
              <a:p>
                <a:pPr>
                  <a:defRPr/>
                </a:pPr>
                <a:endParaRPr lang="en-US" sz="1050" b="1">
                  <a:solidFill>
                    <a:srgbClr val="984807"/>
                  </a:solidFill>
                </a:endParaRPr>
              </a:p>
            </p:txBody>
          </p:sp>
          <p:sp>
            <p:nvSpPr>
              <p:cNvPr id="176" name="Line 25"/>
              <p:cNvSpPr>
                <a:spLocks noChangeShapeType="1"/>
              </p:cNvSpPr>
              <p:nvPr/>
            </p:nvSpPr>
            <p:spPr bwMode="auto">
              <a:xfrm flipH="1">
                <a:off x="4282168" y="2291442"/>
                <a:ext cx="165100" cy="563562"/>
              </a:xfrm>
              <a:prstGeom prst="line">
                <a:avLst/>
              </a:prstGeom>
              <a:noFill/>
              <a:ln w="57150">
                <a:solidFill>
                  <a:srgbClr val="339933"/>
                </a:solidFill>
                <a:round/>
                <a:headEnd/>
                <a:tailEnd/>
              </a:ln>
            </p:spPr>
            <p:txBody>
              <a:bodyPr/>
              <a:lstStyle/>
              <a:p>
                <a:pPr>
                  <a:defRPr/>
                </a:pPr>
                <a:endParaRPr lang="en-US" sz="1050" b="1">
                  <a:solidFill>
                    <a:srgbClr val="984807"/>
                  </a:solidFill>
                </a:endParaRPr>
              </a:p>
            </p:txBody>
          </p:sp>
          <p:sp>
            <p:nvSpPr>
              <p:cNvPr id="177" name="Line 26"/>
              <p:cNvSpPr>
                <a:spLocks noChangeShapeType="1"/>
              </p:cNvSpPr>
              <p:nvPr/>
            </p:nvSpPr>
            <p:spPr bwMode="auto">
              <a:xfrm flipH="1">
                <a:off x="4337730" y="2359704"/>
                <a:ext cx="163513" cy="930275"/>
              </a:xfrm>
              <a:prstGeom prst="line">
                <a:avLst/>
              </a:prstGeom>
              <a:noFill/>
              <a:ln w="57150">
                <a:solidFill>
                  <a:srgbClr val="339933"/>
                </a:solidFill>
                <a:round/>
                <a:headEnd/>
                <a:tailEnd/>
              </a:ln>
            </p:spPr>
            <p:txBody>
              <a:bodyPr/>
              <a:lstStyle/>
              <a:p>
                <a:pPr>
                  <a:defRPr/>
                </a:pPr>
                <a:endParaRPr lang="en-US" sz="1050" b="1">
                  <a:solidFill>
                    <a:srgbClr val="984807"/>
                  </a:solidFill>
                </a:endParaRPr>
              </a:p>
            </p:txBody>
          </p:sp>
          <p:sp>
            <p:nvSpPr>
              <p:cNvPr id="178" name="Line 28"/>
              <p:cNvSpPr>
                <a:spLocks noChangeShapeType="1"/>
              </p:cNvSpPr>
              <p:nvPr/>
            </p:nvSpPr>
            <p:spPr bwMode="auto">
              <a:xfrm>
                <a:off x="4690154" y="2359704"/>
                <a:ext cx="150813" cy="917575"/>
              </a:xfrm>
              <a:prstGeom prst="line">
                <a:avLst/>
              </a:prstGeom>
              <a:noFill/>
              <a:ln w="57150">
                <a:solidFill>
                  <a:srgbClr val="339933"/>
                </a:solidFill>
                <a:round/>
                <a:headEnd/>
                <a:tailEnd/>
              </a:ln>
            </p:spPr>
            <p:txBody>
              <a:bodyPr/>
              <a:lstStyle/>
              <a:p>
                <a:pPr>
                  <a:defRPr/>
                </a:pPr>
                <a:endParaRPr lang="en-US" sz="1050" b="1">
                  <a:solidFill>
                    <a:srgbClr val="984807"/>
                  </a:solidFill>
                </a:endParaRPr>
              </a:p>
            </p:txBody>
          </p:sp>
          <p:sp>
            <p:nvSpPr>
              <p:cNvPr id="179" name="Line 30"/>
              <p:cNvSpPr>
                <a:spLocks noChangeShapeType="1"/>
              </p:cNvSpPr>
              <p:nvPr/>
            </p:nvSpPr>
            <p:spPr bwMode="auto">
              <a:xfrm flipH="1">
                <a:off x="4053568" y="3051854"/>
                <a:ext cx="117475" cy="260350"/>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0" name="Line 31"/>
              <p:cNvSpPr>
                <a:spLocks noChangeShapeType="1"/>
              </p:cNvSpPr>
              <p:nvPr/>
            </p:nvSpPr>
            <p:spPr bwMode="auto">
              <a:xfrm>
                <a:off x="4318680" y="3093129"/>
                <a:ext cx="15875" cy="419100"/>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1" name="Line 32"/>
              <p:cNvSpPr>
                <a:spLocks noChangeShapeType="1"/>
              </p:cNvSpPr>
              <p:nvPr/>
            </p:nvSpPr>
            <p:spPr bwMode="auto">
              <a:xfrm>
                <a:off x="4423455" y="2982004"/>
                <a:ext cx="336550" cy="330200"/>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2" name="Line 33"/>
              <p:cNvSpPr>
                <a:spLocks noChangeShapeType="1"/>
              </p:cNvSpPr>
              <p:nvPr/>
            </p:nvSpPr>
            <p:spPr bwMode="auto">
              <a:xfrm>
                <a:off x="4369480" y="3062967"/>
                <a:ext cx="269875" cy="485775"/>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3" name="Line 34"/>
              <p:cNvSpPr>
                <a:spLocks noChangeShapeType="1"/>
              </p:cNvSpPr>
              <p:nvPr/>
            </p:nvSpPr>
            <p:spPr bwMode="auto">
              <a:xfrm flipH="1">
                <a:off x="4691742" y="3099479"/>
                <a:ext cx="217487" cy="657225"/>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4" name="Line 35"/>
              <p:cNvSpPr>
                <a:spLocks noChangeShapeType="1"/>
              </p:cNvSpPr>
              <p:nvPr/>
            </p:nvSpPr>
            <p:spPr bwMode="auto">
              <a:xfrm flipH="1">
                <a:off x="4933042" y="3096304"/>
                <a:ext cx="17462" cy="166688"/>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5" name="Line 36"/>
              <p:cNvSpPr>
                <a:spLocks noChangeShapeType="1"/>
              </p:cNvSpPr>
              <p:nvPr/>
            </p:nvSpPr>
            <p:spPr bwMode="auto">
              <a:xfrm>
                <a:off x="5031467" y="3051854"/>
                <a:ext cx="277812" cy="685800"/>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6" name="Line 37"/>
              <p:cNvSpPr>
                <a:spLocks noChangeShapeType="1"/>
              </p:cNvSpPr>
              <p:nvPr/>
            </p:nvSpPr>
            <p:spPr bwMode="auto">
              <a:xfrm flipH="1">
                <a:off x="4374243" y="2982004"/>
                <a:ext cx="414337" cy="538163"/>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7" name="Line 38"/>
              <p:cNvSpPr>
                <a:spLocks noChangeShapeType="1"/>
              </p:cNvSpPr>
              <p:nvPr/>
            </p:nvSpPr>
            <p:spPr bwMode="auto">
              <a:xfrm flipH="1">
                <a:off x="4078968" y="3089954"/>
                <a:ext cx="171450" cy="639763"/>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8" name="Line 39"/>
              <p:cNvSpPr>
                <a:spLocks noChangeShapeType="1"/>
              </p:cNvSpPr>
              <p:nvPr/>
            </p:nvSpPr>
            <p:spPr bwMode="auto">
              <a:xfrm>
                <a:off x="5061629" y="2983592"/>
                <a:ext cx="414338" cy="373062"/>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sp>
            <p:nvSpPr>
              <p:cNvPr id="189" name="Line 41"/>
              <p:cNvSpPr>
                <a:spLocks noChangeShapeType="1"/>
              </p:cNvSpPr>
              <p:nvPr/>
            </p:nvSpPr>
            <p:spPr bwMode="auto">
              <a:xfrm flipH="1">
                <a:off x="4340905" y="2750229"/>
                <a:ext cx="131763" cy="107950"/>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sp>
            <p:nvSpPr>
              <p:cNvPr id="190" name="Line 42"/>
              <p:cNvSpPr>
                <a:spLocks noChangeShapeType="1"/>
              </p:cNvSpPr>
              <p:nvPr/>
            </p:nvSpPr>
            <p:spPr bwMode="auto">
              <a:xfrm>
                <a:off x="4707617" y="2747054"/>
                <a:ext cx="155575" cy="111125"/>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sp>
            <p:nvSpPr>
              <p:cNvPr id="191" name="Line 43"/>
              <p:cNvSpPr>
                <a:spLocks noChangeShapeType="1"/>
              </p:cNvSpPr>
              <p:nvPr/>
            </p:nvSpPr>
            <p:spPr bwMode="auto">
              <a:xfrm flipH="1">
                <a:off x="4437743" y="2797854"/>
                <a:ext cx="131762" cy="498475"/>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sp>
            <p:nvSpPr>
              <p:cNvPr id="192" name="Line 44"/>
              <p:cNvSpPr>
                <a:spLocks noChangeShapeType="1"/>
              </p:cNvSpPr>
              <p:nvPr/>
            </p:nvSpPr>
            <p:spPr bwMode="auto">
              <a:xfrm>
                <a:off x="4637767" y="2794679"/>
                <a:ext cx="188912" cy="500063"/>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sp>
            <p:nvSpPr>
              <p:cNvPr id="193" name="Line 45"/>
              <p:cNvSpPr>
                <a:spLocks noChangeShapeType="1"/>
              </p:cNvSpPr>
              <p:nvPr/>
            </p:nvSpPr>
            <p:spPr bwMode="auto">
              <a:xfrm flipH="1">
                <a:off x="4269468" y="2783567"/>
                <a:ext cx="250825" cy="733425"/>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sp>
            <p:nvSpPr>
              <p:cNvPr id="194" name="Line 46"/>
              <p:cNvSpPr>
                <a:spLocks noChangeShapeType="1"/>
              </p:cNvSpPr>
              <p:nvPr/>
            </p:nvSpPr>
            <p:spPr bwMode="auto">
              <a:xfrm flipH="1">
                <a:off x="4531405" y="2796267"/>
                <a:ext cx="58738" cy="471487"/>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sp>
            <p:nvSpPr>
              <p:cNvPr id="195" name="Line 47"/>
              <p:cNvSpPr>
                <a:spLocks noChangeShapeType="1"/>
              </p:cNvSpPr>
              <p:nvPr/>
            </p:nvSpPr>
            <p:spPr bwMode="auto">
              <a:xfrm>
                <a:off x="4626654" y="2796267"/>
                <a:ext cx="195263" cy="949325"/>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sp>
            <p:nvSpPr>
              <p:cNvPr id="196" name="Line 48"/>
              <p:cNvSpPr>
                <a:spLocks noChangeShapeType="1"/>
              </p:cNvSpPr>
              <p:nvPr/>
            </p:nvSpPr>
            <p:spPr bwMode="auto">
              <a:xfrm>
                <a:off x="4699679" y="2748642"/>
                <a:ext cx="368300" cy="531812"/>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sp>
            <p:nvSpPr>
              <p:cNvPr id="197" name="Line 49"/>
              <p:cNvSpPr>
                <a:spLocks noChangeShapeType="1"/>
              </p:cNvSpPr>
              <p:nvPr/>
            </p:nvSpPr>
            <p:spPr bwMode="auto">
              <a:xfrm flipH="1">
                <a:off x="4559980" y="2789917"/>
                <a:ext cx="47625" cy="941387"/>
              </a:xfrm>
              <a:prstGeom prst="line">
                <a:avLst/>
              </a:prstGeom>
              <a:noFill/>
              <a:ln w="57150">
                <a:solidFill>
                  <a:srgbClr val="008080"/>
                </a:solidFill>
                <a:round/>
                <a:headEnd/>
                <a:tailEnd/>
              </a:ln>
            </p:spPr>
            <p:txBody>
              <a:bodyPr/>
              <a:lstStyle/>
              <a:p>
                <a:pPr>
                  <a:defRPr/>
                </a:pPr>
                <a:endParaRPr lang="en-US" sz="1050" b="1">
                  <a:solidFill>
                    <a:srgbClr val="984807"/>
                  </a:solidFill>
                </a:endParaRPr>
              </a:p>
            </p:txBody>
          </p:sp>
          <p:grpSp>
            <p:nvGrpSpPr>
              <p:cNvPr id="73481" name="Group 52"/>
              <p:cNvGrpSpPr>
                <a:grpSpLocks/>
              </p:cNvGrpSpPr>
              <p:nvPr/>
            </p:nvGrpSpPr>
            <p:grpSpPr bwMode="auto">
              <a:xfrm>
                <a:off x="4448691" y="2551698"/>
                <a:ext cx="279376" cy="336854"/>
                <a:chOff x="1778" y="3172"/>
                <a:chExt cx="749" cy="578"/>
              </a:xfrm>
            </p:grpSpPr>
            <p:sp>
              <p:nvSpPr>
                <p:cNvPr id="292" name="Oval 53"/>
                <p:cNvSpPr>
                  <a:spLocks noChangeArrowheads="1"/>
                </p:cNvSpPr>
                <p:nvPr/>
              </p:nvSpPr>
              <p:spPr bwMode="auto">
                <a:xfrm>
                  <a:off x="1778" y="3172"/>
                  <a:ext cx="749" cy="414"/>
                </a:xfrm>
                <a:prstGeom prst="ellipse">
                  <a:avLst/>
                </a:prstGeom>
                <a:solidFill>
                  <a:srgbClr val="00FFCC"/>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93" name="Line 54"/>
                <p:cNvSpPr>
                  <a:spLocks noChangeShapeType="1"/>
                </p:cNvSpPr>
                <p:nvPr/>
              </p:nvSpPr>
              <p:spPr bwMode="auto">
                <a:xfrm>
                  <a:off x="1906" y="3586"/>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72977" name="Text Box 55"/>
                <p:cNvSpPr txBox="1">
                  <a:spLocks noChangeArrowheads="1"/>
                </p:cNvSpPr>
                <p:nvPr/>
              </p:nvSpPr>
              <p:spPr bwMode="auto">
                <a:xfrm>
                  <a:off x="1906" y="3275"/>
                  <a:ext cx="495" cy="475"/>
                </a:xfrm>
                <a:prstGeom prst="rect">
                  <a:avLst/>
                </a:prstGeom>
                <a:noFill/>
                <a:ln w="9525">
                  <a:noFill/>
                  <a:miter lim="800000"/>
                  <a:headEnd/>
                  <a:tailEnd/>
                </a:ln>
              </p:spPr>
              <p:txBody>
                <a:bodyPr wrap="none">
                  <a:spAutoFit/>
                </a:bodyPr>
                <a:lstStyle/>
                <a:p>
                  <a:endParaRPr lang="en-US" sz="1200" b="1">
                    <a:solidFill>
                      <a:srgbClr val="984807"/>
                    </a:solidFill>
                    <a:latin typeface="Times New Roman" pitchFamily="18" charset="0"/>
                  </a:endParaRPr>
                </a:p>
              </p:txBody>
            </p:sp>
          </p:grpSp>
          <p:grpSp>
            <p:nvGrpSpPr>
              <p:cNvPr id="73482" name="Group 56"/>
              <p:cNvGrpSpPr>
                <a:grpSpLocks/>
              </p:cNvGrpSpPr>
              <p:nvPr/>
            </p:nvGrpSpPr>
            <p:grpSpPr bwMode="auto">
              <a:xfrm>
                <a:off x="4144215" y="2848943"/>
                <a:ext cx="920704" cy="386030"/>
                <a:chOff x="1579" y="1844"/>
                <a:chExt cx="2531" cy="587"/>
              </a:xfrm>
            </p:grpSpPr>
            <p:grpSp>
              <p:nvGrpSpPr>
                <p:cNvPr id="73483" name="Group 57"/>
                <p:cNvGrpSpPr>
                  <a:grpSpLocks/>
                </p:cNvGrpSpPr>
                <p:nvPr/>
              </p:nvGrpSpPr>
              <p:grpSpPr bwMode="auto">
                <a:xfrm>
                  <a:off x="1579" y="1844"/>
                  <a:ext cx="2531" cy="587"/>
                  <a:chOff x="1543" y="1736"/>
                  <a:chExt cx="2531" cy="587"/>
                </a:xfrm>
              </p:grpSpPr>
              <p:grpSp>
                <p:nvGrpSpPr>
                  <p:cNvPr id="73484" name="Group 58"/>
                  <p:cNvGrpSpPr>
                    <a:grpSpLocks/>
                  </p:cNvGrpSpPr>
                  <p:nvPr/>
                </p:nvGrpSpPr>
                <p:grpSpPr bwMode="auto">
                  <a:xfrm>
                    <a:off x="1543" y="1736"/>
                    <a:ext cx="768" cy="587"/>
                    <a:chOff x="1778" y="3171"/>
                    <a:chExt cx="749" cy="664"/>
                  </a:xfrm>
                </p:grpSpPr>
                <p:sp>
                  <p:nvSpPr>
                    <p:cNvPr id="289" name="Oval 59"/>
                    <p:cNvSpPr>
                      <a:spLocks noChangeArrowheads="1"/>
                    </p:cNvSpPr>
                    <p:nvPr/>
                  </p:nvSpPr>
                  <p:spPr bwMode="auto">
                    <a:xfrm>
                      <a:off x="1778" y="3171"/>
                      <a:ext cx="749" cy="410"/>
                    </a:xfrm>
                    <a:prstGeom prst="ellipse">
                      <a:avLst/>
                    </a:prstGeom>
                    <a:solidFill>
                      <a:srgbClr val="80008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90" name="Line 60"/>
                    <p:cNvSpPr>
                      <a:spLocks noChangeShapeType="1"/>
                    </p:cNvSpPr>
                    <p:nvPr/>
                  </p:nvSpPr>
                  <p:spPr bwMode="auto">
                    <a:xfrm>
                      <a:off x="1905" y="3587"/>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72974" name="Text Box 61"/>
                    <p:cNvSpPr txBox="1">
                      <a:spLocks noChangeArrowheads="1"/>
                    </p:cNvSpPr>
                    <p:nvPr/>
                  </p:nvSpPr>
                  <p:spPr bwMode="auto">
                    <a:xfrm>
                      <a:off x="1877" y="3200"/>
                      <a:ext cx="495" cy="635"/>
                    </a:xfrm>
                    <a:prstGeom prst="rect">
                      <a:avLst/>
                    </a:prstGeom>
                    <a:noFill/>
                    <a:ln w="9525">
                      <a:noFill/>
                      <a:miter lim="800000"/>
                      <a:headEnd/>
                      <a:tailEnd/>
                    </a:ln>
                  </p:spPr>
                  <p:txBody>
                    <a:bodyPr wrap="none">
                      <a:spAutoFit/>
                    </a:bodyPr>
                    <a:lstStyle/>
                    <a:p>
                      <a:endParaRPr lang="en-US" b="1">
                        <a:solidFill>
                          <a:srgbClr val="984807"/>
                        </a:solidFill>
                        <a:latin typeface="Times New Roman" pitchFamily="18" charset="0"/>
                      </a:endParaRPr>
                    </a:p>
                  </p:txBody>
                </p:sp>
              </p:grpSp>
              <p:grpSp>
                <p:nvGrpSpPr>
                  <p:cNvPr id="73485" name="Group 62"/>
                  <p:cNvGrpSpPr>
                    <a:grpSpLocks/>
                  </p:cNvGrpSpPr>
                  <p:nvPr/>
                </p:nvGrpSpPr>
                <p:grpSpPr bwMode="auto">
                  <a:xfrm>
                    <a:off x="3306" y="1736"/>
                    <a:ext cx="768" cy="587"/>
                    <a:chOff x="1779" y="3171"/>
                    <a:chExt cx="749" cy="664"/>
                  </a:xfrm>
                </p:grpSpPr>
                <p:sp>
                  <p:nvSpPr>
                    <p:cNvPr id="286" name="Oval 63"/>
                    <p:cNvSpPr>
                      <a:spLocks noChangeArrowheads="1"/>
                    </p:cNvSpPr>
                    <p:nvPr/>
                  </p:nvSpPr>
                  <p:spPr bwMode="auto">
                    <a:xfrm>
                      <a:off x="1779" y="3171"/>
                      <a:ext cx="749" cy="410"/>
                    </a:xfrm>
                    <a:prstGeom prst="ellipse">
                      <a:avLst/>
                    </a:prstGeom>
                    <a:solidFill>
                      <a:srgbClr val="80008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87" name="Line 64"/>
                    <p:cNvSpPr>
                      <a:spLocks noChangeShapeType="1"/>
                    </p:cNvSpPr>
                    <p:nvPr/>
                  </p:nvSpPr>
                  <p:spPr bwMode="auto">
                    <a:xfrm>
                      <a:off x="1906" y="3587"/>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72971" name="Text Box 65"/>
                    <p:cNvSpPr txBox="1">
                      <a:spLocks noChangeArrowheads="1"/>
                    </p:cNvSpPr>
                    <p:nvPr/>
                  </p:nvSpPr>
                  <p:spPr bwMode="auto">
                    <a:xfrm>
                      <a:off x="1918" y="3200"/>
                      <a:ext cx="495" cy="635"/>
                    </a:xfrm>
                    <a:prstGeom prst="rect">
                      <a:avLst/>
                    </a:prstGeom>
                    <a:noFill/>
                    <a:ln w="9525">
                      <a:noFill/>
                      <a:miter lim="800000"/>
                      <a:headEnd/>
                      <a:tailEnd/>
                    </a:ln>
                  </p:spPr>
                  <p:txBody>
                    <a:bodyPr wrap="none">
                      <a:spAutoFit/>
                    </a:bodyPr>
                    <a:lstStyle/>
                    <a:p>
                      <a:endParaRPr lang="en-US" b="1">
                        <a:solidFill>
                          <a:srgbClr val="984807"/>
                        </a:solidFill>
                        <a:latin typeface="Times New Roman" pitchFamily="18" charset="0"/>
                      </a:endParaRPr>
                    </a:p>
                  </p:txBody>
                </p:sp>
              </p:grpSp>
            </p:grpSp>
            <p:sp>
              <p:nvSpPr>
                <p:cNvPr id="283" name="Line 66"/>
                <p:cNvSpPr>
                  <a:spLocks noChangeShapeType="1"/>
                </p:cNvSpPr>
                <p:nvPr/>
              </p:nvSpPr>
              <p:spPr bwMode="auto">
                <a:xfrm>
                  <a:off x="2347" y="2039"/>
                  <a:ext cx="1004" cy="0"/>
                </a:xfrm>
                <a:prstGeom prst="line">
                  <a:avLst/>
                </a:prstGeom>
                <a:noFill/>
                <a:ln w="57150">
                  <a:solidFill>
                    <a:srgbClr val="800080"/>
                  </a:solidFill>
                  <a:round/>
                  <a:headEnd/>
                  <a:tailEnd/>
                </a:ln>
              </p:spPr>
              <p:txBody>
                <a:bodyPr/>
                <a:lstStyle/>
                <a:p>
                  <a:pPr>
                    <a:defRPr/>
                  </a:pPr>
                  <a:endParaRPr lang="en-US" sz="1050" b="1">
                    <a:solidFill>
                      <a:srgbClr val="984807"/>
                    </a:solidFill>
                  </a:endParaRPr>
                </a:p>
              </p:txBody>
            </p:sp>
          </p:grpSp>
          <p:sp>
            <p:nvSpPr>
              <p:cNvPr id="200" name="Oval 84"/>
              <p:cNvSpPr>
                <a:spLocks noChangeArrowheads="1"/>
              </p:cNvSpPr>
              <p:nvPr/>
            </p:nvSpPr>
            <p:spPr bwMode="auto">
              <a:xfrm>
                <a:off x="3785280" y="3266167"/>
                <a:ext cx="169863"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01" name="Line 85"/>
              <p:cNvSpPr>
                <a:spLocks noChangeShapeType="1"/>
              </p:cNvSpPr>
              <p:nvPr/>
            </p:nvSpPr>
            <p:spPr bwMode="auto">
              <a:xfrm>
                <a:off x="3815443" y="343285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02" name="Oval 86"/>
              <p:cNvSpPr>
                <a:spLocks noChangeArrowheads="1"/>
              </p:cNvSpPr>
              <p:nvPr/>
            </p:nvSpPr>
            <p:spPr bwMode="auto">
              <a:xfrm>
                <a:off x="4305980" y="3488418"/>
                <a:ext cx="169863"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03" name="Line 87"/>
              <p:cNvSpPr>
                <a:spLocks noChangeShapeType="1"/>
              </p:cNvSpPr>
              <p:nvPr/>
            </p:nvSpPr>
            <p:spPr bwMode="auto">
              <a:xfrm>
                <a:off x="4334555" y="365510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04" name="Oval 88"/>
              <p:cNvSpPr>
                <a:spLocks noChangeArrowheads="1"/>
              </p:cNvSpPr>
              <p:nvPr/>
            </p:nvSpPr>
            <p:spPr bwMode="auto">
              <a:xfrm>
                <a:off x="4117068" y="3488418"/>
                <a:ext cx="169862"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05" name="Line 89"/>
              <p:cNvSpPr>
                <a:spLocks noChangeShapeType="1"/>
              </p:cNvSpPr>
              <p:nvPr/>
            </p:nvSpPr>
            <p:spPr bwMode="auto">
              <a:xfrm>
                <a:off x="4147230" y="365510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06" name="Oval 90"/>
              <p:cNvSpPr>
                <a:spLocks noChangeArrowheads="1"/>
              </p:cNvSpPr>
              <p:nvPr/>
            </p:nvSpPr>
            <p:spPr bwMode="auto">
              <a:xfrm>
                <a:off x="3996418" y="3266167"/>
                <a:ext cx="169862"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07" name="Line 91"/>
              <p:cNvSpPr>
                <a:spLocks noChangeShapeType="1"/>
              </p:cNvSpPr>
              <p:nvPr/>
            </p:nvSpPr>
            <p:spPr bwMode="auto">
              <a:xfrm>
                <a:off x="4026580" y="343285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08" name="Oval 92"/>
              <p:cNvSpPr>
                <a:spLocks noChangeArrowheads="1"/>
              </p:cNvSpPr>
              <p:nvPr/>
            </p:nvSpPr>
            <p:spPr bwMode="auto">
              <a:xfrm>
                <a:off x="3929743" y="3488418"/>
                <a:ext cx="169862"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09" name="Line 93"/>
              <p:cNvSpPr>
                <a:spLocks noChangeShapeType="1"/>
              </p:cNvSpPr>
              <p:nvPr/>
            </p:nvSpPr>
            <p:spPr bwMode="auto">
              <a:xfrm>
                <a:off x="3958318" y="365510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10" name="Oval 94"/>
              <p:cNvSpPr>
                <a:spLocks noChangeArrowheads="1"/>
              </p:cNvSpPr>
              <p:nvPr/>
            </p:nvSpPr>
            <p:spPr bwMode="auto">
              <a:xfrm>
                <a:off x="4199618" y="3266167"/>
                <a:ext cx="171450"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11" name="Line 95"/>
              <p:cNvSpPr>
                <a:spLocks noChangeShapeType="1"/>
              </p:cNvSpPr>
              <p:nvPr/>
            </p:nvSpPr>
            <p:spPr bwMode="auto">
              <a:xfrm>
                <a:off x="4229780" y="343285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12" name="Oval 96"/>
              <p:cNvSpPr>
                <a:spLocks noChangeArrowheads="1"/>
              </p:cNvSpPr>
              <p:nvPr/>
            </p:nvSpPr>
            <p:spPr bwMode="auto">
              <a:xfrm>
                <a:off x="4404405" y="3266167"/>
                <a:ext cx="169863"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13" name="Line 97"/>
              <p:cNvSpPr>
                <a:spLocks noChangeShapeType="1"/>
              </p:cNvSpPr>
              <p:nvPr/>
            </p:nvSpPr>
            <p:spPr bwMode="auto">
              <a:xfrm>
                <a:off x="4432980" y="343285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14" name="Oval 98"/>
              <p:cNvSpPr>
                <a:spLocks noChangeArrowheads="1"/>
              </p:cNvSpPr>
              <p:nvPr/>
            </p:nvSpPr>
            <p:spPr bwMode="auto">
              <a:xfrm>
                <a:off x="4607604" y="3266167"/>
                <a:ext cx="169863"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15" name="Line 99"/>
              <p:cNvSpPr>
                <a:spLocks noChangeShapeType="1"/>
              </p:cNvSpPr>
              <p:nvPr/>
            </p:nvSpPr>
            <p:spPr bwMode="auto">
              <a:xfrm>
                <a:off x="4636179" y="343285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16" name="Oval 100"/>
              <p:cNvSpPr>
                <a:spLocks noChangeArrowheads="1"/>
              </p:cNvSpPr>
              <p:nvPr/>
            </p:nvSpPr>
            <p:spPr bwMode="auto">
              <a:xfrm>
                <a:off x="4810804" y="3266167"/>
                <a:ext cx="169863"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17" name="Line 101"/>
              <p:cNvSpPr>
                <a:spLocks noChangeShapeType="1"/>
              </p:cNvSpPr>
              <p:nvPr/>
            </p:nvSpPr>
            <p:spPr bwMode="auto">
              <a:xfrm>
                <a:off x="4840967" y="343285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18" name="Oval 102"/>
              <p:cNvSpPr>
                <a:spLocks noChangeArrowheads="1"/>
              </p:cNvSpPr>
              <p:nvPr/>
            </p:nvSpPr>
            <p:spPr bwMode="auto">
              <a:xfrm>
                <a:off x="5015592" y="3266167"/>
                <a:ext cx="169862"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19" name="Line 103"/>
              <p:cNvSpPr>
                <a:spLocks noChangeShapeType="1"/>
              </p:cNvSpPr>
              <p:nvPr/>
            </p:nvSpPr>
            <p:spPr bwMode="auto">
              <a:xfrm>
                <a:off x="5044167" y="343285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20" name="Oval 104"/>
              <p:cNvSpPr>
                <a:spLocks noChangeArrowheads="1"/>
              </p:cNvSpPr>
              <p:nvPr/>
            </p:nvSpPr>
            <p:spPr bwMode="auto">
              <a:xfrm>
                <a:off x="4494893" y="3488418"/>
                <a:ext cx="169862"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21" name="Line 105"/>
              <p:cNvSpPr>
                <a:spLocks noChangeShapeType="1"/>
              </p:cNvSpPr>
              <p:nvPr/>
            </p:nvSpPr>
            <p:spPr bwMode="auto">
              <a:xfrm>
                <a:off x="4523468" y="365510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22" name="Oval 106"/>
              <p:cNvSpPr>
                <a:spLocks noChangeArrowheads="1"/>
              </p:cNvSpPr>
              <p:nvPr/>
            </p:nvSpPr>
            <p:spPr bwMode="auto">
              <a:xfrm>
                <a:off x="4682217" y="3488418"/>
                <a:ext cx="169862"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23" name="Line 107"/>
              <p:cNvSpPr>
                <a:spLocks noChangeShapeType="1"/>
              </p:cNvSpPr>
              <p:nvPr/>
            </p:nvSpPr>
            <p:spPr bwMode="auto">
              <a:xfrm>
                <a:off x="4712379" y="365510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24" name="Oval 108"/>
              <p:cNvSpPr>
                <a:spLocks noChangeArrowheads="1"/>
              </p:cNvSpPr>
              <p:nvPr/>
            </p:nvSpPr>
            <p:spPr bwMode="auto">
              <a:xfrm>
                <a:off x="4871129" y="3488418"/>
                <a:ext cx="169863"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25" name="Line 109"/>
              <p:cNvSpPr>
                <a:spLocks noChangeShapeType="1"/>
              </p:cNvSpPr>
              <p:nvPr/>
            </p:nvSpPr>
            <p:spPr bwMode="auto">
              <a:xfrm>
                <a:off x="4901292" y="3655105"/>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26" name="Oval 110"/>
              <p:cNvSpPr>
                <a:spLocks noChangeArrowheads="1"/>
              </p:cNvSpPr>
              <p:nvPr/>
            </p:nvSpPr>
            <p:spPr bwMode="auto">
              <a:xfrm>
                <a:off x="4017055" y="3709080"/>
                <a:ext cx="169863" cy="166688"/>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27" name="Line 111"/>
              <p:cNvSpPr>
                <a:spLocks noChangeShapeType="1"/>
              </p:cNvSpPr>
              <p:nvPr/>
            </p:nvSpPr>
            <p:spPr bwMode="auto">
              <a:xfrm>
                <a:off x="4172630" y="3875768"/>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28" name="Oval 112"/>
              <p:cNvSpPr>
                <a:spLocks noChangeArrowheads="1"/>
              </p:cNvSpPr>
              <p:nvPr/>
            </p:nvSpPr>
            <p:spPr bwMode="auto">
              <a:xfrm>
                <a:off x="4215493" y="3709080"/>
                <a:ext cx="169862" cy="166688"/>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29" name="Line 113"/>
              <p:cNvSpPr>
                <a:spLocks noChangeShapeType="1"/>
              </p:cNvSpPr>
              <p:nvPr/>
            </p:nvSpPr>
            <p:spPr bwMode="auto">
              <a:xfrm>
                <a:off x="4372655" y="3875768"/>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30" name="Oval 114"/>
              <p:cNvSpPr>
                <a:spLocks noChangeArrowheads="1"/>
              </p:cNvSpPr>
              <p:nvPr/>
            </p:nvSpPr>
            <p:spPr bwMode="auto">
              <a:xfrm>
                <a:off x="4413930" y="3709080"/>
                <a:ext cx="171450" cy="166688"/>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31" name="Line 115"/>
              <p:cNvSpPr>
                <a:spLocks noChangeShapeType="1"/>
              </p:cNvSpPr>
              <p:nvPr/>
            </p:nvSpPr>
            <p:spPr bwMode="auto">
              <a:xfrm>
                <a:off x="4571093" y="3875768"/>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32" name="Oval 116"/>
              <p:cNvSpPr>
                <a:spLocks noChangeArrowheads="1"/>
              </p:cNvSpPr>
              <p:nvPr/>
            </p:nvSpPr>
            <p:spPr bwMode="auto">
              <a:xfrm>
                <a:off x="4613954" y="3709080"/>
                <a:ext cx="169863" cy="166688"/>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33" name="Line 117"/>
              <p:cNvSpPr>
                <a:spLocks noChangeShapeType="1"/>
              </p:cNvSpPr>
              <p:nvPr/>
            </p:nvSpPr>
            <p:spPr bwMode="auto">
              <a:xfrm>
                <a:off x="4771117" y="3875768"/>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34" name="Oval 118"/>
              <p:cNvSpPr>
                <a:spLocks noChangeArrowheads="1"/>
              </p:cNvSpPr>
              <p:nvPr/>
            </p:nvSpPr>
            <p:spPr bwMode="auto">
              <a:xfrm>
                <a:off x="4813979" y="3709080"/>
                <a:ext cx="169863" cy="166688"/>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35" name="Line 119"/>
              <p:cNvSpPr>
                <a:spLocks noChangeShapeType="1"/>
              </p:cNvSpPr>
              <p:nvPr/>
            </p:nvSpPr>
            <p:spPr bwMode="auto">
              <a:xfrm>
                <a:off x="4969554" y="3875768"/>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36" name="Oval 120"/>
              <p:cNvSpPr>
                <a:spLocks noChangeArrowheads="1"/>
              </p:cNvSpPr>
              <p:nvPr/>
            </p:nvSpPr>
            <p:spPr bwMode="auto">
              <a:xfrm>
                <a:off x="3817030" y="3709080"/>
                <a:ext cx="169863" cy="166688"/>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37" name="Line 121"/>
              <p:cNvSpPr>
                <a:spLocks noChangeShapeType="1"/>
              </p:cNvSpPr>
              <p:nvPr/>
            </p:nvSpPr>
            <p:spPr bwMode="auto">
              <a:xfrm>
                <a:off x="3974193" y="3875768"/>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sp>
            <p:nvSpPr>
              <p:cNvPr id="238" name="Oval 122"/>
              <p:cNvSpPr>
                <a:spLocks noChangeArrowheads="1"/>
              </p:cNvSpPr>
              <p:nvPr/>
            </p:nvSpPr>
            <p:spPr bwMode="auto">
              <a:xfrm>
                <a:off x="5012417" y="3709080"/>
                <a:ext cx="169862" cy="166688"/>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39" name="Line 123"/>
              <p:cNvSpPr>
                <a:spLocks noChangeShapeType="1"/>
              </p:cNvSpPr>
              <p:nvPr/>
            </p:nvSpPr>
            <p:spPr bwMode="auto">
              <a:xfrm>
                <a:off x="5169579" y="3875768"/>
                <a:ext cx="0" cy="0"/>
              </a:xfrm>
              <a:prstGeom prst="line">
                <a:avLst/>
              </a:prstGeom>
              <a:noFill/>
              <a:ln w="57150">
                <a:solidFill>
                  <a:schemeClr val="tx1"/>
                </a:solidFill>
                <a:round/>
                <a:headEnd/>
                <a:tailEnd/>
              </a:ln>
            </p:spPr>
            <p:txBody>
              <a:bodyPr/>
              <a:lstStyle/>
              <a:p>
                <a:pPr>
                  <a:defRPr/>
                </a:pPr>
                <a:endParaRPr lang="en-US" sz="1050" b="1">
                  <a:solidFill>
                    <a:srgbClr val="984807"/>
                  </a:solidFill>
                </a:endParaRPr>
              </a:p>
            </p:txBody>
          </p:sp>
          <p:grpSp>
            <p:nvGrpSpPr>
              <p:cNvPr id="73486" name="Group 124"/>
              <p:cNvGrpSpPr>
                <a:grpSpLocks/>
              </p:cNvGrpSpPr>
              <p:nvPr/>
            </p:nvGrpSpPr>
            <p:grpSpPr bwMode="auto">
              <a:xfrm>
                <a:off x="3816609" y="3271236"/>
                <a:ext cx="1411431" cy="704321"/>
                <a:chOff x="995" y="2433"/>
                <a:chExt cx="3880" cy="1071"/>
              </a:xfrm>
            </p:grpSpPr>
            <p:sp>
              <p:nvSpPr>
                <p:cNvPr id="72945" name="Text Box 125"/>
                <p:cNvSpPr txBox="1">
                  <a:spLocks noChangeArrowheads="1"/>
                </p:cNvSpPr>
                <p:nvPr/>
              </p:nvSpPr>
              <p:spPr bwMode="auto">
                <a:xfrm>
                  <a:off x="995" y="2433"/>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46" name="Text Box 126"/>
                <p:cNvSpPr txBox="1">
                  <a:spLocks noChangeArrowheads="1"/>
                </p:cNvSpPr>
                <p:nvPr/>
              </p:nvSpPr>
              <p:spPr bwMode="auto">
                <a:xfrm>
                  <a:off x="2425" y="2772"/>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47" name="Text Box 127"/>
                <p:cNvSpPr txBox="1">
                  <a:spLocks noChangeArrowheads="1"/>
                </p:cNvSpPr>
                <p:nvPr/>
              </p:nvSpPr>
              <p:spPr bwMode="auto">
                <a:xfrm>
                  <a:off x="1907" y="2772"/>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48" name="Text Box 128"/>
                <p:cNvSpPr txBox="1">
                  <a:spLocks noChangeArrowheads="1"/>
                </p:cNvSpPr>
                <p:nvPr/>
              </p:nvSpPr>
              <p:spPr bwMode="auto">
                <a:xfrm>
                  <a:off x="1554" y="2433"/>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49" name="Text Box 129"/>
                <p:cNvSpPr txBox="1">
                  <a:spLocks noChangeArrowheads="1"/>
                </p:cNvSpPr>
                <p:nvPr/>
              </p:nvSpPr>
              <p:spPr bwMode="auto">
                <a:xfrm>
                  <a:off x="1389" y="2772"/>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0" name="Text Box 130"/>
                <p:cNvSpPr txBox="1">
                  <a:spLocks noChangeArrowheads="1"/>
                </p:cNvSpPr>
                <p:nvPr/>
              </p:nvSpPr>
              <p:spPr bwMode="auto">
                <a:xfrm>
                  <a:off x="2114" y="2433"/>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1" name="Text Box 131"/>
                <p:cNvSpPr txBox="1">
                  <a:spLocks noChangeArrowheads="1"/>
                </p:cNvSpPr>
                <p:nvPr/>
              </p:nvSpPr>
              <p:spPr bwMode="auto">
                <a:xfrm>
                  <a:off x="2674" y="2433"/>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2" name="Text Box 132"/>
                <p:cNvSpPr txBox="1">
                  <a:spLocks noChangeArrowheads="1"/>
                </p:cNvSpPr>
                <p:nvPr/>
              </p:nvSpPr>
              <p:spPr bwMode="auto">
                <a:xfrm>
                  <a:off x="3234" y="2433"/>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3" name="Text Box 133"/>
                <p:cNvSpPr txBox="1">
                  <a:spLocks noChangeArrowheads="1"/>
                </p:cNvSpPr>
                <p:nvPr/>
              </p:nvSpPr>
              <p:spPr bwMode="auto">
                <a:xfrm>
                  <a:off x="3794" y="2433"/>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4" name="Text Box 134"/>
                <p:cNvSpPr txBox="1">
                  <a:spLocks noChangeArrowheads="1"/>
                </p:cNvSpPr>
                <p:nvPr/>
              </p:nvSpPr>
              <p:spPr bwMode="auto">
                <a:xfrm>
                  <a:off x="4354" y="2433"/>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5" name="Text Box 135"/>
                <p:cNvSpPr txBox="1">
                  <a:spLocks noChangeArrowheads="1"/>
                </p:cNvSpPr>
                <p:nvPr/>
              </p:nvSpPr>
              <p:spPr bwMode="auto">
                <a:xfrm>
                  <a:off x="2943" y="2772"/>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6" name="Text Box 136"/>
                <p:cNvSpPr txBox="1">
                  <a:spLocks noChangeArrowheads="1"/>
                </p:cNvSpPr>
                <p:nvPr/>
              </p:nvSpPr>
              <p:spPr bwMode="auto">
                <a:xfrm>
                  <a:off x="3461" y="2772"/>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7" name="Text Box 137"/>
                <p:cNvSpPr txBox="1">
                  <a:spLocks noChangeArrowheads="1"/>
                </p:cNvSpPr>
                <p:nvPr/>
              </p:nvSpPr>
              <p:spPr bwMode="auto">
                <a:xfrm>
                  <a:off x="3980" y="2772"/>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8" name="Text Box 138"/>
                <p:cNvSpPr txBox="1">
                  <a:spLocks noChangeArrowheads="1"/>
                </p:cNvSpPr>
                <p:nvPr/>
              </p:nvSpPr>
              <p:spPr bwMode="auto">
                <a:xfrm>
                  <a:off x="1629" y="3106"/>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59" name="Text Box 139"/>
                <p:cNvSpPr txBox="1">
                  <a:spLocks noChangeArrowheads="1"/>
                </p:cNvSpPr>
                <p:nvPr/>
              </p:nvSpPr>
              <p:spPr bwMode="auto">
                <a:xfrm>
                  <a:off x="2177" y="3106"/>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60" name="Text Box 140"/>
                <p:cNvSpPr txBox="1">
                  <a:spLocks noChangeArrowheads="1"/>
                </p:cNvSpPr>
                <p:nvPr/>
              </p:nvSpPr>
              <p:spPr bwMode="auto">
                <a:xfrm>
                  <a:off x="2724" y="3106"/>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61" name="Text Box 141"/>
                <p:cNvSpPr txBox="1">
                  <a:spLocks noChangeArrowheads="1"/>
                </p:cNvSpPr>
                <p:nvPr/>
              </p:nvSpPr>
              <p:spPr bwMode="auto">
                <a:xfrm>
                  <a:off x="3272" y="3106"/>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62" name="Text Box 142"/>
                <p:cNvSpPr txBox="1">
                  <a:spLocks noChangeArrowheads="1"/>
                </p:cNvSpPr>
                <p:nvPr/>
              </p:nvSpPr>
              <p:spPr bwMode="auto">
                <a:xfrm>
                  <a:off x="3820" y="3106"/>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63" name="Text Box 143"/>
                <p:cNvSpPr txBox="1">
                  <a:spLocks noChangeArrowheads="1"/>
                </p:cNvSpPr>
                <p:nvPr/>
              </p:nvSpPr>
              <p:spPr bwMode="auto">
                <a:xfrm>
                  <a:off x="1081" y="3106"/>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64" name="Text Box 144"/>
                <p:cNvSpPr txBox="1">
                  <a:spLocks noChangeArrowheads="1"/>
                </p:cNvSpPr>
                <p:nvPr/>
              </p:nvSpPr>
              <p:spPr bwMode="auto">
                <a:xfrm>
                  <a:off x="4367" y="3106"/>
                  <a:ext cx="508" cy="398"/>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grpSp>
          <p:sp>
            <p:nvSpPr>
              <p:cNvPr id="241" name="Line 145"/>
              <p:cNvSpPr>
                <a:spLocks noChangeShapeType="1"/>
              </p:cNvSpPr>
              <p:nvPr/>
            </p:nvSpPr>
            <p:spPr bwMode="auto">
              <a:xfrm>
                <a:off x="4271055" y="3647168"/>
                <a:ext cx="0" cy="0"/>
              </a:xfrm>
              <a:prstGeom prst="line">
                <a:avLst/>
              </a:prstGeom>
              <a:noFill/>
              <a:ln w="9525">
                <a:solidFill>
                  <a:schemeClr val="tx1"/>
                </a:solidFill>
                <a:round/>
                <a:headEnd/>
                <a:tailEnd/>
              </a:ln>
            </p:spPr>
            <p:txBody>
              <a:bodyPr/>
              <a:lstStyle/>
              <a:p>
                <a:pPr>
                  <a:defRPr/>
                </a:pPr>
                <a:endParaRPr lang="en-US" sz="1050" b="1">
                  <a:solidFill>
                    <a:srgbClr val="984807"/>
                  </a:solidFill>
                </a:endParaRPr>
              </a:p>
            </p:txBody>
          </p:sp>
          <p:sp>
            <p:nvSpPr>
              <p:cNvPr id="242" name="Line 146"/>
              <p:cNvSpPr>
                <a:spLocks noChangeShapeType="1"/>
              </p:cNvSpPr>
              <p:nvPr/>
            </p:nvSpPr>
            <p:spPr bwMode="auto">
              <a:xfrm>
                <a:off x="4466318" y="3428093"/>
                <a:ext cx="0" cy="4762"/>
              </a:xfrm>
              <a:prstGeom prst="line">
                <a:avLst/>
              </a:prstGeom>
              <a:noFill/>
              <a:ln w="9525">
                <a:solidFill>
                  <a:schemeClr val="tx1"/>
                </a:solidFill>
                <a:round/>
                <a:headEnd/>
                <a:tailEnd/>
              </a:ln>
            </p:spPr>
            <p:txBody>
              <a:bodyPr/>
              <a:lstStyle/>
              <a:p>
                <a:pPr>
                  <a:defRPr/>
                </a:pPr>
                <a:endParaRPr lang="en-US" sz="1050" b="1">
                  <a:solidFill>
                    <a:srgbClr val="984807"/>
                  </a:solidFill>
                </a:endParaRPr>
              </a:p>
            </p:txBody>
          </p:sp>
          <p:sp>
            <p:nvSpPr>
              <p:cNvPr id="72924" name="Oval 147"/>
              <p:cNvSpPr>
                <a:spLocks noChangeArrowheads="1"/>
              </p:cNvSpPr>
              <p:nvPr/>
            </p:nvSpPr>
            <p:spPr bwMode="auto">
              <a:xfrm>
                <a:off x="5079258" y="3482341"/>
                <a:ext cx="170245" cy="166381"/>
              </a:xfrm>
              <a:prstGeom prst="ellipse">
                <a:avLst/>
              </a:prstGeom>
              <a:solidFill>
                <a:srgbClr val="CC9900"/>
              </a:solidFill>
              <a:ln w="57150">
                <a:solidFill>
                  <a:schemeClr val="tx1"/>
                </a:solidFill>
                <a:round/>
                <a:headEnd/>
                <a:tailEnd/>
              </a:ln>
            </p:spPr>
            <p:txBody>
              <a:bodyPr wrap="none" anchor="ctr"/>
              <a:lstStyle/>
              <a:p>
                <a:pPr algn="ctr" eaLnBrk="0" hangingPunct="0"/>
                <a:endParaRPr lang="en-US" sz="1100" b="1">
                  <a:solidFill>
                    <a:srgbClr val="984807"/>
                  </a:solidFill>
                  <a:latin typeface="Times New Roman" pitchFamily="18" charset="0"/>
                </a:endParaRPr>
              </a:p>
            </p:txBody>
          </p:sp>
          <p:sp>
            <p:nvSpPr>
              <p:cNvPr id="72925" name="Oval 148"/>
              <p:cNvSpPr>
                <a:spLocks noChangeArrowheads="1"/>
              </p:cNvSpPr>
              <p:nvPr/>
            </p:nvSpPr>
            <p:spPr bwMode="auto">
              <a:xfrm>
                <a:off x="3726030" y="3487602"/>
                <a:ext cx="170245" cy="166381"/>
              </a:xfrm>
              <a:prstGeom prst="ellipse">
                <a:avLst/>
              </a:prstGeom>
              <a:solidFill>
                <a:srgbClr val="CC9900"/>
              </a:solidFill>
              <a:ln w="57150">
                <a:solidFill>
                  <a:schemeClr val="tx1"/>
                </a:solidFill>
                <a:round/>
                <a:headEnd/>
                <a:tailEnd/>
              </a:ln>
            </p:spPr>
            <p:txBody>
              <a:bodyPr wrap="none" anchor="ctr"/>
              <a:lstStyle/>
              <a:p>
                <a:pPr algn="ctr" eaLnBrk="0" hangingPunct="0"/>
                <a:endParaRPr lang="en-US" sz="1100" b="1">
                  <a:solidFill>
                    <a:srgbClr val="984807"/>
                  </a:solidFill>
                  <a:latin typeface="Times New Roman" pitchFamily="18" charset="0"/>
                </a:endParaRPr>
              </a:p>
            </p:txBody>
          </p:sp>
          <p:sp>
            <p:nvSpPr>
              <p:cNvPr id="245" name="Line 196"/>
              <p:cNvSpPr>
                <a:spLocks noChangeShapeType="1"/>
              </p:cNvSpPr>
              <p:nvPr/>
            </p:nvSpPr>
            <p:spPr bwMode="auto">
              <a:xfrm>
                <a:off x="3894818" y="3572555"/>
                <a:ext cx="39687" cy="1588"/>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246" name="Oval 102"/>
              <p:cNvSpPr>
                <a:spLocks noChangeArrowheads="1"/>
              </p:cNvSpPr>
              <p:nvPr/>
            </p:nvSpPr>
            <p:spPr bwMode="auto">
              <a:xfrm>
                <a:off x="5214029" y="3289979"/>
                <a:ext cx="171450" cy="165100"/>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247" name="Oval 122"/>
              <p:cNvSpPr>
                <a:spLocks noChangeArrowheads="1"/>
              </p:cNvSpPr>
              <p:nvPr/>
            </p:nvSpPr>
            <p:spPr bwMode="auto">
              <a:xfrm>
                <a:off x="5218792" y="3732893"/>
                <a:ext cx="171450" cy="165100"/>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72929" name="Oval 147"/>
              <p:cNvSpPr>
                <a:spLocks noChangeArrowheads="1"/>
              </p:cNvSpPr>
              <p:nvPr/>
            </p:nvSpPr>
            <p:spPr bwMode="auto">
              <a:xfrm>
                <a:off x="5286355" y="3505568"/>
                <a:ext cx="170245" cy="166381"/>
              </a:xfrm>
              <a:prstGeom prst="ellipse">
                <a:avLst/>
              </a:prstGeom>
              <a:solidFill>
                <a:srgbClr val="CC9900"/>
              </a:solidFill>
              <a:ln w="57150">
                <a:solidFill>
                  <a:schemeClr val="tx1"/>
                </a:solidFill>
                <a:round/>
                <a:headEnd/>
                <a:tailEnd/>
              </a:ln>
            </p:spPr>
            <p:txBody>
              <a:bodyPr wrap="none" anchor="ctr"/>
              <a:lstStyle/>
              <a:p>
                <a:pPr algn="ctr" eaLnBrk="0" hangingPunct="0"/>
                <a:endParaRPr lang="en-US" sz="1100" b="1">
                  <a:solidFill>
                    <a:srgbClr val="984807"/>
                  </a:solidFill>
                  <a:latin typeface="Times New Roman" pitchFamily="18" charset="0"/>
                </a:endParaRPr>
              </a:p>
            </p:txBody>
          </p:sp>
          <p:sp>
            <p:nvSpPr>
              <p:cNvPr id="72930" name="Text Box 134"/>
              <p:cNvSpPr txBox="1">
                <a:spLocks noChangeArrowheads="1"/>
              </p:cNvSpPr>
              <p:nvPr/>
            </p:nvSpPr>
            <p:spPr bwMode="auto">
              <a:xfrm>
                <a:off x="5260189" y="3312646"/>
                <a:ext cx="184731" cy="261610"/>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72931" name="Text Box 134"/>
              <p:cNvSpPr txBox="1">
                <a:spLocks noChangeArrowheads="1"/>
              </p:cNvSpPr>
              <p:nvPr/>
            </p:nvSpPr>
            <p:spPr bwMode="auto">
              <a:xfrm>
                <a:off x="5260189" y="3761037"/>
                <a:ext cx="184731" cy="261610"/>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251" name="Oval 102"/>
              <p:cNvSpPr>
                <a:spLocks noChangeArrowheads="1"/>
              </p:cNvSpPr>
              <p:nvPr/>
            </p:nvSpPr>
            <p:spPr bwMode="auto">
              <a:xfrm>
                <a:off x="5428342" y="3342367"/>
                <a:ext cx="171450"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72933" name="Text Box 134"/>
              <p:cNvSpPr txBox="1">
                <a:spLocks noChangeArrowheads="1"/>
              </p:cNvSpPr>
              <p:nvPr/>
            </p:nvSpPr>
            <p:spPr bwMode="auto">
              <a:xfrm>
                <a:off x="5467286" y="3366169"/>
                <a:ext cx="184731" cy="261610"/>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253" name="Oval 102"/>
              <p:cNvSpPr>
                <a:spLocks noChangeArrowheads="1"/>
              </p:cNvSpPr>
              <p:nvPr/>
            </p:nvSpPr>
            <p:spPr bwMode="auto">
              <a:xfrm>
                <a:off x="5433104" y="3670980"/>
                <a:ext cx="169863" cy="165100"/>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72935" name="Text Box 134"/>
              <p:cNvSpPr txBox="1">
                <a:spLocks noChangeArrowheads="1"/>
              </p:cNvSpPr>
              <p:nvPr/>
            </p:nvSpPr>
            <p:spPr bwMode="auto">
              <a:xfrm>
                <a:off x="5470930" y="3693373"/>
                <a:ext cx="184731" cy="261610"/>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255" name="Oval 102"/>
              <p:cNvSpPr>
                <a:spLocks noChangeArrowheads="1"/>
              </p:cNvSpPr>
              <p:nvPr/>
            </p:nvSpPr>
            <p:spPr bwMode="auto">
              <a:xfrm>
                <a:off x="3585255" y="3331254"/>
                <a:ext cx="169863" cy="166688"/>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72937" name="Text Box 134"/>
              <p:cNvSpPr txBox="1">
                <a:spLocks noChangeArrowheads="1"/>
              </p:cNvSpPr>
              <p:nvPr/>
            </p:nvSpPr>
            <p:spPr bwMode="auto">
              <a:xfrm>
                <a:off x="3623462" y="3354051"/>
                <a:ext cx="184731" cy="261610"/>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257" name="Oval 102"/>
              <p:cNvSpPr>
                <a:spLocks noChangeArrowheads="1"/>
              </p:cNvSpPr>
              <p:nvPr/>
            </p:nvSpPr>
            <p:spPr bwMode="auto">
              <a:xfrm>
                <a:off x="3610655" y="3663043"/>
                <a:ext cx="169863" cy="166687"/>
              </a:xfrm>
              <a:prstGeom prst="ellipse">
                <a:avLst/>
              </a:prstGeom>
              <a:solidFill>
                <a:srgbClr val="CC9900"/>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72939" name="Text Box 134"/>
              <p:cNvSpPr txBox="1">
                <a:spLocks noChangeArrowheads="1"/>
              </p:cNvSpPr>
              <p:nvPr/>
            </p:nvSpPr>
            <p:spPr bwMode="auto">
              <a:xfrm>
                <a:off x="3648362" y="3686304"/>
                <a:ext cx="184731" cy="261610"/>
              </a:xfrm>
              <a:prstGeom prst="rect">
                <a:avLst/>
              </a:prstGeom>
              <a:noFill/>
              <a:ln w="9525">
                <a:noFill/>
                <a:miter lim="800000"/>
                <a:headEnd/>
                <a:tailEnd/>
              </a:ln>
            </p:spPr>
            <p:txBody>
              <a:bodyPr wrap="none">
                <a:spAutoFit/>
              </a:bodyPr>
              <a:lstStyle/>
              <a:p>
                <a:endParaRPr lang="en-US" sz="1100" b="1">
                  <a:solidFill>
                    <a:srgbClr val="984807"/>
                  </a:solidFill>
                  <a:latin typeface="Times New Roman" pitchFamily="18" charset="0"/>
                </a:endParaRPr>
              </a:p>
            </p:txBody>
          </p:sp>
          <p:sp>
            <p:nvSpPr>
              <p:cNvPr id="259" name="Line 198"/>
              <p:cNvSpPr>
                <a:spLocks noChangeShapeType="1"/>
              </p:cNvSpPr>
              <p:nvPr/>
            </p:nvSpPr>
            <p:spPr bwMode="auto">
              <a:xfrm>
                <a:off x="3778930" y="3774168"/>
                <a:ext cx="33338" cy="6350"/>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260" name="Line 149"/>
              <p:cNvSpPr>
                <a:spLocks noChangeShapeType="1"/>
              </p:cNvSpPr>
              <p:nvPr/>
            </p:nvSpPr>
            <p:spPr bwMode="auto">
              <a:xfrm>
                <a:off x="5247367" y="3585255"/>
                <a:ext cx="39687" cy="1588"/>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sp>
            <p:nvSpPr>
              <p:cNvPr id="261" name="Line 149"/>
              <p:cNvSpPr>
                <a:spLocks noChangeShapeType="1"/>
              </p:cNvSpPr>
              <p:nvPr/>
            </p:nvSpPr>
            <p:spPr bwMode="auto">
              <a:xfrm>
                <a:off x="5183867" y="3805918"/>
                <a:ext cx="39687" cy="3175"/>
              </a:xfrm>
              <a:prstGeom prst="line">
                <a:avLst/>
              </a:prstGeom>
              <a:noFill/>
              <a:ln w="57150">
                <a:solidFill>
                  <a:srgbClr val="C00000"/>
                </a:solidFill>
                <a:round/>
                <a:headEnd/>
                <a:tailEnd/>
              </a:ln>
            </p:spPr>
            <p:txBody>
              <a:bodyPr/>
              <a:lstStyle/>
              <a:p>
                <a:pPr>
                  <a:defRPr/>
                </a:pPr>
                <a:endParaRPr lang="en-US" sz="1050" b="1">
                  <a:solidFill>
                    <a:srgbClr val="984807"/>
                  </a:solidFill>
                </a:endParaRPr>
              </a:p>
            </p:txBody>
          </p:sp>
          <p:cxnSp>
            <p:nvCxnSpPr>
              <p:cNvPr id="136" name="Straight Connector 135"/>
              <p:cNvCxnSpPr/>
              <p:nvPr/>
            </p:nvCxnSpPr>
            <p:spPr bwMode="auto">
              <a:xfrm rot="16200000" flipH="1">
                <a:off x="4164693" y="4180568"/>
                <a:ext cx="192087" cy="198437"/>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38" name="Rectangle 137"/>
              <p:cNvSpPr/>
              <p:nvPr/>
            </p:nvSpPr>
            <p:spPr bwMode="auto">
              <a:xfrm>
                <a:off x="4277405" y="4352018"/>
                <a:ext cx="708025" cy="119062"/>
              </a:xfrm>
              <a:prstGeom prst="rect">
                <a:avLst/>
              </a:prstGeom>
              <a:solidFill>
                <a:srgbClr val="92D050"/>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b="1" dirty="0">
                  <a:solidFill>
                    <a:srgbClr val="984807"/>
                  </a:solidFill>
                </a:endParaRPr>
              </a:p>
            </p:txBody>
          </p:sp>
        </p:grpSp>
        <p:grpSp>
          <p:nvGrpSpPr>
            <p:cNvPr id="73487" name="Group 20"/>
            <p:cNvGrpSpPr>
              <a:grpSpLocks/>
            </p:cNvGrpSpPr>
            <p:nvPr/>
          </p:nvGrpSpPr>
          <p:grpSpPr bwMode="auto">
            <a:xfrm>
              <a:off x="4448691" y="2148568"/>
              <a:ext cx="279376" cy="378796"/>
              <a:chOff x="2380" y="671"/>
              <a:chExt cx="768" cy="576"/>
            </a:xfrm>
          </p:grpSpPr>
          <p:sp>
            <p:nvSpPr>
              <p:cNvPr id="295" name="Oval 21"/>
              <p:cNvSpPr>
                <a:spLocks noChangeArrowheads="1"/>
              </p:cNvSpPr>
              <p:nvPr/>
            </p:nvSpPr>
            <p:spPr bwMode="auto">
              <a:xfrm>
                <a:off x="2380" y="671"/>
                <a:ext cx="768" cy="367"/>
              </a:xfrm>
              <a:prstGeom prst="ellipse">
                <a:avLst/>
              </a:prstGeom>
              <a:solidFill>
                <a:srgbClr val="339933"/>
              </a:solidFill>
              <a:ln w="57150">
                <a:solidFill>
                  <a:schemeClr val="tx1"/>
                </a:solidFill>
                <a:round/>
                <a:headEnd/>
                <a:tailEnd/>
              </a:ln>
            </p:spPr>
            <p:txBody>
              <a:bodyPr wrap="none" anchor="ctr"/>
              <a:lstStyle/>
              <a:p>
                <a:pPr>
                  <a:defRPr/>
                </a:pPr>
                <a:endParaRPr lang="en-US" sz="1050" b="1">
                  <a:solidFill>
                    <a:srgbClr val="984807"/>
                  </a:solidFill>
                </a:endParaRPr>
              </a:p>
            </p:txBody>
          </p:sp>
          <p:sp>
            <p:nvSpPr>
              <p:cNvPr id="72818" name="Text Box 22"/>
              <p:cNvSpPr txBox="1">
                <a:spLocks noChangeArrowheads="1"/>
              </p:cNvSpPr>
              <p:nvPr/>
            </p:nvSpPr>
            <p:spPr bwMode="auto">
              <a:xfrm>
                <a:off x="2446" y="732"/>
                <a:ext cx="508" cy="515"/>
              </a:xfrm>
              <a:prstGeom prst="rect">
                <a:avLst/>
              </a:prstGeom>
              <a:noFill/>
              <a:ln w="9525">
                <a:noFill/>
                <a:miter lim="800000"/>
                <a:headEnd/>
                <a:tailEnd/>
              </a:ln>
            </p:spPr>
            <p:txBody>
              <a:bodyPr wrap="none">
                <a:spAutoFit/>
              </a:bodyPr>
              <a:lstStyle/>
              <a:p>
                <a:endParaRPr lang="en-US" sz="1600" b="1">
                  <a:solidFill>
                    <a:srgbClr val="984807"/>
                  </a:solidFill>
                  <a:latin typeface="Times New Roman" pitchFamily="18" charset="0"/>
                </a:endParaRPr>
              </a:p>
            </p:txBody>
          </p:sp>
        </p:grpSp>
      </p:gr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body" idx="1"/>
          </p:nvPr>
        </p:nvSpPr>
        <p:spPr>
          <a:xfrm>
            <a:off x="561745" y="1519921"/>
            <a:ext cx="8542337" cy="4873625"/>
          </a:xfrm>
        </p:spPr>
        <p:txBody>
          <a:bodyPr/>
          <a:lstStyle/>
          <a:p>
            <a:pPr marL="0" indent="0" eaLnBrk="1" hangingPunct="1">
              <a:buNone/>
            </a:pPr>
            <a:r>
              <a:rPr lang="en-US" sz="4000" dirty="0" smtClean="0"/>
              <a:t>Norm-referenced assessments of executive functions are currently available, including:</a:t>
            </a:r>
          </a:p>
          <a:p>
            <a:pPr marL="914400" lvl="1" indent="-457200" eaLnBrk="1" hangingPunct="1">
              <a:buFont typeface="Wingdings" pitchFamily="2" charset="2"/>
              <a:buChar char="§"/>
            </a:pPr>
            <a:r>
              <a:rPr lang="en-US" sz="4400" dirty="0" smtClean="0"/>
              <a:t>Individually-administered tests</a:t>
            </a:r>
          </a:p>
          <a:p>
            <a:pPr marL="914400" lvl="1" indent="-457200" eaLnBrk="1" hangingPunct="1">
              <a:buFont typeface="Wingdings" pitchFamily="2" charset="2"/>
              <a:buChar char="§"/>
            </a:pPr>
            <a:r>
              <a:rPr lang="en-US" sz="4400" dirty="0" smtClean="0"/>
              <a:t>Behavior rating scales  </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510162" y="117634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3731" name="Rectangle 3"/>
          <p:cNvSpPr>
            <a:spLocks noGrp="1" noChangeArrowheads="1"/>
          </p:cNvSpPr>
          <p:nvPr>
            <p:ph type="title"/>
          </p:nvPr>
        </p:nvSpPr>
        <p:spPr>
          <a:xfrm>
            <a:off x="174168" y="130631"/>
            <a:ext cx="9144000" cy="841829"/>
          </a:xfrm>
        </p:spPr>
        <p:txBody>
          <a:bodyPr/>
          <a:lstStyle/>
          <a:p>
            <a:pPr algn="l" eaLnBrk="1" hangingPunct="1"/>
            <a:r>
              <a:rPr lang="en-US" sz="4000" dirty="0" smtClean="0"/>
              <a:t>Assessment of Executive Functions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a:xfrm>
            <a:off x="576259" y="1490893"/>
            <a:ext cx="8313737" cy="4873625"/>
          </a:xfrm>
        </p:spPr>
        <p:txBody>
          <a:bodyPr/>
          <a:lstStyle/>
          <a:p>
            <a:pPr marL="0" indent="0" eaLnBrk="1" hangingPunct="1">
              <a:buNone/>
            </a:pPr>
            <a:r>
              <a:rPr lang="en-US" sz="4800" dirty="0" smtClean="0"/>
              <a:t>The limitations of the current methods available need to be understood and taken into account when conducting an assessment.</a:t>
            </a:r>
            <a:endParaRPr lang="en-US" sz="6000" dirty="0" smtClean="0"/>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0" name="Straight Connector 9"/>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4755" name="Rectangle 3"/>
          <p:cNvSpPr>
            <a:spLocks noGrp="1" noChangeArrowheads="1"/>
          </p:cNvSpPr>
          <p:nvPr>
            <p:ph type="title"/>
          </p:nvPr>
        </p:nvSpPr>
        <p:spPr>
          <a:xfrm>
            <a:off x="130626" y="72576"/>
            <a:ext cx="8940801" cy="914400"/>
          </a:xfrm>
        </p:spPr>
        <p:txBody>
          <a:bodyPr/>
          <a:lstStyle/>
          <a:p>
            <a:pPr algn="l" eaLnBrk="1" hangingPunct="1"/>
            <a:r>
              <a:rPr lang="en-US" sz="4000" dirty="0" smtClean="0"/>
              <a:t>Assessment of Executive Functions</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65</a:t>
            </a:fld>
            <a:endParaRPr lang="en-US" smtClean="0"/>
          </a:p>
        </p:txBody>
      </p:sp>
      <p:sp>
        <p:nvSpPr>
          <p:cNvPr id="9" name="TextBox 8"/>
          <p:cNvSpPr txBox="1">
            <a:spLocks noChangeArrowheads="1"/>
          </p:cNvSpPr>
          <p:nvPr/>
        </p:nvSpPr>
        <p:spPr bwMode="auto">
          <a:xfrm>
            <a:off x="3193138" y="1349823"/>
            <a:ext cx="5733145" cy="5016758"/>
          </a:xfrm>
          <a:prstGeom prst="rect">
            <a:avLst/>
          </a:prstGeom>
          <a:noFill/>
          <a:ln w="9525">
            <a:noFill/>
            <a:miter lim="800000"/>
            <a:headEnd/>
            <a:tailEnd/>
          </a:ln>
        </p:spPr>
        <p:txBody>
          <a:bodyPr wrap="square">
            <a:spAutoFit/>
          </a:bodyPr>
          <a:lstStyle/>
          <a:p>
            <a:pPr eaLnBrk="1" hangingPunct="1"/>
            <a:r>
              <a:rPr lang="en-US" sz="4000" dirty="0" smtClean="0">
                <a:solidFill>
                  <a:srgbClr val="984807"/>
                </a:solidFill>
                <a:latin typeface="Rockwell" pitchFamily="18" charset="0"/>
              </a:rPr>
              <a:t>Standardized, individually-administered measures of executive functions only assess the use of executive functions within the Symbol System Arena.</a:t>
            </a:r>
          </a:p>
        </p:txBody>
      </p:sp>
      <p:sp>
        <p:nvSpPr>
          <p:cNvPr id="10" name="TextBox 9"/>
          <p:cNvSpPr txBox="1"/>
          <p:nvPr/>
        </p:nvSpPr>
        <p:spPr>
          <a:xfrm>
            <a:off x="3250741" y="217718"/>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Concept</a:t>
            </a:r>
          </a:p>
        </p:txBody>
      </p:sp>
      <p:sp>
        <p:nvSpPr>
          <p:cNvPr id="14" name="Rectangle 13"/>
          <p:cNvSpPr/>
          <p:nvPr/>
        </p:nvSpPr>
        <p:spPr>
          <a:xfrm>
            <a:off x="7895094"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3455046" y="1175655"/>
            <a:ext cx="3656923" cy="679"/>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2203" name="Group 59"/>
          <p:cNvGraphicFramePr>
            <a:graphicFrameLocks noGrp="1"/>
          </p:cNvGraphicFramePr>
          <p:nvPr>
            <p:extLst>
              <p:ext uri="{D42A27DB-BD31-4B8C-83A1-F6EECF244321}">
                <p14:modId xmlns:p14="http://schemas.microsoft.com/office/powerpoint/2010/main" val="1395357602"/>
              </p:ext>
            </p:extLst>
          </p:nvPr>
        </p:nvGraphicFramePr>
        <p:xfrm>
          <a:off x="352926" y="1669984"/>
          <a:ext cx="8534400" cy="4767200"/>
        </p:xfrm>
        <a:graphic>
          <a:graphicData uri="http://schemas.openxmlformats.org/drawingml/2006/table">
            <a:tbl>
              <a:tblPr/>
              <a:tblGrid>
                <a:gridCol w="1706563"/>
                <a:gridCol w="1993900"/>
                <a:gridCol w="1736725"/>
                <a:gridCol w="1812925"/>
                <a:gridCol w="1284287"/>
              </a:tblGrid>
              <a:tr h="7826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Perception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Emotion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Cognition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Action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Self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422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Others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42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Environ-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938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Symbol Systems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60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6000" b="1" i="0" u="none" strike="noStrike" cap="none" normalizeH="0" baseline="0" dirty="0" smtClean="0">
                        <a:ln>
                          <a:noFill/>
                        </a:ln>
                        <a:solidFill>
                          <a:srgbClr val="984807"/>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60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60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6"/>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8" name="Straight Connector 7"/>
          <p:cNvCxnSpPr/>
          <p:nvPr/>
        </p:nvCxnSpPr>
        <p:spPr>
          <a:xfrm>
            <a:off x="1902048" y="13879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0696" name="Rectangle 60"/>
          <p:cNvSpPr>
            <a:spLocks noChangeArrowheads="1"/>
          </p:cNvSpPr>
          <p:nvPr/>
        </p:nvSpPr>
        <p:spPr bwMode="auto">
          <a:xfrm>
            <a:off x="129951" y="226752"/>
            <a:ext cx="8629038" cy="823004"/>
          </a:xfrm>
          <a:prstGeom prst="rect">
            <a:avLst/>
          </a:prstGeom>
          <a:noFill/>
          <a:ln w="9525">
            <a:noFill/>
            <a:miter lim="800000"/>
            <a:headEnd/>
            <a:tailEnd/>
          </a:ln>
        </p:spPr>
        <p:txBody>
          <a:bodyPr anchor="ctr"/>
          <a:lstStyle/>
          <a:p>
            <a:pPr>
              <a:buFont typeface="Wingdings" pitchFamily="2" charset="2"/>
              <a:buNone/>
            </a:pPr>
            <a:r>
              <a:rPr lang="en-US" sz="3600" b="1" dirty="0" smtClean="0">
                <a:solidFill>
                  <a:srgbClr val="984807"/>
                </a:solidFill>
                <a:latin typeface="Rockwell" pitchFamily="18" charset="0"/>
              </a:rPr>
              <a:t>EF Assessment Using Individually 							Administered Tests</a:t>
            </a:r>
            <a:endParaRPr lang="en-US" sz="3600" b="1" dirty="0">
              <a:solidFill>
                <a:srgbClr val="984807"/>
              </a:solidFill>
              <a:latin typeface="Rockwell" pitchFamily="18"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a:xfrm>
            <a:off x="634315" y="1890031"/>
            <a:ext cx="8542337" cy="4873625"/>
          </a:xfrm>
        </p:spPr>
        <p:txBody>
          <a:bodyPr/>
          <a:lstStyle/>
          <a:p>
            <a:pPr marL="0" indent="0" eaLnBrk="1" hangingPunct="1">
              <a:lnSpc>
                <a:spcPct val="80000"/>
              </a:lnSpc>
              <a:buNone/>
            </a:pPr>
            <a:r>
              <a:rPr lang="en-US" sz="4400" dirty="0" smtClean="0"/>
              <a:t>The most frequently used EF behavior rating scale, the Behavior Rating Inventory of Executive Functions (BRIEF) covers a broader range of Arenas and Domains, but items are highly nonspecific, combining many arenas and domains at once.</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48112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7827" name="Rectangle 3"/>
          <p:cNvSpPr>
            <a:spLocks noGrp="1" noChangeArrowheads="1"/>
          </p:cNvSpPr>
          <p:nvPr>
            <p:ph type="title"/>
          </p:nvPr>
        </p:nvSpPr>
        <p:spPr>
          <a:xfrm>
            <a:off x="236346" y="292209"/>
            <a:ext cx="7765143" cy="928914"/>
          </a:xfrm>
        </p:spPr>
        <p:txBody>
          <a:bodyPr/>
          <a:lstStyle/>
          <a:p>
            <a:pPr algn="l" eaLnBrk="1" hangingPunct="1"/>
            <a:r>
              <a:rPr lang="en-US" sz="4000" dirty="0" smtClean="0"/>
              <a:t>The Multidimensional Nature </a:t>
            </a:r>
            <a:br>
              <a:rPr lang="en-US" sz="4000" dirty="0" smtClean="0"/>
            </a:br>
            <a:r>
              <a:rPr lang="en-US" sz="4000" dirty="0" smtClean="0"/>
              <a:t>				of EF Assessment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2203" name="Group 59"/>
          <p:cNvGraphicFramePr>
            <a:graphicFrameLocks noGrp="1"/>
          </p:cNvGraphicFramePr>
          <p:nvPr/>
        </p:nvGraphicFramePr>
        <p:xfrm>
          <a:off x="304800" y="1371600"/>
          <a:ext cx="8534400" cy="4767200"/>
        </p:xfrm>
        <a:graphic>
          <a:graphicData uri="http://schemas.openxmlformats.org/drawingml/2006/table">
            <a:tbl>
              <a:tblPr/>
              <a:tblGrid>
                <a:gridCol w="1706563"/>
                <a:gridCol w="1993900"/>
                <a:gridCol w="1736725"/>
                <a:gridCol w="1812925"/>
                <a:gridCol w="1284287"/>
              </a:tblGrid>
              <a:tr h="7826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Perception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Emotion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Cognition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Action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Self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8422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Others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1" i="0" u="none" strike="noStrike" cap="none" normalizeH="0" baseline="0" dirty="0" smtClean="0">
                        <a:ln>
                          <a:noFill/>
                        </a:ln>
                        <a:solidFill>
                          <a:srgbClr val="984807"/>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42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Environ-</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1" i="0" u="none" strike="noStrike" cap="none" normalizeH="0" baseline="0" dirty="0" smtClean="0">
                        <a:ln>
                          <a:noFill/>
                        </a:ln>
                        <a:solidFill>
                          <a:srgbClr val="984807"/>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1" i="0" u="none" strike="noStrike" cap="none" normalizeH="0" baseline="0" dirty="0" smtClean="0">
                        <a:ln>
                          <a:noFill/>
                        </a:ln>
                        <a:solidFill>
                          <a:srgbClr val="984807"/>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938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0" i="0" u="none" strike="noStrike" cap="none" normalizeH="0" baseline="0" dirty="0" smtClean="0">
                          <a:ln>
                            <a:noFill/>
                          </a:ln>
                          <a:solidFill>
                            <a:srgbClr val="984807"/>
                          </a:solidFill>
                          <a:effectLst/>
                          <a:latin typeface="Rockwell" pitchFamily="18" charset="0"/>
                        </a:rPr>
                        <a:t>Symbol Systems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dirty="0" smtClean="0">
                        <a:ln>
                          <a:noFill/>
                        </a:ln>
                        <a:solidFill>
                          <a:schemeClr val="accent2"/>
                        </a:solidFill>
                        <a:effectLst/>
                        <a:latin typeface="Rockwell"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4000" b="1" i="0" u="none" strike="noStrike" cap="none" normalizeH="0" baseline="0" dirty="0" smtClean="0">
                        <a:ln>
                          <a:noFill/>
                        </a:ln>
                        <a:solidFill>
                          <a:srgbClr val="984807"/>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800" b="1" i="0" u="none" strike="noStrike" cap="none" normalizeH="0" baseline="0" dirty="0" smtClean="0">
                          <a:ln>
                            <a:noFill/>
                          </a:ln>
                          <a:solidFill>
                            <a:srgbClr val="984807"/>
                          </a:solidFill>
                          <a:effectLst/>
                          <a:latin typeface="Arial" charset="0"/>
                        </a:rPr>
                        <a:t>X</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6"/>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8" name="Straight Connector 7"/>
          <p:cNvCxnSpPr/>
          <p:nvPr/>
        </p:nvCxnSpPr>
        <p:spPr>
          <a:xfrm>
            <a:off x="1902048"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0696" name="Rectangle 60"/>
          <p:cNvSpPr>
            <a:spLocks noChangeArrowheads="1"/>
          </p:cNvSpPr>
          <p:nvPr/>
        </p:nvSpPr>
        <p:spPr bwMode="auto">
          <a:xfrm>
            <a:off x="87084" y="149453"/>
            <a:ext cx="9143999" cy="881062"/>
          </a:xfrm>
          <a:prstGeom prst="rect">
            <a:avLst/>
          </a:prstGeom>
          <a:noFill/>
          <a:ln w="9525">
            <a:noFill/>
            <a:miter lim="800000"/>
            <a:headEnd/>
            <a:tailEnd/>
          </a:ln>
        </p:spPr>
        <p:txBody>
          <a:bodyPr anchor="ctr"/>
          <a:lstStyle/>
          <a:p>
            <a:pPr>
              <a:buFont typeface="Wingdings" pitchFamily="2" charset="2"/>
              <a:buNone/>
            </a:pPr>
            <a:r>
              <a:rPr lang="en-US" sz="4400" b="1" dirty="0">
                <a:solidFill>
                  <a:srgbClr val="984807"/>
                </a:solidFill>
                <a:latin typeface="Rockwell" pitchFamily="18" charset="0"/>
              </a:rPr>
              <a:t>EF Assessment </a:t>
            </a:r>
            <a:r>
              <a:rPr lang="en-US" sz="4400" b="1" dirty="0" smtClean="0">
                <a:solidFill>
                  <a:srgbClr val="984807"/>
                </a:solidFill>
                <a:latin typeface="Rockwell" pitchFamily="18" charset="0"/>
              </a:rPr>
              <a:t>Using the BRIEF</a:t>
            </a:r>
            <a:endParaRPr lang="en-US" sz="4400" b="1" dirty="0">
              <a:solidFill>
                <a:srgbClr val="984807"/>
              </a:solidFill>
              <a:latin typeface="Rockwell" pitchFamily="18"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body" idx="1"/>
          </p:nvPr>
        </p:nvSpPr>
        <p:spPr>
          <a:xfrm>
            <a:off x="246743" y="1436911"/>
            <a:ext cx="8766628" cy="5080004"/>
          </a:xfrm>
        </p:spPr>
        <p:txBody>
          <a:bodyPr/>
          <a:lstStyle/>
          <a:p>
            <a:pPr marL="0" indent="0" eaLnBrk="1" hangingPunct="1">
              <a:buNone/>
            </a:pPr>
            <a:r>
              <a:rPr lang="en-US" sz="3600" dirty="0" smtClean="0"/>
              <a:t>The most effective approach to EF assessment involves:</a:t>
            </a:r>
          </a:p>
          <a:p>
            <a:pPr eaLnBrk="1" hangingPunct="1"/>
            <a:r>
              <a:rPr lang="en-US" sz="4400" dirty="0" smtClean="0"/>
              <a:t>Conducting a thorough clinical interview(s)</a:t>
            </a:r>
          </a:p>
          <a:p>
            <a:pPr eaLnBrk="1" hangingPunct="1"/>
            <a:r>
              <a:rPr lang="en-US" sz="4400" dirty="0" smtClean="0"/>
              <a:t>Using additional data collection methods to test hypotheses generated from the interview(s)</a:t>
            </a:r>
            <a:r>
              <a:rPr lang="en-US" sz="4000" dirty="0" smtClean="0"/>
              <a:t> </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32147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79875" name="Rectangle 3"/>
          <p:cNvSpPr>
            <a:spLocks noGrp="1" noChangeArrowheads="1"/>
          </p:cNvSpPr>
          <p:nvPr>
            <p:ph type="title"/>
          </p:nvPr>
        </p:nvSpPr>
        <p:spPr>
          <a:xfrm>
            <a:off x="246743" y="232681"/>
            <a:ext cx="7373257" cy="928913"/>
          </a:xfrm>
        </p:spPr>
        <p:txBody>
          <a:bodyPr/>
          <a:lstStyle/>
          <a:p>
            <a:pPr algn="l" eaLnBrk="1" hangingPunct="1"/>
            <a:r>
              <a:rPr lang="en-US" sz="3600" dirty="0" smtClean="0"/>
              <a:t>The Multidimensional Nature of EF Assessment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1"/>
          <p:cNvSpPr>
            <a:spLocks noGrp="1"/>
          </p:cNvSpPr>
          <p:nvPr>
            <p:ph type="sldNum" sz="quarter" idx="12"/>
          </p:nvPr>
        </p:nvSpPr>
        <p:spPr>
          <a:noFill/>
        </p:spPr>
        <p:txBody>
          <a:bodyPr/>
          <a:lstStyle/>
          <a:p>
            <a:fld id="{0A132B91-7C5D-40F1-B785-2A872C74F439}" type="slidenum">
              <a:rPr lang="en-US" smtClean="0"/>
              <a:pPr/>
              <a:t>7</a:t>
            </a:fld>
            <a:endParaRPr lang="en-US" smtClean="0"/>
          </a:p>
        </p:txBody>
      </p:sp>
      <p:sp>
        <p:nvSpPr>
          <p:cNvPr id="9" name="TextBox 8"/>
          <p:cNvSpPr txBox="1">
            <a:spLocks noChangeArrowheads="1"/>
          </p:cNvSpPr>
          <p:nvPr/>
        </p:nvSpPr>
        <p:spPr bwMode="auto">
          <a:xfrm>
            <a:off x="2995295" y="1341120"/>
            <a:ext cx="6148705" cy="5940088"/>
          </a:xfrm>
          <a:prstGeom prst="rect">
            <a:avLst/>
          </a:prstGeom>
          <a:noFill/>
          <a:ln w="9525">
            <a:noFill/>
            <a:miter lim="800000"/>
            <a:headEnd/>
            <a:tailEnd/>
          </a:ln>
        </p:spPr>
        <p:txBody>
          <a:bodyPr wrap="square">
            <a:spAutoFit/>
          </a:bodyPr>
          <a:lstStyle/>
          <a:p>
            <a:r>
              <a:rPr lang="en-US" sz="3600" dirty="0">
                <a:solidFill>
                  <a:srgbClr val="663300"/>
                </a:solidFill>
              </a:rPr>
              <a:t>Task Performance  is directed </a:t>
            </a:r>
            <a:r>
              <a:rPr lang="en-US" sz="3600" dirty="0" smtClean="0">
                <a:solidFill>
                  <a:srgbClr val="663300"/>
                </a:solidFill>
              </a:rPr>
              <a:t>by </a:t>
            </a:r>
            <a:r>
              <a:rPr lang="en-US" sz="3600" dirty="0">
                <a:solidFill>
                  <a:srgbClr val="663300"/>
                </a:solidFill>
              </a:rPr>
              <a:t>Executive Functions or an </a:t>
            </a:r>
          </a:p>
          <a:p>
            <a:r>
              <a:rPr lang="en-US" sz="3600" dirty="0">
                <a:solidFill>
                  <a:srgbClr val="663300"/>
                </a:solidFill>
              </a:rPr>
              <a:t>Executive Functions substitute.</a:t>
            </a:r>
          </a:p>
          <a:p>
            <a:endParaRPr lang="en-US" sz="1600" dirty="0">
              <a:solidFill>
                <a:srgbClr val="663300"/>
              </a:solidFill>
            </a:endParaRPr>
          </a:p>
          <a:p>
            <a:r>
              <a:rPr lang="en-US" sz="3600" dirty="0">
                <a:solidFill>
                  <a:srgbClr val="663300"/>
                </a:solidFill>
              </a:rPr>
              <a:t>The neural networks used to </a:t>
            </a:r>
          </a:p>
          <a:p>
            <a:r>
              <a:rPr lang="en-US" sz="3600" dirty="0">
                <a:solidFill>
                  <a:srgbClr val="663300"/>
                </a:solidFill>
              </a:rPr>
              <a:t>perform a task depend on perceptions about how the task should be done.</a:t>
            </a:r>
          </a:p>
          <a:p>
            <a:endParaRPr lang="en-US" sz="3600" dirty="0">
              <a:solidFill>
                <a:srgbClr val="663300"/>
              </a:solidFill>
            </a:endParaRPr>
          </a:p>
        </p:txBody>
      </p:sp>
      <p:sp>
        <p:nvSpPr>
          <p:cNvPr id="13" name="TextBox 12"/>
          <p:cNvSpPr txBox="1"/>
          <p:nvPr/>
        </p:nvSpPr>
        <p:spPr>
          <a:xfrm>
            <a:off x="3629023" y="232232"/>
            <a:ext cx="3951723" cy="830997"/>
          </a:xfrm>
          <a:prstGeom prst="rect">
            <a:avLst/>
          </a:prstGeom>
          <a:noFill/>
        </p:spPr>
        <p:txBody>
          <a:bodyPr wrap="none">
            <a:spAutoFit/>
          </a:bodyPr>
          <a:lstStyle/>
          <a:p>
            <a:pPr>
              <a:defRPr/>
            </a:pPr>
            <a:r>
              <a:rPr lang="en-US" sz="4800" b="1" dirty="0">
                <a:solidFill>
                  <a:srgbClr val="663300"/>
                </a:solidFill>
              </a:rPr>
              <a:t>Key Concept</a:t>
            </a:r>
          </a:p>
        </p:txBody>
      </p:sp>
      <p:sp>
        <p:nvSpPr>
          <p:cNvPr id="14" name="Rectangle 13"/>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43099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body" idx="1"/>
          </p:nvPr>
        </p:nvSpPr>
        <p:spPr>
          <a:xfrm>
            <a:off x="282575" y="1414463"/>
            <a:ext cx="8570913" cy="5218112"/>
          </a:xfrm>
        </p:spPr>
        <p:txBody>
          <a:bodyPr/>
          <a:lstStyle/>
          <a:p>
            <a:pPr eaLnBrk="1" hangingPunct="1">
              <a:buNone/>
            </a:pPr>
            <a:r>
              <a:rPr lang="en-US" dirty="0" smtClean="0"/>
              <a:t>Conducting a thorough clinical interview:</a:t>
            </a:r>
          </a:p>
          <a:p>
            <a:pPr lvl="1" eaLnBrk="1" hangingPunct="1">
              <a:buFont typeface="Wingdings" pitchFamily="2" charset="2"/>
              <a:buChar char="§"/>
            </a:pPr>
            <a:r>
              <a:rPr lang="en-US" sz="3200" dirty="0" smtClean="0"/>
              <a:t>Identify arenas of involvement that are of concern, within the arenas of concern:</a:t>
            </a:r>
          </a:p>
          <a:p>
            <a:pPr lvl="1" eaLnBrk="1" hangingPunct="1">
              <a:buFont typeface="Wingdings" pitchFamily="2" charset="2"/>
              <a:buChar char="§"/>
            </a:pPr>
            <a:r>
              <a:rPr lang="en-US" sz="3200" dirty="0" smtClean="0"/>
              <a:t>Identify domains of functioning that are of concern</a:t>
            </a:r>
          </a:p>
          <a:p>
            <a:pPr lvl="1" eaLnBrk="1" hangingPunct="1">
              <a:buFont typeface="Wingdings" pitchFamily="2" charset="2"/>
              <a:buChar char="§"/>
            </a:pPr>
            <a:r>
              <a:rPr lang="en-US" sz="3200" dirty="0" smtClean="0"/>
              <a:t>Identify the specific executive function levels that are of concern</a:t>
            </a:r>
          </a:p>
          <a:p>
            <a:pPr lvl="1" eaLnBrk="1" hangingPunct="1">
              <a:buFont typeface="Wingdings" pitchFamily="2" charset="2"/>
              <a:buChar char="§"/>
            </a:pPr>
            <a:r>
              <a:rPr lang="en-US" sz="3200" dirty="0" smtClean="0"/>
              <a:t>Identify the specific executive functions that are of concern within the level</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26341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0899" name="Rectangle 3"/>
          <p:cNvSpPr>
            <a:spLocks noGrp="1" noChangeArrowheads="1"/>
          </p:cNvSpPr>
          <p:nvPr>
            <p:ph type="title"/>
          </p:nvPr>
        </p:nvSpPr>
        <p:spPr>
          <a:xfrm>
            <a:off x="282575" y="113727"/>
            <a:ext cx="7239000" cy="914400"/>
          </a:xfrm>
        </p:spPr>
        <p:txBody>
          <a:bodyPr/>
          <a:lstStyle/>
          <a:p>
            <a:pPr algn="l" eaLnBrk="1" hangingPunct="1"/>
            <a:r>
              <a:rPr lang="en-US" sz="3200" dirty="0" smtClean="0"/>
              <a:t>The Multidimensional Nature of EF Assessment</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body" idx="1"/>
          </p:nvPr>
        </p:nvSpPr>
        <p:spPr>
          <a:xfrm>
            <a:off x="347887" y="1375234"/>
            <a:ext cx="8723539" cy="4894943"/>
          </a:xfrm>
        </p:spPr>
        <p:txBody>
          <a:bodyPr/>
          <a:lstStyle/>
          <a:p>
            <a:pPr marL="0" indent="0" eaLnBrk="1" hangingPunct="1">
              <a:buNone/>
            </a:pPr>
            <a:r>
              <a:rPr lang="en-US" sz="2800" dirty="0" smtClean="0"/>
              <a:t>Use additional data collection methods to test hypotheses generated from the clinical interview:</a:t>
            </a:r>
          </a:p>
          <a:p>
            <a:pPr marL="682625" lvl="1" indent="-450850" eaLnBrk="1" hangingPunct="1">
              <a:buFont typeface="Wingdings" pitchFamily="2" charset="2"/>
              <a:buChar char="§"/>
            </a:pPr>
            <a:r>
              <a:rPr lang="en-US" sz="3600" dirty="0" smtClean="0"/>
              <a:t>Parent, Teacher, Self Report Inventories</a:t>
            </a:r>
          </a:p>
          <a:p>
            <a:pPr marL="682625" lvl="1" indent="-450850" eaLnBrk="1" hangingPunct="1">
              <a:buFont typeface="Wingdings" pitchFamily="2" charset="2"/>
              <a:buChar char="§"/>
            </a:pPr>
            <a:r>
              <a:rPr lang="en-US" sz="3600" dirty="0" smtClean="0"/>
              <a:t>Background information/Records review</a:t>
            </a:r>
          </a:p>
          <a:p>
            <a:pPr marL="682625" lvl="1" indent="-450850" eaLnBrk="1" hangingPunct="1">
              <a:buFont typeface="Wingdings" pitchFamily="2" charset="2"/>
              <a:buChar char="§"/>
            </a:pPr>
            <a:r>
              <a:rPr lang="en-US" sz="3600" dirty="0" smtClean="0"/>
              <a:t>Individually-administered standardized testing (for Symbol System arena concerns)</a:t>
            </a:r>
            <a:endParaRPr lang="en-US" sz="2000" dirty="0" smtClean="0"/>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26341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1923" name="Rectangle 3"/>
          <p:cNvSpPr>
            <a:spLocks noGrp="1" noChangeArrowheads="1"/>
          </p:cNvSpPr>
          <p:nvPr>
            <p:ph type="title"/>
          </p:nvPr>
        </p:nvSpPr>
        <p:spPr>
          <a:xfrm>
            <a:off x="347887" y="131081"/>
            <a:ext cx="7239000" cy="914400"/>
          </a:xfrm>
        </p:spPr>
        <p:txBody>
          <a:bodyPr/>
          <a:lstStyle/>
          <a:p>
            <a:pPr eaLnBrk="1" hangingPunct="1"/>
            <a:r>
              <a:rPr lang="en-US" sz="3200" dirty="0" smtClean="0"/>
              <a:t>The Multidimensional Nature 		     		      		of EF Assessment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72</a:t>
            </a:fld>
            <a:endParaRPr lang="en-US" smtClean="0"/>
          </a:p>
        </p:txBody>
      </p:sp>
      <p:sp>
        <p:nvSpPr>
          <p:cNvPr id="9" name="TextBox 8"/>
          <p:cNvSpPr txBox="1">
            <a:spLocks noChangeArrowheads="1"/>
          </p:cNvSpPr>
          <p:nvPr/>
        </p:nvSpPr>
        <p:spPr bwMode="auto">
          <a:xfrm>
            <a:off x="2859315" y="1103086"/>
            <a:ext cx="5863772" cy="5447645"/>
          </a:xfrm>
          <a:prstGeom prst="rect">
            <a:avLst/>
          </a:prstGeom>
          <a:noFill/>
          <a:ln w="9525">
            <a:noFill/>
            <a:miter lim="800000"/>
            <a:headEnd/>
            <a:tailEnd/>
          </a:ln>
        </p:spPr>
        <p:txBody>
          <a:bodyPr wrap="square">
            <a:spAutoFit/>
          </a:bodyPr>
          <a:lstStyle/>
          <a:p>
            <a:pPr marL="0" indent="0" eaLnBrk="1" hangingPunct="1">
              <a:buNone/>
            </a:pPr>
            <a:r>
              <a:rPr lang="en-US" sz="3600" dirty="0" smtClean="0">
                <a:solidFill>
                  <a:srgbClr val="984807"/>
                </a:solidFill>
                <a:latin typeface="Rockwell" pitchFamily="18" charset="0"/>
              </a:rPr>
              <a:t>The most effective approach to EF assessment involves</a:t>
            </a:r>
          </a:p>
          <a:p>
            <a:pPr marL="566738" indent="-566738" eaLnBrk="1" hangingPunct="1"/>
            <a:r>
              <a:rPr lang="en-US" sz="4000" dirty="0" smtClean="0">
                <a:solidFill>
                  <a:srgbClr val="984807"/>
                </a:solidFill>
                <a:latin typeface="Rockwell" pitchFamily="18" charset="0"/>
              </a:rPr>
              <a:t>1) Clinical interview(s)</a:t>
            </a:r>
          </a:p>
          <a:p>
            <a:pPr marL="566738" indent="-566738" eaLnBrk="1" hangingPunct="1"/>
            <a:r>
              <a:rPr lang="en-US" sz="4000" dirty="0" smtClean="0">
                <a:solidFill>
                  <a:srgbClr val="984807"/>
                </a:solidFill>
                <a:latin typeface="Rockwell" pitchFamily="18" charset="0"/>
              </a:rPr>
              <a:t>2) Use of additional data collection methods to test hypotheses generated from the interview(s)</a:t>
            </a:r>
            <a:r>
              <a:rPr lang="en-US" sz="3600" dirty="0" smtClean="0">
                <a:solidFill>
                  <a:srgbClr val="984807"/>
                </a:solidFill>
                <a:latin typeface="Rockwell" pitchFamily="18" charset="0"/>
              </a:rPr>
              <a:t> </a:t>
            </a:r>
          </a:p>
        </p:txBody>
      </p:sp>
      <p:sp>
        <p:nvSpPr>
          <p:cNvPr id="10" name="TextBox 9"/>
          <p:cNvSpPr txBox="1"/>
          <p:nvPr/>
        </p:nvSpPr>
        <p:spPr>
          <a:xfrm>
            <a:off x="3599077" y="130634"/>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Concept</a:t>
            </a:r>
          </a:p>
        </p:txBody>
      </p:sp>
      <p:sp>
        <p:nvSpPr>
          <p:cNvPr id="14" name="Rectangle 13"/>
          <p:cNvSpPr/>
          <p:nvPr/>
        </p:nvSpPr>
        <p:spPr>
          <a:xfrm>
            <a:off x="7895094" y="174625"/>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3832410" y="1103085"/>
            <a:ext cx="3656923" cy="679"/>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body" idx="1"/>
          </p:nvPr>
        </p:nvSpPr>
        <p:spPr>
          <a:xfrm>
            <a:off x="304800" y="1447800"/>
            <a:ext cx="8534400" cy="4876800"/>
          </a:xfrm>
        </p:spPr>
        <p:txBody>
          <a:bodyPr/>
          <a:lstStyle/>
          <a:p>
            <a:pPr marL="0" indent="0" eaLnBrk="1" hangingPunct="1">
              <a:buNone/>
            </a:pPr>
            <a:r>
              <a:rPr lang="en-US" sz="4400" dirty="0" smtClean="0"/>
              <a:t>Behavior Rating Inventory of Executive Functions (BRIEF)</a:t>
            </a:r>
          </a:p>
          <a:p>
            <a:pPr lvl="1" eaLnBrk="1" hangingPunct="1">
              <a:buFont typeface="Wingdings" pitchFamily="2" charset="2"/>
              <a:buChar char="§"/>
            </a:pPr>
            <a:r>
              <a:rPr lang="en-US" sz="4000" dirty="0" smtClean="0"/>
              <a:t>Parent, Teacher and Self-Report Forms</a:t>
            </a:r>
          </a:p>
          <a:p>
            <a:pPr lvl="1" eaLnBrk="1" hangingPunct="1">
              <a:buFont typeface="Wingdings" pitchFamily="2" charset="2"/>
              <a:buChar char="§"/>
            </a:pPr>
            <a:r>
              <a:rPr lang="en-US" sz="4000" dirty="0" smtClean="0"/>
              <a:t>Preschool, School-Age, Adult forms</a:t>
            </a:r>
          </a:p>
          <a:p>
            <a:pPr lvl="1" eaLnBrk="1" hangingPunct="1">
              <a:buFont typeface="Wingdings" pitchFamily="2" charset="2"/>
              <a:buChar char="§"/>
            </a:pPr>
            <a:r>
              <a:rPr lang="en-US" sz="4000" dirty="0" smtClean="0"/>
              <a:t>Norm-referenced scores</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73115" y="118198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2947" name="Rectangle 3"/>
          <p:cNvSpPr>
            <a:spLocks noGrp="1" noChangeArrowheads="1"/>
          </p:cNvSpPr>
          <p:nvPr>
            <p:ph type="title"/>
          </p:nvPr>
        </p:nvSpPr>
        <p:spPr>
          <a:xfrm>
            <a:off x="267903" y="110336"/>
            <a:ext cx="8608194" cy="883346"/>
          </a:xfrm>
        </p:spPr>
        <p:txBody>
          <a:bodyPr/>
          <a:lstStyle/>
          <a:p>
            <a:pPr eaLnBrk="1" hangingPunct="1"/>
            <a:r>
              <a:rPr lang="en-US" sz="3200" dirty="0" smtClean="0"/>
              <a:t>BRIEF Parent, Teacher, Self-Report</a:t>
            </a:r>
            <a:r>
              <a:rPr lang="en-US" sz="3200" dirty="0"/>
              <a:t> </a:t>
            </a:r>
            <a:r>
              <a:rPr lang="en-US" sz="3200" dirty="0" smtClean="0"/>
              <a:t>Inventories</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body" idx="1"/>
          </p:nvPr>
        </p:nvSpPr>
        <p:spPr>
          <a:xfrm>
            <a:off x="290286" y="1288145"/>
            <a:ext cx="8701314" cy="5025571"/>
          </a:xfrm>
        </p:spPr>
        <p:txBody>
          <a:bodyPr/>
          <a:lstStyle/>
          <a:p>
            <a:pPr marL="0" indent="0" eaLnBrk="1" hangingPunct="1">
              <a:buNone/>
            </a:pPr>
            <a:r>
              <a:rPr lang="en-US" sz="3600" dirty="0" smtClean="0"/>
              <a:t>The BRIEF assesses self-regulation EFs under the following 8 headings:</a:t>
            </a:r>
          </a:p>
          <a:p>
            <a:pPr marL="465138" lvl="1" indent="-7938" eaLnBrk="1" hangingPunct="1">
              <a:buNone/>
            </a:pPr>
            <a:r>
              <a:rPr lang="en-US" sz="4400" dirty="0" smtClean="0"/>
              <a:t>Inhibit, Shift, </a:t>
            </a:r>
          </a:p>
          <a:p>
            <a:pPr marL="465138" lvl="1" indent="-7938" eaLnBrk="1" hangingPunct="1">
              <a:buNone/>
            </a:pPr>
            <a:r>
              <a:rPr lang="en-US" sz="4400" dirty="0" smtClean="0"/>
              <a:t>Emotional Control, Initiate,</a:t>
            </a:r>
          </a:p>
          <a:p>
            <a:pPr marL="465138" lvl="1" indent="-7938" eaLnBrk="1" hangingPunct="1">
              <a:buNone/>
            </a:pPr>
            <a:r>
              <a:rPr lang="en-US" sz="4400" dirty="0" smtClean="0"/>
              <a:t>Working Memory,</a:t>
            </a:r>
          </a:p>
          <a:p>
            <a:pPr marL="465138" lvl="1" indent="-7938" eaLnBrk="1" hangingPunct="1">
              <a:buNone/>
            </a:pPr>
            <a:r>
              <a:rPr lang="en-US" sz="4400" dirty="0" smtClean="0"/>
              <a:t>Plan/Organize, 	</a:t>
            </a:r>
          </a:p>
          <a:p>
            <a:pPr marL="465138" lvl="1" indent="-7938" eaLnBrk="1" hangingPunct="1">
              <a:buNone/>
            </a:pPr>
            <a:r>
              <a:rPr lang="en-US" sz="4400" dirty="0" smtClean="0"/>
              <a:t>Org. of Materials, Monitor</a:t>
            </a:r>
            <a:endParaRPr lang="en-US" sz="4800" dirty="0" smtClean="0"/>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10376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3971" name="Rectangle 3"/>
          <p:cNvSpPr>
            <a:spLocks noGrp="1" noChangeArrowheads="1"/>
          </p:cNvSpPr>
          <p:nvPr>
            <p:ph type="title"/>
          </p:nvPr>
        </p:nvSpPr>
        <p:spPr>
          <a:xfrm>
            <a:off x="225314" y="25735"/>
            <a:ext cx="8345713" cy="1005112"/>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360" name="Group 160"/>
          <p:cNvGraphicFramePr>
            <a:graphicFrameLocks noGrp="1"/>
          </p:cNvGraphicFramePr>
          <p:nvPr>
            <p:extLst>
              <p:ext uri="{D42A27DB-BD31-4B8C-83A1-F6EECF244321}">
                <p14:modId xmlns:p14="http://schemas.microsoft.com/office/powerpoint/2010/main" val="3922062056"/>
              </p:ext>
            </p:extLst>
          </p:nvPr>
        </p:nvGraphicFramePr>
        <p:xfrm>
          <a:off x="457200" y="1195388"/>
          <a:ext cx="8153400" cy="5294948"/>
        </p:xfrm>
        <a:graphic>
          <a:graphicData uri="http://schemas.openxmlformats.org/drawingml/2006/table">
            <a:tbl>
              <a:tblPr/>
              <a:tblGrid>
                <a:gridCol w="1708150"/>
                <a:gridCol w="966788"/>
                <a:gridCol w="966787"/>
                <a:gridCol w="1127125"/>
                <a:gridCol w="1128713"/>
                <a:gridCol w="1127125"/>
                <a:gridCol w="1128712"/>
              </a:tblGrid>
              <a:tr h="58578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642F04"/>
                          </a:solidFill>
                          <a:effectLst/>
                          <a:latin typeface="Times New Roman" pitchFamily="18" charset="0"/>
                          <a:cs typeface="Times New Roman" pitchFamily="18" charset="0"/>
                        </a:rPr>
                        <a:t> </a:t>
                      </a:r>
                      <a:endParaRPr kumimoji="0" lang="en-US" sz="1800" b="0" i="0" u="none" strike="noStrike" cap="none" normalizeH="0" baseline="0" dirty="0" smtClean="0">
                        <a:ln>
                          <a:noFill/>
                        </a:ln>
                        <a:solidFill>
                          <a:srgbClr val="642F04"/>
                        </a:solidFill>
                        <a:effectLst/>
                        <a:latin typeface="Arial" charset="0"/>
                      </a:endParaRPr>
                    </a:p>
                  </a:txBody>
                  <a:tcPr anchor="ctr" horzOverflow="overflow">
                    <a:lnL cap="flat">
                      <a:noFill/>
                    </a:lnL>
                    <a:lnR>
                      <a:noFill/>
                    </a:lnR>
                    <a:lnT cap="flat">
                      <a:noFill/>
                    </a:lnT>
                    <a:lnB>
                      <a:noFill/>
                    </a:lnB>
                    <a:lnTlToBr>
                      <a:noFill/>
                    </a:lnTlToBr>
                    <a:lnBlToTr>
                      <a:noFill/>
                    </a:lnBlToTr>
                    <a:noFill/>
                  </a:tcPr>
                </a:tc>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2500" b="1" i="0" u="none" strike="noStrike" cap="none" normalizeH="0" baseline="0" dirty="0" smtClean="0">
                          <a:ln>
                            <a:noFill/>
                          </a:ln>
                          <a:solidFill>
                            <a:srgbClr val="984807"/>
                          </a:solidFill>
                          <a:effectLst/>
                          <a:latin typeface="Times New Roman" pitchFamily="18" charset="0"/>
                          <a:cs typeface="Times New Roman" pitchFamily="18" charset="0"/>
                        </a:rPr>
                        <a:t>T-Scores and (Percentile Ranks)</a:t>
                      </a:r>
                      <a:endParaRPr kumimoji="0" lang="en-US" sz="4000" b="0" i="0" u="none" strike="noStrike" cap="none" normalizeH="0" baseline="0" dirty="0" smtClean="0">
                        <a:ln>
                          <a:noFill/>
                        </a:ln>
                        <a:solidFill>
                          <a:srgbClr val="984807"/>
                        </a:solidFill>
                        <a:effectLst/>
                        <a:latin typeface="Arial" charset="0"/>
                      </a:endParaRPr>
                    </a:p>
                  </a:txBody>
                  <a:tcPr horzOverflow="overflow">
                    <a:lnL>
                      <a:noFill/>
                    </a:lnL>
                    <a:lnR cap="flat">
                      <a:noFill/>
                    </a:lnR>
                    <a:lnT cap="fla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6517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1"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1"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Scales</a:t>
                      </a:r>
                      <a:endParaRPr kumimoji="0" lang="en-US" sz="2800" b="0" i="0" u="none" strike="noStrike" cap="none" normalizeH="0" baseline="0" dirty="0" smtClean="0">
                        <a:ln>
                          <a:noFill/>
                        </a:ln>
                        <a:solidFill>
                          <a:srgbClr val="984807"/>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1"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1"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Mother</a:t>
                      </a:r>
                      <a:endParaRPr kumimoji="0" lang="en-US" sz="2800" b="0" i="0" u="none" strike="noStrike" cap="none" normalizeH="0" baseline="0" dirty="0" smtClean="0">
                        <a:ln>
                          <a:noFill/>
                        </a:ln>
                        <a:solidFill>
                          <a:srgbClr val="984807"/>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1"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1"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Father</a:t>
                      </a:r>
                      <a:endParaRPr kumimoji="0" lang="en-US" sz="2800" b="0" i="0" u="none" strike="noStrike" cap="none" normalizeH="0" baseline="0" dirty="0" smtClean="0">
                        <a:ln>
                          <a:noFill/>
                        </a:ln>
                        <a:solidFill>
                          <a:srgbClr val="984807"/>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1"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Math</a:t>
                      </a:r>
                      <a:endParaRPr kumimoji="0" lang="en-US" sz="1600" b="0"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Teacher</a:t>
                      </a:r>
                      <a:endParaRPr kumimoji="0" lang="en-US" sz="2800" b="0" i="0" u="none" strike="noStrike" cap="none" normalizeH="0" baseline="0" dirty="0" smtClean="0">
                        <a:ln>
                          <a:noFill/>
                        </a:ln>
                        <a:solidFill>
                          <a:srgbClr val="984807"/>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Social</a:t>
                      </a:r>
                      <a:endParaRPr kumimoji="0" lang="en-US" sz="1600" b="0"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Studies</a:t>
                      </a:r>
                      <a:endParaRPr kumimoji="0" lang="en-US" sz="1600" b="0"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Teacher</a:t>
                      </a:r>
                      <a:endParaRPr kumimoji="0" lang="en-US" sz="2800" b="0" i="0" u="none" strike="noStrike" cap="none" normalizeH="0" baseline="0" dirty="0" smtClean="0">
                        <a:ln>
                          <a:noFill/>
                        </a:ln>
                        <a:solidFill>
                          <a:srgbClr val="984807"/>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Language</a:t>
                      </a:r>
                      <a:endParaRPr kumimoji="0" lang="en-US" sz="1600" b="0"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Arts</a:t>
                      </a:r>
                      <a:endParaRPr kumimoji="0" lang="en-US" sz="1600" b="0"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Teacher</a:t>
                      </a:r>
                      <a:endParaRPr kumimoji="0" lang="en-US" sz="2800" b="0" i="0" u="none" strike="noStrike" cap="none" normalizeH="0" baseline="0" dirty="0" smtClean="0">
                        <a:ln>
                          <a:noFill/>
                        </a:ln>
                        <a:solidFill>
                          <a:srgbClr val="984807"/>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Learning</a:t>
                      </a:r>
                      <a:endParaRPr kumimoji="0" lang="en-US" sz="1600" b="0" i="0" u="none" strike="noStrike" cap="none" normalizeH="0" baseline="0" dirty="0" smtClean="0">
                        <a:ln>
                          <a:noFill/>
                        </a:ln>
                        <a:solidFill>
                          <a:srgbClr val="984807"/>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984807"/>
                          </a:solidFill>
                          <a:effectLst/>
                          <a:latin typeface="Times New Roman" pitchFamily="18" charset="0"/>
                          <a:cs typeface="Times New Roman" pitchFamily="18" charset="0"/>
                        </a:rPr>
                        <a:t>Support Teacher</a:t>
                      </a:r>
                      <a:endParaRPr kumimoji="0" lang="en-US" sz="2800" b="0" i="0" u="none" strike="noStrike" cap="none" normalizeH="0" baseline="0" dirty="0" smtClean="0">
                        <a:ln>
                          <a:noFill/>
                        </a:ln>
                        <a:solidFill>
                          <a:srgbClr val="984807"/>
                        </a:solidFill>
                        <a:effectLst/>
                        <a:latin typeface="Arial" charset="0"/>
                      </a:endParaRPr>
                    </a:p>
                  </a:txBody>
                  <a:tcPr horzOverflow="overflow">
                    <a:lnL>
                      <a:noFill/>
                    </a:lnL>
                    <a:lnR cap="flat">
                      <a:noFill/>
                    </a:lnR>
                    <a:lnT>
                      <a:noFill/>
                    </a:lnT>
                    <a:lnB>
                      <a:noFill/>
                    </a:lnB>
                    <a:lnTlToBr>
                      <a:noFill/>
                    </a:lnTlToBr>
                    <a:lnBlToTr>
                      <a:noFill/>
                    </a:lnBlToTr>
                    <a:noFill/>
                  </a:tcPr>
                </a:tc>
              </a:tr>
              <a:tr h="33337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965200" algn="l"/>
                          <a:tab pos="1765300" algn="l"/>
                          <a:tab pos="2400300" algn="l"/>
                          <a:tab pos="2971800" algn="l"/>
                          <a:tab pos="3200400" algn="l"/>
                          <a:tab pos="3543300" algn="l"/>
                          <a:tab pos="4114800" algn="l"/>
                          <a:tab pos="4965700" algn="l"/>
                          <a:tab pos="5257800" algn="l"/>
                          <a:tab pos="58801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Inhibit</a:t>
                      </a:r>
                      <a:endParaRPr kumimoji="0" lang="en-US" sz="2800" b="0" i="0" u="none" strike="noStrike" cap="none" normalizeH="0" baseline="0" dirty="0" smtClean="0">
                        <a:ln>
                          <a:noFill/>
                        </a:ln>
                        <a:solidFill>
                          <a:srgbClr val="642F04"/>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49  (65)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47  (55)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53  (75)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49  (65)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77  (96)</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85  (98)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cap="flat">
                      <a:noFill/>
                    </a:lnR>
                    <a:lnT>
                      <a:noFill/>
                    </a:lnT>
                    <a:lnB>
                      <a:noFill/>
                    </a:lnB>
                    <a:lnTlToBr>
                      <a:noFill/>
                    </a:lnTlToBr>
                    <a:lnBlToTr>
                      <a:noFill/>
                    </a:lnBlToTr>
                    <a:noFill/>
                  </a:tcPr>
                </a:tc>
              </a:tr>
              <a:tr h="33337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Shift</a:t>
                      </a:r>
                      <a:endParaRPr kumimoji="0" lang="en-US" sz="2800" b="0" i="0" u="none" strike="noStrike" cap="none" normalizeH="0" baseline="0" dirty="0" smtClean="0">
                        <a:ln>
                          <a:noFill/>
                        </a:ln>
                        <a:solidFill>
                          <a:srgbClr val="642F04"/>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38  (14)</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42  (28)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53  (78)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45  (50)</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65  (92)</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57  (85)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cap="flat">
                      <a:noFill/>
                    </a:lnR>
                    <a:lnT>
                      <a:noFill/>
                    </a:lnT>
                    <a:lnB>
                      <a:noFill/>
                    </a:lnB>
                    <a:lnTlToBr>
                      <a:noFill/>
                    </a:lnTlToBr>
                    <a:lnBlToTr>
                      <a:noFill/>
                    </a:lnBlToTr>
                    <a:noFill/>
                  </a:tcPr>
                </a:tc>
              </a:tr>
              <a:tr h="54610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Emotional Control</a:t>
                      </a:r>
                      <a:endParaRPr kumimoji="0" lang="en-US" sz="2800" b="0" i="0" u="none" strike="noStrike" cap="none" normalizeH="0" baseline="0" dirty="0" smtClean="0">
                        <a:ln>
                          <a:noFill/>
                        </a:ln>
                        <a:solidFill>
                          <a:srgbClr val="642F04"/>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0"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37  (  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0"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39  (17)</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0"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50  (65)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0"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46  (50)</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1"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54  (80)</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endParaRPr kumimoji="0" lang="en-US" sz="1700" b="0" i="0" u="none" strike="noStrike" cap="none" normalizeH="0" baseline="0" dirty="0" smtClean="0">
                        <a:ln>
                          <a:noFill/>
                        </a:ln>
                        <a:solidFill>
                          <a:srgbClr val="642F04"/>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46  (50)</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cap="flat">
                      <a:noFill/>
                    </a:lnR>
                    <a:lnT>
                      <a:noFill/>
                    </a:lnT>
                    <a:lnB>
                      <a:noFill/>
                    </a:lnB>
                    <a:lnTlToBr>
                      <a:noFill/>
                    </a:lnTlToBr>
                    <a:lnBlToTr>
                      <a:noFill/>
                    </a:lnBlToTr>
                    <a:noFill/>
                  </a:tcPr>
                </a:tc>
              </a:tr>
              <a:tr h="33496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Initiate</a:t>
                      </a:r>
                      <a:endParaRPr kumimoji="0" lang="en-US" sz="2800" b="0" i="0" u="none" strike="noStrike" cap="none" normalizeH="0" baseline="0" dirty="0" smtClean="0">
                        <a:ln>
                          <a:noFill/>
                        </a:ln>
                        <a:solidFill>
                          <a:srgbClr val="642F04"/>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56  (80)</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53  (71)</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69  (95)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85(&gt;99)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96(&gt;99)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81(&gt;99)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cap="flat">
                      <a:noFill/>
                    </a:lnR>
                    <a:lnT>
                      <a:noFill/>
                    </a:lnT>
                    <a:lnB>
                      <a:noFill/>
                    </a:lnB>
                    <a:lnTlToBr>
                      <a:noFill/>
                    </a:lnTlToBr>
                    <a:lnBlToTr>
                      <a:noFill/>
                    </a:lnBlToTr>
                    <a:noFill/>
                  </a:tcPr>
                </a:tc>
              </a:tr>
              <a:tr h="33337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Working Memory</a:t>
                      </a:r>
                      <a:endParaRPr kumimoji="0" lang="en-US" sz="2800" b="0" i="0" u="none" strike="noStrike" cap="none" normalizeH="0" baseline="0" dirty="0" smtClean="0">
                        <a:ln>
                          <a:noFill/>
                        </a:ln>
                        <a:solidFill>
                          <a:srgbClr val="642F04"/>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60  (84)</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62  (88)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85(&gt;99)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92(&gt;99)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92(&gt;99)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106(&gt;99)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cap="flat">
                      <a:noFill/>
                    </a:lnR>
                    <a:lnT>
                      <a:noFill/>
                    </a:lnT>
                    <a:lnB>
                      <a:noFill/>
                    </a:lnB>
                    <a:lnTlToBr>
                      <a:noFill/>
                    </a:lnTlToBr>
                    <a:lnBlToTr>
                      <a:noFill/>
                    </a:lnBlToTr>
                    <a:noFill/>
                  </a:tcPr>
                </a:tc>
              </a:tr>
              <a:tr h="54610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Planning/</a:t>
                      </a:r>
                    </a:p>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Organize</a:t>
                      </a:r>
                      <a:endParaRPr kumimoji="0" lang="en-US" sz="2800" b="0" i="0" u="none" strike="noStrike" cap="none" normalizeH="0" baseline="0" dirty="0" smtClean="0">
                        <a:ln>
                          <a:noFill/>
                        </a:ln>
                        <a:solidFill>
                          <a:srgbClr val="642F04"/>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62  (86)</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60  (83)</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73  (95)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80  (98)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80  (98)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92 (&gt;99)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cap="flat">
                      <a:noFill/>
                    </a:lnR>
                    <a:lnT>
                      <a:noFill/>
                    </a:lnT>
                    <a:lnB>
                      <a:noFill/>
                    </a:lnB>
                    <a:lnTlToBr>
                      <a:noFill/>
                    </a:lnTlToBr>
                    <a:lnBlToTr>
                      <a:noFill/>
                    </a:lnBlToTr>
                    <a:noFill/>
                  </a:tcPr>
                </a:tc>
              </a:tr>
              <a:tr h="547688">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Organize Materials</a:t>
                      </a:r>
                      <a:endParaRPr kumimoji="0" lang="en-US" sz="2800" b="0" i="0" u="none" strike="noStrike" cap="none" normalizeH="0" baseline="0" dirty="0" smtClean="0">
                        <a:ln>
                          <a:noFill/>
                        </a:ln>
                        <a:solidFill>
                          <a:srgbClr val="642F04"/>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49  (52)</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43  (33)</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57  (88)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46  (60)</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69  (95)</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111(&gt;99)</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cap="flat">
                      <a:noFill/>
                    </a:lnR>
                    <a:lnT>
                      <a:noFill/>
                    </a:lnT>
                    <a:lnB>
                      <a:noFill/>
                    </a:lnB>
                    <a:lnTlToBr>
                      <a:noFill/>
                    </a:lnTlToBr>
                    <a:lnBlToTr>
                      <a:noFill/>
                    </a:lnBlToTr>
                    <a:noFill/>
                  </a:tcPr>
                </a:tc>
              </a:tr>
              <a:tr h="33337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Monitor</a:t>
                      </a:r>
                      <a:endParaRPr kumimoji="0" lang="en-US" sz="2800" b="0" i="0" u="none" strike="noStrike" cap="none" normalizeH="0" baseline="0" dirty="0" smtClean="0">
                        <a:ln>
                          <a:noFill/>
                        </a:ln>
                        <a:solidFill>
                          <a:srgbClr val="642F04"/>
                        </a:solidFill>
                        <a:effectLst/>
                        <a:latin typeface="Arial"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46  (42)</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40  (20)</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63  (90)</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0" i="0" u="none" strike="noStrike" cap="none" normalizeH="0" baseline="0" dirty="0" smtClean="0">
                          <a:ln>
                            <a:noFill/>
                          </a:ln>
                          <a:solidFill>
                            <a:srgbClr val="642F04"/>
                          </a:solidFill>
                          <a:effectLst/>
                          <a:latin typeface="Times New Roman" pitchFamily="18" charset="0"/>
                          <a:cs typeface="Times New Roman" pitchFamily="18" charset="0"/>
                        </a:rPr>
                        <a:t>66  (93)</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80  (98)</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057400" algn="l"/>
                          <a:tab pos="2743200" algn="l"/>
                          <a:tab pos="3657600" algn="l"/>
                          <a:tab pos="4572000" algn="l"/>
                        </a:tabLst>
                      </a:pPr>
                      <a:r>
                        <a:rPr kumimoji="0" lang="en-US" sz="1700" b="1" i="0" u="none" strike="noStrike" cap="none" normalizeH="0" baseline="0" dirty="0" smtClean="0">
                          <a:ln>
                            <a:noFill/>
                          </a:ln>
                          <a:solidFill>
                            <a:srgbClr val="642F04"/>
                          </a:solidFill>
                          <a:effectLst/>
                          <a:latin typeface="Times New Roman" pitchFamily="18" charset="0"/>
                          <a:cs typeface="Times New Roman" pitchFamily="18" charset="0"/>
                        </a:rPr>
                        <a:t>77  (97)</a:t>
                      </a:r>
                      <a:endParaRPr kumimoji="0" lang="en-US" sz="2800" b="0" i="0" u="none" strike="noStrike" cap="none" normalizeH="0" baseline="0" dirty="0" smtClean="0">
                        <a:ln>
                          <a:noFill/>
                        </a:ln>
                        <a:solidFill>
                          <a:srgbClr val="642F04"/>
                        </a:solidFill>
                        <a:effectLst/>
                        <a:latin typeface="Arial" charset="0"/>
                      </a:endParaRPr>
                    </a:p>
                  </a:txBody>
                  <a:tcPr horzOverflow="overflow">
                    <a:lnL>
                      <a:noFill/>
                    </a:lnL>
                    <a:lnR cap="flat">
                      <a:noFill/>
                    </a:lnR>
                    <a:lnT>
                      <a:noFill/>
                    </a:lnT>
                    <a:lnB cap="flat">
                      <a:noFill/>
                    </a:lnB>
                    <a:lnTlToBr>
                      <a:noFill/>
                    </a:lnTlToBr>
                    <a:lnBlToTr>
                      <a:noFill/>
                    </a:lnBlToTr>
                    <a:noFill/>
                  </a:tcPr>
                </a:tc>
              </a:tr>
            </a:tbl>
          </a:graphicData>
        </a:graphic>
      </p:graphicFrame>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491873" y="1051357"/>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84994" name="Rectangle 3"/>
          <p:cNvSpPr>
            <a:spLocks noGrp="1" noChangeArrowheads="1"/>
          </p:cNvSpPr>
          <p:nvPr>
            <p:ph type="title"/>
          </p:nvPr>
        </p:nvSpPr>
        <p:spPr>
          <a:xfrm>
            <a:off x="336884" y="232681"/>
            <a:ext cx="7940841" cy="637471"/>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1"/>
          <p:cNvSpPr>
            <a:spLocks noGrp="1"/>
          </p:cNvSpPr>
          <p:nvPr>
            <p:ph type="sldNum" sz="quarter" idx="12"/>
          </p:nvPr>
        </p:nvSpPr>
        <p:spPr>
          <a:noFill/>
        </p:spPr>
        <p:txBody>
          <a:bodyPr/>
          <a:lstStyle/>
          <a:p>
            <a:fld id="{D923B3FE-DCFF-4209-BFA2-08FB0E4B55A5}" type="slidenum">
              <a:rPr lang="en-US" smtClean="0"/>
              <a:pPr/>
              <a:t>76</a:t>
            </a:fld>
            <a:endParaRPr lang="en-US" smtClean="0"/>
          </a:p>
        </p:txBody>
      </p:sp>
      <p:graphicFrame>
        <p:nvGraphicFramePr>
          <p:cNvPr id="8" name="Table 7"/>
          <p:cNvGraphicFramePr>
            <a:graphicFrameLocks noGrp="1"/>
          </p:cNvGraphicFramePr>
          <p:nvPr/>
        </p:nvGraphicFramePr>
        <p:xfrm>
          <a:off x="595313" y="304800"/>
          <a:ext cx="8069942" cy="6257035"/>
        </p:xfrm>
        <a:graphic>
          <a:graphicData uri="http://schemas.openxmlformats.org/drawingml/2006/table">
            <a:tbl>
              <a:tblPr/>
              <a:tblGrid>
                <a:gridCol w="2958138"/>
                <a:gridCol w="476188"/>
                <a:gridCol w="490618"/>
                <a:gridCol w="1363628"/>
                <a:gridCol w="1374451"/>
                <a:gridCol w="1406919"/>
              </a:tblGrid>
              <a:tr h="337113">
                <a:tc>
                  <a:txBody>
                    <a:bodyPr/>
                    <a:lstStyle/>
                    <a:p>
                      <a:pPr algn="l" fontAlgn="b"/>
                      <a:endParaRPr lang="en-US" sz="1050" b="0" i="0" u="none" strike="noStrike" dirty="0">
                        <a:solidFill>
                          <a:srgbClr val="642F04"/>
                        </a:solidFill>
                        <a:latin typeface="Calibri"/>
                      </a:endParaRP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328" marR="7328" marT="7328" marB="0" anchor="b">
                    <a:lnL>
                      <a:noFill/>
                    </a:lnL>
                    <a:lnR>
                      <a:noFill/>
                    </a:lnR>
                    <a:lnT>
                      <a:noFill/>
                    </a:lnT>
                    <a:lnB>
                      <a:noFill/>
                    </a:lnB>
                  </a:tcPr>
                </a:tc>
                <a:tc gridSpan="3">
                  <a:txBody>
                    <a:bodyPr/>
                    <a:lstStyle/>
                    <a:p>
                      <a:pPr algn="ctr" fontAlgn="b"/>
                      <a:r>
                        <a:rPr lang="en-US" sz="1800" b="1" i="0" u="none" strike="noStrike">
                          <a:solidFill>
                            <a:srgbClr val="642F04"/>
                          </a:solidFill>
                          <a:latin typeface="Calibri"/>
                        </a:rPr>
                        <a:t>Executive Functions </a:t>
                      </a:r>
                    </a:p>
                  </a:txBody>
                  <a:tcPr marL="7328" marR="7328" marT="7328" marB="0" anchor="b">
                    <a:lnL>
                      <a:noFill/>
                    </a:lnL>
                    <a:lnR>
                      <a:noFill/>
                    </a:lnR>
                    <a:lnT>
                      <a:noFill/>
                    </a:lnT>
                    <a:lnB>
                      <a:noFill/>
                    </a:lnB>
                  </a:tcPr>
                </a:tc>
                <a:tc hMerge="1">
                  <a:txBody>
                    <a:bodyPr/>
                    <a:lstStyle/>
                    <a:p>
                      <a:endParaRPr lang="en-US"/>
                    </a:p>
                  </a:txBody>
                  <a:tcPr/>
                </a:tc>
                <a:tc hMerge="1">
                  <a:txBody>
                    <a:bodyPr/>
                    <a:lstStyle/>
                    <a:p>
                      <a:endParaRPr lang="en-US"/>
                    </a:p>
                  </a:txBody>
                  <a:tcPr/>
                </a:tc>
              </a:tr>
              <a:tr h="337113">
                <a:tc>
                  <a:txBody>
                    <a:bodyPr/>
                    <a:lstStyle/>
                    <a:p>
                      <a:pPr algn="l" fontAlgn="b"/>
                      <a:r>
                        <a:rPr lang="en-US" sz="2000" b="1" i="0" u="none" strike="noStrike" dirty="0">
                          <a:solidFill>
                            <a:srgbClr val="642F04"/>
                          </a:solidFill>
                          <a:latin typeface="Calibri"/>
                        </a:rPr>
                        <a:t>BRIEF INHIBIT SCALE</a:t>
                      </a:r>
                    </a:p>
                  </a:txBody>
                  <a:tcPr marL="7328" marR="7328" marT="7328"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328" marR="7328" marT="7328" marB="0" anchor="b">
                    <a:lnL>
                      <a:noFill/>
                    </a:lnL>
                    <a:lnR>
                      <a:noFill/>
                    </a:lnR>
                    <a:lnT>
                      <a:noFill/>
                    </a:lnT>
                    <a:lnB>
                      <a:noFill/>
                    </a:lnB>
                  </a:tcPr>
                </a:tc>
                <a:tc gridSpan="3">
                  <a:txBody>
                    <a:bodyPr/>
                    <a:lstStyle/>
                    <a:p>
                      <a:pPr algn="ctr" fontAlgn="b"/>
                      <a:r>
                        <a:rPr lang="en-US" sz="1800" b="1" i="0" u="none" strike="noStrike">
                          <a:solidFill>
                            <a:srgbClr val="642F04"/>
                          </a:solidFill>
                          <a:latin typeface="Calibri"/>
                        </a:rPr>
                        <a:t>Likely to be Associated with Behaviors</a:t>
                      </a:r>
                    </a:p>
                  </a:txBody>
                  <a:tcPr marL="7328" marR="7328" marT="7328" marB="0" anchor="b">
                    <a:lnL>
                      <a:noFill/>
                    </a:lnL>
                    <a:lnR>
                      <a:noFill/>
                    </a:lnR>
                    <a:lnT>
                      <a:noFill/>
                    </a:lnT>
                    <a:lnB>
                      <a:noFill/>
                    </a:lnB>
                  </a:tcPr>
                </a:tc>
                <a:tc hMerge="1">
                  <a:txBody>
                    <a:bodyPr/>
                    <a:lstStyle/>
                    <a:p>
                      <a:endParaRPr lang="en-US"/>
                    </a:p>
                  </a:txBody>
                  <a:tcPr/>
                </a:tc>
                <a:tc hMerge="1">
                  <a:txBody>
                    <a:bodyPr/>
                    <a:lstStyle/>
                    <a:p>
                      <a:endParaRPr lang="en-US"/>
                    </a:p>
                  </a:txBody>
                  <a:tcPr/>
                </a:tc>
              </a:tr>
              <a:tr h="337113">
                <a:tc>
                  <a:txBody>
                    <a:bodyPr/>
                    <a:lstStyle/>
                    <a:p>
                      <a:pPr algn="l" fontAlgn="b"/>
                      <a:r>
                        <a:rPr lang="en-US" sz="2000" b="1" i="0" u="none" strike="noStrike">
                          <a:solidFill>
                            <a:srgbClr val="642F04"/>
                          </a:solidFill>
                          <a:latin typeface="Calibri"/>
                        </a:rPr>
                        <a:t>Item Description</a:t>
                      </a:r>
                    </a:p>
                  </a:txBody>
                  <a:tcPr marL="7328" marR="7328" marT="7328" marB="0" anchor="b">
                    <a:lnL>
                      <a:noFill/>
                    </a:lnL>
                    <a:lnR>
                      <a:noFill/>
                    </a:lnR>
                    <a:lnT>
                      <a:noFill/>
                    </a:lnT>
                    <a:lnB>
                      <a:noFill/>
                    </a:lnB>
                  </a:tcPr>
                </a:tc>
                <a:tc>
                  <a:txBody>
                    <a:bodyPr/>
                    <a:lstStyle/>
                    <a:p>
                      <a:pPr algn="ctr" fontAlgn="b"/>
                      <a:r>
                        <a:rPr lang="en-US" sz="2000" b="1" i="0" u="none" strike="noStrike">
                          <a:solidFill>
                            <a:srgbClr val="642F04"/>
                          </a:solidFill>
                          <a:latin typeface="Calibri"/>
                        </a:rPr>
                        <a:t>P</a:t>
                      </a:r>
                    </a:p>
                  </a:txBody>
                  <a:tcPr marL="7328" marR="7328" marT="7328" marB="0" anchor="b">
                    <a:lnL>
                      <a:noFill/>
                    </a:lnL>
                    <a:lnR>
                      <a:noFill/>
                    </a:lnR>
                    <a:lnT>
                      <a:noFill/>
                    </a:lnT>
                    <a:lnB>
                      <a:noFill/>
                    </a:lnB>
                  </a:tcPr>
                </a:tc>
                <a:tc>
                  <a:txBody>
                    <a:bodyPr/>
                    <a:lstStyle/>
                    <a:p>
                      <a:pPr algn="ctr" fontAlgn="b"/>
                      <a:r>
                        <a:rPr lang="en-US" sz="2000" b="1" i="0" u="none" strike="noStrike">
                          <a:solidFill>
                            <a:srgbClr val="642F04"/>
                          </a:solidFill>
                          <a:latin typeface="Calibri"/>
                        </a:rPr>
                        <a:t>T</a:t>
                      </a:r>
                    </a:p>
                  </a:txBody>
                  <a:tcPr marL="7328" marR="7328" marT="7328" marB="0" anchor="b">
                    <a:lnL>
                      <a:noFill/>
                    </a:lnL>
                    <a:lnR>
                      <a:noFill/>
                    </a:lnR>
                    <a:lnT>
                      <a:noFill/>
                    </a:lnT>
                    <a:lnB>
                      <a:noFill/>
                    </a:lnB>
                  </a:tcPr>
                </a:tc>
                <a:tc>
                  <a:txBody>
                    <a:bodyPr/>
                    <a:lstStyle/>
                    <a:p>
                      <a:pPr algn="ctr" fontAlgn="b"/>
                      <a:r>
                        <a:rPr lang="en-US" sz="2000" b="1" i="0" u="none" strike="noStrike">
                          <a:solidFill>
                            <a:srgbClr val="642F04"/>
                          </a:solidFill>
                          <a:latin typeface="Calibri"/>
                        </a:rPr>
                        <a:t>PRIMARY EF</a:t>
                      </a:r>
                    </a:p>
                  </a:txBody>
                  <a:tcPr marL="7328" marR="7328" marT="7328" marB="0" anchor="b">
                    <a:lnL>
                      <a:noFill/>
                    </a:lnL>
                    <a:lnR>
                      <a:noFill/>
                    </a:lnR>
                    <a:lnT>
                      <a:noFill/>
                    </a:lnT>
                    <a:lnB>
                      <a:noFill/>
                    </a:lnB>
                  </a:tcPr>
                </a:tc>
                <a:tc gridSpan="2">
                  <a:txBody>
                    <a:bodyPr/>
                    <a:lstStyle/>
                    <a:p>
                      <a:pPr algn="ctr" fontAlgn="b"/>
                      <a:r>
                        <a:rPr lang="en-US" sz="2000" b="1" i="0" u="none" strike="noStrike">
                          <a:solidFill>
                            <a:srgbClr val="642F04"/>
                          </a:solidFill>
                          <a:latin typeface="Calibri"/>
                        </a:rPr>
                        <a:t>SECONDARY Efs</a:t>
                      </a:r>
                    </a:p>
                  </a:txBody>
                  <a:tcPr marL="7328" marR="7328" marT="7328" marB="0" anchor="b">
                    <a:lnL>
                      <a:noFill/>
                    </a:lnL>
                    <a:lnR>
                      <a:noFill/>
                    </a:lnR>
                    <a:lnT>
                      <a:noFill/>
                    </a:lnT>
                    <a:lnB>
                      <a:noFill/>
                    </a:lnB>
                  </a:tcPr>
                </a:tc>
                <a:tc hMerge="1">
                  <a:txBody>
                    <a:bodyPr/>
                    <a:lstStyle/>
                    <a:p>
                      <a:endParaRPr lang="en-US"/>
                    </a:p>
                  </a:txBody>
                  <a:tcPr/>
                </a:tc>
              </a:tr>
              <a:tr h="556204">
                <a:tc>
                  <a:txBody>
                    <a:bodyPr/>
                    <a:lstStyle/>
                    <a:p>
                      <a:pPr algn="l" fontAlgn="b"/>
                      <a:r>
                        <a:rPr lang="en-US" sz="2000" b="0" i="0" u="none" strike="noStrike" dirty="0">
                          <a:solidFill>
                            <a:srgbClr val="642F04"/>
                          </a:solidFill>
                          <a:latin typeface="Calibri"/>
                        </a:rPr>
                        <a:t>WILDER than others</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92D050"/>
                    </a:solidFill>
                  </a:tcPr>
                </a:tc>
                <a:tc>
                  <a:txBody>
                    <a:bodyPr/>
                    <a:lstStyle/>
                    <a:p>
                      <a:pPr algn="ctr"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MODULATE</a:t>
                      </a:r>
                    </a:p>
                  </a:txBody>
                  <a:tcPr marL="7328" marR="7328" marT="7328" marB="0" anchor="b">
                    <a:lnL>
                      <a:noFill/>
                    </a:lnL>
                    <a:lnR>
                      <a:noFill/>
                    </a:lnR>
                    <a:lnT>
                      <a:noFill/>
                    </a:lnT>
                    <a:lnB>
                      <a:noFill/>
                    </a:lnB>
                    <a:solidFill>
                      <a:srgbClr val="92D050"/>
                    </a:solidFill>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INTERRUPTS others</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FFFF00"/>
                    </a:solidFill>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INHIBIT</a:t>
                      </a:r>
                    </a:p>
                  </a:txBody>
                  <a:tcPr marL="7328" marR="7328" marT="7328" marB="0" anchor="b">
                    <a:lnL>
                      <a:noFill/>
                    </a:lnL>
                    <a:lnR>
                      <a:noFill/>
                    </a:lnR>
                    <a:lnT>
                      <a:noFill/>
                    </a:lnT>
                    <a:lnB>
                      <a:noFill/>
                    </a:lnB>
                    <a:solidFill>
                      <a:srgbClr val="FFFF00"/>
                    </a:solidFill>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OUT OF SEAT</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FFFF00"/>
                    </a:solidFill>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INHIBIT</a:t>
                      </a:r>
                    </a:p>
                  </a:txBody>
                  <a:tcPr marL="7328" marR="7328" marT="7328" marB="0" anchor="b">
                    <a:lnL>
                      <a:noFill/>
                    </a:lnL>
                    <a:lnR>
                      <a:noFill/>
                    </a:lnR>
                    <a:lnT>
                      <a:noFill/>
                    </a:lnT>
                    <a:lnB>
                      <a:noFill/>
                    </a:lnB>
                    <a:solidFill>
                      <a:srgbClr val="FFFF00"/>
                    </a:solidFill>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OUT OF CONTROL</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92D050"/>
                    </a:solidFill>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MODULATE</a:t>
                      </a:r>
                    </a:p>
                  </a:txBody>
                  <a:tcPr marL="7328" marR="7328" marT="7328" marB="0" anchor="b">
                    <a:lnL>
                      <a:noFill/>
                    </a:lnL>
                    <a:lnR>
                      <a:noFill/>
                    </a:lnR>
                    <a:lnT>
                      <a:noFill/>
                    </a:lnT>
                    <a:lnB>
                      <a:noFill/>
                    </a:lnB>
                    <a:solidFill>
                      <a:srgbClr val="92D050"/>
                    </a:solidFill>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BLURTS OUT</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FFFF00"/>
                    </a:solidFill>
                  </a:tcPr>
                </a:tc>
                <a:tc>
                  <a:txBody>
                    <a:bodyPr/>
                    <a:lstStyle/>
                    <a:p>
                      <a:pPr algn="ctr"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INHIBIT</a:t>
                      </a:r>
                    </a:p>
                  </a:txBody>
                  <a:tcPr marL="7328" marR="7328" marT="7328" marB="0" anchor="b">
                    <a:lnL>
                      <a:noFill/>
                    </a:lnL>
                    <a:lnR>
                      <a:noFill/>
                    </a:lnR>
                    <a:lnT>
                      <a:noFill/>
                    </a:lnT>
                    <a:lnB>
                      <a:noFill/>
                    </a:lnB>
                    <a:solidFill>
                      <a:srgbClr val="FFFF00"/>
                    </a:solidFill>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TOO WILD</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92D050"/>
                    </a:solidFill>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MODULATE</a:t>
                      </a:r>
                    </a:p>
                  </a:txBody>
                  <a:tcPr marL="7328" marR="7328" marT="7328" marB="0" anchor="b">
                    <a:lnL>
                      <a:noFill/>
                    </a:lnL>
                    <a:lnR>
                      <a:noFill/>
                    </a:lnR>
                    <a:lnT>
                      <a:noFill/>
                    </a:lnT>
                    <a:lnB>
                      <a:noFill/>
                    </a:lnB>
                    <a:solidFill>
                      <a:srgbClr val="92D050"/>
                    </a:solidFill>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Trouble STOPPING</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FF0000"/>
                    </a:solidFill>
                  </a:tcPr>
                </a:tc>
                <a:tc>
                  <a:txBody>
                    <a:bodyPr/>
                    <a:lstStyle/>
                    <a:p>
                      <a:pPr algn="ctr" fontAlgn="b"/>
                      <a:r>
                        <a:rPr lang="en-US" sz="2000" b="0" i="0" u="none" strike="noStrike">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STOP</a:t>
                      </a:r>
                    </a:p>
                  </a:txBody>
                  <a:tcPr marL="7328" marR="7328" marT="7328" marB="0" anchor="b">
                    <a:lnL>
                      <a:noFill/>
                    </a:lnL>
                    <a:lnR>
                      <a:noFill/>
                    </a:lnR>
                    <a:lnT>
                      <a:noFill/>
                    </a:lnT>
                    <a:lnB>
                      <a:noFill/>
                    </a:lnB>
                    <a:solidFill>
                      <a:srgbClr val="FF0000"/>
                    </a:solidFill>
                  </a:tcPr>
                </a:tc>
                <a:tc>
                  <a:txBody>
                    <a:bodyPr/>
                    <a:lstStyle/>
                    <a:p>
                      <a:pPr algn="l" fontAlgn="b"/>
                      <a:r>
                        <a:rPr lang="en-US" sz="2000" b="0" i="0" u="none" strike="noStrike">
                          <a:solidFill>
                            <a:srgbClr val="642F04"/>
                          </a:solidFill>
                          <a:latin typeface="Calibri"/>
                        </a:rPr>
                        <a:t>MODULATE</a:t>
                      </a:r>
                    </a:p>
                  </a:txBody>
                  <a:tcPr marL="7328" marR="7328" marT="7328"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r>
              <a:tr h="644136">
                <a:tc>
                  <a:txBody>
                    <a:bodyPr/>
                    <a:lstStyle/>
                    <a:p>
                      <a:pPr algn="l" fontAlgn="b"/>
                      <a:r>
                        <a:rPr lang="en-US" sz="2000" b="0" i="0" u="none" strike="noStrike">
                          <a:solidFill>
                            <a:srgbClr val="642F04"/>
                          </a:solidFill>
                          <a:latin typeface="Calibri"/>
                        </a:rPr>
                        <a:t>TROUBLE when NOT SUPERV</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FFFF00"/>
                    </a:solidFill>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INHIBIT</a:t>
                      </a:r>
                    </a:p>
                  </a:txBody>
                  <a:tcPr marL="7328" marR="7328" marT="7328" marB="0" anchor="b">
                    <a:lnL>
                      <a:noFill/>
                    </a:lnL>
                    <a:lnR>
                      <a:noFill/>
                    </a:lnR>
                    <a:lnT>
                      <a:noFill/>
                    </a:lnT>
                    <a:lnB>
                      <a:noFill/>
                    </a:lnB>
                    <a:solidFill>
                      <a:srgbClr val="FFFF00"/>
                    </a:solidFill>
                  </a:tcPr>
                </a:tc>
                <a:tc>
                  <a:txBody>
                    <a:bodyPr/>
                    <a:lstStyle/>
                    <a:p>
                      <a:pPr algn="l" fontAlgn="b"/>
                      <a:r>
                        <a:rPr lang="en-US" sz="2000" b="0" i="0" u="none" strike="noStrike">
                          <a:solidFill>
                            <a:srgbClr val="642F04"/>
                          </a:solidFill>
                          <a:latin typeface="Calibri"/>
                        </a:rPr>
                        <a:t>MODULATE</a:t>
                      </a:r>
                    </a:p>
                  </a:txBody>
                  <a:tcPr marL="7328" marR="7328" marT="7328"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TOO SILLY</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92D050"/>
                    </a:solidFill>
                  </a:tcPr>
                </a:tc>
                <a:tc>
                  <a:txBody>
                    <a:bodyPr/>
                    <a:lstStyle/>
                    <a:p>
                      <a:pPr algn="ctr"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MODULATE</a:t>
                      </a:r>
                    </a:p>
                  </a:txBody>
                  <a:tcPr marL="7328" marR="7328" marT="7328" marB="0" anchor="b">
                    <a:lnL>
                      <a:noFill/>
                    </a:lnL>
                    <a:lnR>
                      <a:noFill/>
                    </a:lnR>
                    <a:lnT>
                      <a:noFill/>
                    </a:lnT>
                    <a:lnB>
                      <a:noFill/>
                    </a:lnB>
                    <a:solidFill>
                      <a:srgbClr val="92D050"/>
                    </a:solidFill>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Talks at WRONG TIME</a:t>
                      </a:r>
                    </a:p>
                  </a:txBody>
                  <a:tcPr marL="7328" marR="7328" marT="7328" marB="0" anchor="b">
                    <a:lnL>
                      <a:noFill/>
                    </a:lnL>
                    <a:lnR>
                      <a:noFill/>
                    </a:lnR>
                    <a:lnT>
                      <a:noFill/>
                    </a:lnT>
                    <a:lnB>
                      <a:noFill/>
                    </a:lnB>
                  </a:tcPr>
                </a:tc>
                <a:tc>
                  <a:txBody>
                    <a:bodyPr/>
                    <a:lstStyle/>
                    <a:p>
                      <a:pPr algn="ctr" fontAlgn="b"/>
                      <a:r>
                        <a:rPr lang="en-US" sz="2000" b="0" i="0" u="none" strike="noStrike" dirty="0">
                          <a:solidFill>
                            <a:srgbClr val="642F04"/>
                          </a:solidFill>
                          <a:latin typeface="Calibri"/>
                        </a:rPr>
                        <a:t>x</a:t>
                      </a:r>
                    </a:p>
                  </a:txBody>
                  <a:tcPr marL="7328" marR="7328" marT="7328" marB="0" anchor="b">
                    <a:lnL>
                      <a:noFill/>
                    </a:lnL>
                    <a:lnR>
                      <a:noFill/>
                    </a:lnR>
                    <a:lnT>
                      <a:noFill/>
                    </a:lnT>
                    <a:lnB>
                      <a:noFill/>
                    </a:lnB>
                    <a:solidFill>
                      <a:srgbClr val="FFFF00"/>
                    </a:solidFill>
                  </a:tcPr>
                </a:tc>
                <a:tc>
                  <a:txBody>
                    <a:bodyPr/>
                    <a:lstStyle/>
                    <a:p>
                      <a:pPr algn="ctr"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INHIBIT</a:t>
                      </a:r>
                    </a:p>
                  </a:txBody>
                  <a:tcPr marL="7328" marR="7328" marT="7328" marB="0" anchor="b">
                    <a:lnL>
                      <a:noFill/>
                    </a:lnL>
                    <a:lnR>
                      <a:noFill/>
                    </a:lnR>
                    <a:lnT>
                      <a:noFill/>
                    </a:lnT>
                    <a:lnB>
                      <a:noFill/>
                    </a:lnB>
                    <a:solidFill>
                      <a:srgbClr val="FFFF00"/>
                    </a:solidFill>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NO THOUGHT BEFORE ACT</a:t>
                      </a:r>
                    </a:p>
                  </a:txBody>
                  <a:tcPr marL="7328" marR="7328" marT="7328"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a:solidFill>
                            <a:srgbClr val="642F04"/>
                          </a:solidFill>
                          <a:latin typeface="Calibri"/>
                        </a:rPr>
                        <a:t>ANTICIPATE</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IMPULSIVE</a:t>
                      </a:r>
                    </a:p>
                  </a:txBody>
                  <a:tcPr marL="7328" marR="7328" marT="7328"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INHIBIT</a:t>
                      </a:r>
                    </a:p>
                  </a:txBody>
                  <a:tcPr marL="7328" marR="7328" marT="7328"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TOLD to STOP</a:t>
                      </a:r>
                    </a:p>
                  </a:txBody>
                  <a:tcPr marL="7328" marR="7328" marT="7328"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a:solidFill>
                            <a:srgbClr val="642F04"/>
                          </a:solidFill>
                          <a:latin typeface="Calibri"/>
                        </a:rPr>
                        <a:t>STOP</a:t>
                      </a:r>
                    </a:p>
                  </a:txBody>
                  <a:tcPr marL="7328" marR="7328" marT="7328"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r>
              <a:tr h="337113">
                <a:tc>
                  <a:txBody>
                    <a:bodyPr/>
                    <a:lstStyle/>
                    <a:p>
                      <a:pPr algn="l" fontAlgn="b"/>
                      <a:r>
                        <a:rPr lang="en-US" sz="2000" b="0" i="0" u="none" strike="noStrike">
                          <a:solidFill>
                            <a:srgbClr val="642F04"/>
                          </a:solidFill>
                          <a:latin typeface="Calibri"/>
                        </a:rPr>
                        <a:t>NO THOUGHT BEFORE ACT</a:t>
                      </a:r>
                    </a:p>
                  </a:txBody>
                  <a:tcPr marL="7328" marR="7328" marT="7328"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328" marR="7328" marT="7328" marB="0" anchor="b">
                    <a:lnL>
                      <a:noFill/>
                    </a:lnL>
                    <a:lnR>
                      <a:noFill/>
                    </a:lnR>
                    <a:lnT>
                      <a:noFill/>
                    </a:lnT>
                    <a:lnB>
                      <a:noFill/>
                    </a:lnB>
                  </a:tcPr>
                </a:tc>
                <a:tc>
                  <a:txBody>
                    <a:bodyPr/>
                    <a:lstStyle/>
                    <a:p>
                      <a:pPr algn="l" fontAlgn="b"/>
                      <a:r>
                        <a:rPr lang="en-US" sz="2000" b="0" i="0" u="none" strike="noStrike">
                          <a:solidFill>
                            <a:srgbClr val="642F04"/>
                          </a:solidFill>
                          <a:latin typeface="Calibri"/>
                        </a:rPr>
                        <a:t>ANTICIPATE</a:t>
                      </a:r>
                    </a:p>
                  </a:txBody>
                  <a:tcPr marL="7328" marR="7328" marT="732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328" marR="7328" marT="7328" marB="0" anchor="b">
                    <a:lnL>
                      <a:noFill/>
                    </a:lnL>
                    <a:lnR>
                      <a:noFill/>
                    </a:lnR>
                    <a:lnT>
                      <a:noFill/>
                    </a:lnT>
                    <a:lnB>
                      <a:noFill/>
                    </a:lnB>
                  </a:tcPr>
                </a:tc>
                <a:tc>
                  <a:txBody>
                    <a:bodyPr/>
                    <a:lstStyle/>
                    <a:p>
                      <a:pPr algn="l" fontAlgn="b"/>
                      <a:endParaRPr lang="en-US" sz="2000" b="0" i="0" u="none" strike="noStrike" dirty="0">
                        <a:solidFill>
                          <a:srgbClr val="642F04"/>
                        </a:solidFill>
                        <a:latin typeface="Calibri"/>
                      </a:endParaRPr>
                    </a:p>
                  </a:txBody>
                  <a:tcPr marL="7328" marR="7328" marT="7328" marB="0" anchor="b">
                    <a:lnL>
                      <a:noFill/>
                    </a:lnL>
                    <a:lnR>
                      <a:noFill/>
                    </a:lnR>
                    <a:lnT>
                      <a:noFill/>
                    </a:lnT>
                    <a:lnB>
                      <a:noFill/>
                    </a:lnB>
                  </a:tcPr>
                </a:tc>
              </a:tr>
            </a:tbl>
          </a:graphicData>
        </a:graphic>
      </p:graphicFrame>
      <p:sp>
        <p:nvSpPr>
          <p:cNvPr id="7" name="Rectangle 6"/>
          <p:cNvSpPr/>
          <p:nvPr/>
        </p:nvSpPr>
        <p:spPr>
          <a:xfrm>
            <a:off x="129952" y="232681"/>
            <a:ext cx="421592" cy="34789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9" name="Straight Connector 8"/>
          <p:cNvCxnSpPr/>
          <p:nvPr/>
        </p:nvCxnSpPr>
        <p:spPr>
          <a:xfrm>
            <a:off x="1553711" y="14811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Number Placeholder 1"/>
          <p:cNvSpPr>
            <a:spLocks noGrp="1"/>
          </p:cNvSpPr>
          <p:nvPr>
            <p:ph type="sldNum" sz="quarter" idx="12"/>
          </p:nvPr>
        </p:nvSpPr>
        <p:spPr>
          <a:noFill/>
        </p:spPr>
        <p:txBody>
          <a:bodyPr/>
          <a:lstStyle/>
          <a:p>
            <a:fld id="{843A122C-4E44-492F-9B5D-5F02F83535AC}" type="slidenum">
              <a:rPr lang="en-US" smtClean="0"/>
              <a:pPr/>
              <a:t>77</a:t>
            </a:fld>
            <a:endParaRPr lang="en-US" smtClean="0"/>
          </a:p>
        </p:txBody>
      </p:sp>
      <p:graphicFrame>
        <p:nvGraphicFramePr>
          <p:cNvPr id="8" name="Table 7"/>
          <p:cNvGraphicFramePr>
            <a:graphicFrameLocks noGrp="1"/>
          </p:cNvGraphicFramePr>
          <p:nvPr/>
        </p:nvGraphicFramePr>
        <p:xfrm>
          <a:off x="493713" y="115888"/>
          <a:ext cx="8069940" cy="6442198"/>
        </p:xfrm>
        <a:graphic>
          <a:graphicData uri="http://schemas.openxmlformats.org/drawingml/2006/table">
            <a:tbl>
              <a:tblPr/>
              <a:tblGrid>
                <a:gridCol w="3065007"/>
                <a:gridCol w="493392"/>
                <a:gridCol w="508343"/>
                <a:gridCol w="1412893"/>
                <a:gridCol w="1300759"/>
                <a:gridCol w="1289546"/>
              </a:tblGrid>
              <a:tr h="293459">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c gridSpan="3">
                  <a:txBody>
                    <a:bodyPr/>
                    <a:lstStyle/>
                    <a:p>
                      <a:pPr algn="ctr" fontAlgn="b"/>
                      <a:r>
                        <a:rPr lang="en-US" sz="1800" b="1" i="0" u="none" strike="noStrike">
                          <a:solidFill>
                            <a:srgbClr val="642F04"/>
                          </a:solidFill>
                          <a:latin typeface="Calibri"/>
                        </a:rPr>
                        <a:t>Executive Functions </a:t>
                      </a:r>
                    </a:p>
                  </a:txBody>
                  <a:tcPr marL="6778" marR="6778" marT="6778" marB="0" anchor="b">
                    <a:lnL>
                      <a:noFill/>
                    </a:lnL>
                    <a:lnR>
                      <a:noFill/>
                    </a:lnR>
                    <a:lnT>
                      <a:noFill/>
                    </a:lnT>
                    <a:lnB>
                      <a:noFill/>
                    </a:lnB>
                  </a:tcPr>
                </a:tc>
                <a:tc hMerge="1">
                  <a:txBody>
                    <a:bodyPr/>
                    <a:lstStyle/>
                    <a:p>
                      <a:endParaRPr lang="en-US"/>
                    </a:p>
                  </a:txBody>
                  <a:tcPr/>
                </a:tc>
                <a:tc hMerge="1">
                  <a:txBody>
                    <a:bodyPr/>
                    <a:lstStyle/>
                    <a:p>
                      <a:endParaRPr lang="en-US"/>
                    </a:p>
                  </a:txBody>
                  <a:tcPr/>
                </a:tc>
              </a:tr>
              <a:tr h="293459">
                <a:tc>
                  <a:txBody>
                    <a:bodyPr/>
                    <a:lstStyle/>
                    <a:p>
                      <a:pPr algn="l" fontAlgn="b"/>
                      <a:r>
                        <a:rPr lang="en-US" sz="2000" b="1" i="0" u="none" strike="noStrike">
                          <a:solidFill>
                            <a:srgbClr val="642F04"/>
                          </a:solidFill>
                          <a:latin typeface="Calibri"/>
                        </a:rPr>
                        <a:t>BRIEF SHIFT SCALE</a:t>
                      </a:r>
                    </a:p>
                  </a:txBody>
                  <a:tcPr marL="6778" marR="6778" marT="6778"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6778" marR="6778" marT="6778"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6778" marR="6778" marT="6778" marB="0" anchor="b">
                    <a:lnL>
                      <a:noFill/>
                    </a:lnL>
                    <a:lnR>
                      <a:noFill/>
                    </a:lnR>
                    <a:lnT>
                      <a:noFill/>
                    </a:lnT>
                    <a:lnB>
                      <a:noFill/>
                    </a:lnB>
                  </a:tcPr>
                </a:tc>
                <a:tc gridSpan="3">
                  <a:txBody>
                    <a:bodyPr/>
                    <a:lstStyle/>
                    <a:p>
                      <a:pPr algn="ctr" fontAlgn="b"/>
                      <a:r>
                        <a:rPr lang="en-US" sz="1800" b="1" i="0" u="none" strike="noStrike">
                          <a:solidFill>
                            <a:srgbClr val="642F04"/>
                          </a:solidFill>
                          <a:latin typeface="Calibri"/>
                        </a:rPr>
                        <a:t>Likely to be Associated with Behaviors</a:t>
                      </a:r>
                    </a:p>
                  </a:txBody>
                  <a:tcPr marL="6778" marR="6778" marT="6778" marB="0" anchor="b">
                    <a:lnL>
                      <a:noFill/>
                    </a:lnL>
                    <a:lnR>
                      <a:noFill/>
                    </a:lnR>
                    <a:lnT>
                      <a:noFill/>
                    </a:lnT>
                    <a:lnB>
                      <a:noFill/>
                    </a:lnB>
                  </a:tcPr>
                </a:tc>
                <a:tc hMerge="1">
                  <a:txBody>
                    <a:bodyPr/>
                    <a:lstStyle/>
                    <a:p>
                      <a:endParaRPr lang="en-US"/>
                    </a:p>
                  </a:txBody>
                  <a:tcPr/>
                </a:tc>
                <a:tc hMerge="1">
                  <a:txBody>
                    <a:bodyPr/>
                    <a:lstStyle/>
                    <a:p>
                      <a:endParaRPr lang="en-US"/>
                    </a:p>
                  </a:txBody>
                  <a:tcPr/>
                </a:tc>
              </a:tr>
              <a:tr h="562884">
                <a:tc>
                  <a:txBody>
                    <a:bodyPr/>
                    <a:lstStyle/>
                    <a:p>
                      <a:pPr algn="l" fontAlgn="b"/>
                      <a:r>
                        <a:rPr lang="en-US" sz="2000" b="1" i="0" u="none" strike="noStrike">
                          <a:solidFill>
                            <a:srgbClr val="642F04"/>
                          </a:solidFill>
                          <a:latin typeface="Calibri"/>
                        </a:rPr>
                        <a:t>Item Descriptions</a:t>
                      </a:r>
                    </a:p>
                  </a:txBody>
                  <a:tcPr marL="6778" marR="6778" marT="6778" marB="0" anchor="b">
                    <a:lnL>
                      <a:noFill/>
                    </a:lnL>
                    <a:lnR>
                      <a:noFill/>
                    </a:lnR>
                    <a:lnT>
                      <a:noFill/>
                    </a:lnT>
                    <a:lnB>
                      <a:noFill/>
                    </a:lnB>
                  </a:tcPr>
                </a:tc>
                <a:tc>
                  <a:txBody>
                    <a:bodyPr/>
                    <a:lstStyle/>
                    <a:p>
                      <a:pPr algn="ctr" fontAlgn="b"/>
                      <a:r>
                        <a:rPr lang="en-US" sz="2000" b="1" i="0" u="none" strike="noStrike">
                          <a:solidFill>
                            <a:srgbClr val="642F04"/>
                          </a:solidFill>
                          <a:latin typeface="Calibri"/>
                        </a:rPr>
                        <a:t>P</a:t>
                      </a:r>
                    </a:p>
                  </a:txBody>
                  <a:tcPr marL="6778" marR="6778" marT="6778" marB="0" anchor="b">
                    <a:lnL>
                      <a:noFill/>
                    </a:lnL>
                    <a:lnR>
                      <a:noFill/>
                    </a:lnR>
                    <a:lnT>
                      <a:noFill/>
                    </a:lnT>
                    <a:lnB>
                      <a:noFill/>
                    </a:lnB>
                  </a:tcPr>
                </a:tc>
                <a:tc>
                  <a:txBody>
                    <a:bodyPr/>
                    <a:lstStyle/>
                    <a:p>
                      <a:pPr algn="ctr" fontAlgn="b"/>
                      <a:r>
                        <a:rPr lang="en-US" sz="2000" b="1" i="0" u="none" strike="noStrike">
                          <a:solidFill>
                            <a:srgbClr val="642F04"/>
                          </a:solidFill>
                          <a:latin typeface="Calibri"/>
                        </a:rPr>
                        <a:t>T</a:t>
                      </a:r>
                    </a:p>
                  </a:txBody>
                  <a:tcPr marL="6778" marR="6778" marT="6778" marB="0" anchor="b">
                    <a:lnL>
                      <a:noFill/>
                    </a:lnL>
                    <a:lnR>
                      <a:noFill/>
                    </a:lnR>
                    <a:lnT>
                      <a:noFill/>
                    </a:lnT>
                    <a:lnB>
                      <a:noFill/>
                    </a:lnB>
                  </a:tcPr>
                </a:tc>
                <a:tc>
                  <a:txBody>
                    <a:bodyPr/>
                    <a:lstStyle/>
                    <a:p>
                      <a:pPr algn="ctr" fontAlgn="b"/>
                      <a:r>
                        <a:rPr lang="en-US" sz="2000" b="1" i="0" u="none" strike="noStrike">
                          <a:solidFill>
                            <a:srgbClr val="642F04"/>
                          </a:solidFill>
                          <a:latin typeface="Calibri"/>
                        </a:rPr>
                        <a:t>PRIMARY EF</a:t>
                      </a:r>
                    </a:p>
                  </a:txBody>
                  <a:tcPr marL="6778" marR="6778" marT="6778" marB="0" anchor="b">
                    <a:lnL>
                      <a:noFill/>
                    </a:lnL>
                    <a:lnR>
                      <a:noFill/>
                    </a:lnR>
                    <a:lnT>
                      <a:noFill/>
                    </a:lnT>
                    <a:lnB>
                      <a:noFill/>
                    </a:lnB>
                  </a:tcPr>
                </a:tc>
                <a:tc gridSpan="2">
                  <a:txBody>
                    <a:bodyPr/>
                    <a:lstStyle/>
                    <a:p>
                      <a:pPr algn="ctr" fontAlgn="b"/>
                      <a:r>
                        <a:rPr lang="en-US" sz="2000" b="1" i="0" u="none" strike="noStrike">
                          <a:solidFill>
                            <a:srgbClr val="642F04"/>
                          </a:solidFill>
                          <a:latin typeface="Calibri"/>
                        </a:rPr>
                        <a:t>SECONDARY Efs</a:t>
                      </a:r>
                    </a:p>
                  </a:txBody>
                  <a:tcPr marL="6778" marR="6778" marT="6778" marB="0" anchor="b">
                    <a:lnL>
                      <a:noFill/>
                    </a:lnL>
                    <a:lnR>
                      <a:noFill/>
                    </a:lnR>
                    <a:lnT>
                      <a:noFill/>
                    </a:lnT>
                    <a:lnB>
                      <a:noFill/>
                    </a:lnB>
                  </a:tcPr>
                </a:tc>
                <a:tc hMerge="1">
                  <a:txBody>
                    <a:bodyPr/>
                    <a:lstStyle/>
                    <a:p>
                      <a:endParaRPr lang="en-US"/>
                    </a:p>
                  </a:txBody>
                  <a:tcPr/>
                </a:tc>
              </a:tr>
              <a:tr h="293459">
                <a:tc>
                  <a:txBody>
                    <a:bodyPr/>
                    <a:lstStyle/>
                    <a:p>
                      <a:pPr algn="l" fontAlgn="b"/>
                      <a:r>
                        <a:rPr lang="en-US" sz="2000" b="0" i="0" u="none" strike="noStrike" dirty="0">
                          <a:solidFill>
                            <a:srgbClr val="642F04"/>
                          </a:solidFill>
                          <a:latin typeface="Calibri"/>
                        </a:rPr>
                        <a:t>RESISTS different ways</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FLEXIBLE</a:t>
                      </a: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r>
              <a:tr h="562884">
                <a:tc>
                  <a:txBody>
                    <a:bodyPr/>
                    <a:lstStyle/>
                    <a:p>
                      <a:pPr algn="l" fontAlgn="b"/>
                      <a:r>
                        <a:rPr lang="en-US" sz="2000" b="0" i="0" u="none" strike="noStrike">
                          <a:solidFill>
                            <a:srgbClr val="642F04"/>
                          </a:solidFill>
                          <a:latin typeface="Calibri"/>
                        </a:rPr>
                        <a:t>GETS UPSET with new situations</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FLEXIBLE</a:t>
                      </a: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r>
              <a:tr h="562884">
                <a:tc>
                  <a:txBody>
                    <a:bodyPr/>
                    <a:lstStyle/>
                    <a:p>
                      <a:pPr algn="l" fontAlgn="b"/>
                      <a:r>
                        <a:rPr lang="en-US" sz="2000" b="0" i="0" u="none" strike="noStrike">
                          <a:solidFill>
                            <a:srgbClr val="642F04"/>
                          </a:solidFill>
                          <a:latin typeface="Calibri"/>
                        </a:rPr>
                        <a:t>SAME THING OVER AND OVER</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SHIFT</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GERERATE</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STOP</a:t>
                      </a:r>
                    </a:p>
                  </a:txBody>
                  <a:tcPr marL="6778" marR="6778" marT="6778" marB="0" anchor="b">
                    <a:lnL>
                      <a:noFill/>
                    </a:lnL>
                    <a:lnR>
                      <a:noFill/>
                    </a:lnR>
                    <a:lnT>
                      <a:noFill/>
                    </a:lnT>
                    <a:lnB>
                      <a:noFill/>
                    </a:lnB>
                  </a:tcPr>
                </a:tc>
              </a:tr>
              <a:tr h="293459">
                <a:tc>
                  <a:txBody>
                    <a:bodyPr/>
                    <a:lstStyle/>
                    <a:p>
                      <a:pPr algn="l" fontAlgn="b"/>
                      <a:r>
                        <a:rPr lang="en-US" sz="2000" b="0" i="0" u="none" strike="noStrike">
                          <a:solidFill>
                            <a:srgbClr val="642F04"/>
                          </a:solidFill>
                          <a:latin typeface="Calibri"/>
                        </a:rPr>
                        <a:t>UPSET by change in plans</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FLEXIBLE</a:t>
                      </a: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r>
              <a:tr h="562884">
                <a:tc>
                  <a:txBody>
                    <a:bodyPr/>
                    <a:lstStyle/>
                    <a:p>
                      <a:pPr algn="l" fontAlgn="b"/>
                      <a:r>
                        <a:rPr lang="en-US" sz="2000" b="0" i="0" u="none" strike="noStrike">
                          <a:solidFill>
                            <a:srgbClr val="642F04"/>
                          </a:solidFill>
                          <a:latin typeface="Calibri"/>
                        </a:rPr>
                        <a:t>DISTURBED by change of teacher</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FLEXIBLE</a:t>
                      </a: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r>
              <a:tr h="293459">
                <a:tc>
                  <a:txBody>
                    <a:bodyPr/>
                    <a:lstStyle/>
                    <a:p>
                      <a:pPr algn="l" fontAlgn="b"/>
                      <a:r>
                        <a:rPr lang="en-US" sz="2000" b="0" i="0" u="none" strike="noStrike">
                          <a:solidFill>
                            <a:srgbClr val="642F04"/>
                          </a:solidFill>
                          <a:latin typeface="Calibri"/>
                        </a:rPr>
                        <a:t>RESISTS routine changes</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FLEXIBLE</a:t>
                      </a: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r>
              <a:tr h="562884">
                <a:tc>
                  <a:txBody>
                    <a:bodyPr/>
                    <a:lstStyle/>
                    <a:p>
                      <a:pPr algn="l" fontAlgn="b"/>
                      <a:r>
                        <a:rPr lang="en-US" sz="2000" b="0" i="0" u="none" strike="noStrike">
                          <a:solidFill>
                            <a:srgbClr val="642F04"/>
                          </a:solidFill>
                          <a:latin typeface="Calibri"/>
                        </a:rPr>
                        <a:t>TROUBLE GETTING USED TO new situations</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FLEXIBLE</a:t>
                      </a:r>
                    </a:p>
                  </a:txBody>
                  <a:tcPr marL="6778" marR="6778" marT="6778" marB="0" anchor="b">
                    <a:lnL>
                      <a:noFill/>
                    </a:lnL>
                    <a:lnR>
                      <a:noFill/>
                    </a:lnR>
                    <a:lnT>
                      <a:noFill/>
                    </a:lnT>
                    <a:lnB>
                      <a:noFill/>
                    </a:lnB>
                  </a:tcPr>
                </a:tc>
                <a:tc gridSpan="2">
                  <a:txBody>
                    <a:bodyPr/>
                    <a:lstStyle/>
                    <a:p>
                      <a:pPr algn="l" fontAlgn="b"/>
                      <a:r>
                        <a:rPr lang="en-US" sz="2000" b="0" i="0" u="none" strike="noStrike">
                          <a:solidFill>
                            <a:srgbClr val="642F04"/>
                          </a:solidFill>
                          <a:latin typeface="Calibri"/>
                        </a:rPr>
                        <a:t>MODULATE</a:t>
                      </a:r>
                    </a:p>
                  </a:txBody>
                  <a:tcPr marL="6778" marR="6778" marT="6778" marB="0" anchor="b">
                    <a:lnL>
                      <a:noFill/>
                    </a:lnL>
                    <a:lnR>
                      <a:noFill/>
                    </a:lnR>
                    <a:lnT>
                      <a:noFill/>
                    </a:lnT>
                    <a:lnB>
                      <a:noFill/>
                    </a:lnB>
                  </a:tcPr>
                </a:tc>
                <a:tc hMerge="1">
                  <a:txBody>
                    <a:bodyPr/>
                    <a:lstStyle/>
                    <a:p>
                      <a:endParaRPr lang="en-US"/>
                    </a:p>
                  </a:txBody>
                  <a:tcPr/>
                </a:tc>
              </a:tr>
              <a:tr h="562884">
                <a:tc>
                  <a:txBody>
                    <a:bodyPr/>
                    <a:lstStyle/>
                    <a:p>
                      <a:pPr algn="l" fontAlgn="b"/>
                      <a:r>
                        <a:rPr lang="en-US" sz="2000" b="0" i="0" u="none" strike="noStrike">
                          <a:solidFill>
                            <a:srgbClr val="642F04"/>
                          </a:solidFill>
                          <a:latin typeface="Calibri"/>
                        </a:rPr>
                        <a:t>Thinks too much about SAME TOPIC</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STOP</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SHIFT</a:t>
                      </a:r>
                    </a:p>
                  </a:txBody>
                  <a:tcPr marL="6778" marR="6778" marT="6778" marB="0" anchor="b">
                    <a:lnL>
                      <a:noFill/>
                    </a:lnL>
                    <a:lnR>
                      <a:noFill/>
                    </a:lnR>
                    <a:lnT>
                      <a:noFill/>
                    </a:lnT>
                    <a:lnB>
                      <a:noFill/>
                    </a:lnB>
                  </a:tcPr>
                </a:tc>
              </a:tr>
              <a:tr h="562884">
                <a:tc gridSpan="2">
                  <a:txBody>
                    <a:bodyPr/>
                    <a:lstStyle/>
                    <a:p>
                      <a:pPr algn="l" fontAlgn="b"/>
                      <a:r>
                        <a:rPr lang="en-US" sz="2000" b="0" i="0" u="none" strike="noStrike">
                          <a:solidFill>
                            <a:srgbClr val="642F04"/>
                          </a:solidFill>
                          <a:latin typeface="Calibri"/>
                        </a:rPr>
                        <a:t>GETS STUCK ON ONE topic or activity</a:t>
                      </a:r>
                    </a:p>
                  </a:txBody>
                  <a:tcPr marL="6778" marR="6778" marT="6778" marB="0" anchor="b">
                    <a:lnL>
                      <a:noFill/>
                    </a:lnL>
                    <a:lnR>
                      <a:noFill/>
                    </a:lnR>
                    <a:lnT>
                      <a:noFill/>
                    </a:lnT>
                    <a:lnB>
                      <a:noFill/>
                    </a:lnB>
                  </a:tcPr>
                </a:tc>
                <a:tc hMerge="1">
                  <a:txBody>
                    <a:bodyPr/>
                    <a:lstStyle/>
                    <a:p>
                      <a:endParaRPr lang="en-US"/>
                    </a:p>
                  </a:txBody>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SHIFT</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STOP</a:t>
                      </a:r>
                    </a:p>
                  </a:txBody>
                  <a:tcPr marL="6778" marR="6778" marT="6778" marB="0" anchor="b">
                    <a:lnL>
                      <a:noFill/>
                    </a:lnL>
                    <a:lnR>
                      <a:noFill/>
                    </a:lnR>
                    <a:lnT>
                      <a:noFill/>
                    </a:lnT>
                    <a:lnB>
                      <a:noFill/>
                    </a:lnB>
                  </a:tcPr>
                </a:tc>
              </a:tr>
              <a:tr h="293459">
                <a:tc>
                  <a:txBody>
                    <a:bodyPr/>
                    <a:lstStyle/>
                    <a:p>
                      <a:pPr algn="l" fontAlgn="b"/>
                      <a:r>
                        <a:rPr lang="en-US" sz="2000" b="0" i="0" u="none" strike="noStrike">
                          <a:solidFill>
                            <a:srgbClr val="642F04"/>
                          </a:solidFill>
                          <a:latin typeface="Calibri"/>
                        </a:rPr>
                        <a:t>STAYS DISAPPOINTED</a:t>
                      </a:r>
                    </a:p>
                  </a:txBody>
                  <a:tcPr marL="6778" marR="6778" marT="6778"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STOP</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SHIFT</a:t>
                      </a:r>
                    </a:p>
                  </a:txBody>
                  <a:tcPr marL="6778" marR="6778" marT="6778"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r>
              <a:tr h="293459">
                <a:tc>
                  <a:txBody>
                    <a:bodyPr/>
                    <a:lstStyle/>
                    <a:p>
                      <a:pPr algn="l" fontAlgn="b"/>
                      <a:r>
                        <a:rPr lang="en-US" sz="2000" b="0" i="0" u="none" strike="noStrike">
                          <a:solidFill>
                            <a:srgbClr val="642F04"/>
                          </a:solidFill>
                          <a:latin typeface="Calibri"/>
                        </a:rPr>
                        <a:t>STAYS DISAPPOINTED</a:t>
                      </a:r>
                    </a:p>
                  </a:txBody>
                  <a:tcPr marL="6778" marR="6778" marT="6778"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6778" marR="6778" marT="6778"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6778" marR="6778" marT="6778" marB="0" anchor="b">
                    <a:lnL>
                      <a:noFill/>
                    </a:lnL>
                    <a:lnR>
                      <a:noFill/>
                    </a:lnR>
                    <a:lnT>
                      <a:noFill/>
                    </a:lnT>
                    <a:lnB>
                      <a:noFill/>
                    </a:lnB>
                  </a:tcPr>
                </a:tc>
                <a:tc>
                  <a:txBody>
                    <a:bodyPr/>
                    <a:lstStyle/>
                    <a:p>
                      <a:pPr algn="l" fontAlgn="b"/>
                      <a:r>
                        <a:rPr lang="en-US" sz="2000" b="0" i="0" u="none" strike="noStrike">
                          <a:solidFill>
                            <a:srgbClr val="642F04"/>
                          </a:solidFill>
                          <a:latin typeface="Calibri"/>
                        </a:rPr>
                        <a:t>STOP</a:t>
                      </a:r>
                    </a:p>
                  </a:txBody>
                  <a:tcPr marL="6778" marR="6778" marT="6778"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SHIFT</a:t>
                      </a:r>
                    </a:p>
                  </a:txBody>
                  <a:tcPr marL="6778" marR="6778" marT="6778" marB="0" anchor="b">
                    <a:lnL>
                      <a:noFill/>
                    </a:lnL>
                    <a:lnR>
                      <a:noFill/>
                    </a:lnR>
                    <a:lnT>
                      <a:noFill/>
                    </a:lnT>
                    <a:lnB>
                      <a:noFill/>
                    </a:lnB>
                  </a:tcPr>
                </a:tc>
              </a:tr>
            </a:tbl>
          </a:graphicData>
        </a:graphic>
      </p:graphicFrame>
      <p:sp>
        <p:nvSpPr>
          <p:cNvPr id="7" name="Rectangle 6"/>
          <p:cNvSpPr/>
          <p:nvPr/>
        </p:nvSpPr>
        <p:spPr>
          <a:xfrm>
            <a:off x="129951" y="87541"/>
            <a:ext cx="392563" cy="40594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9" name="Straight Connector 8"/>
          <p:cNvCxnSpPr/>
          <p:nvPr/>
        </p:nvCxnSpPr>
        <p:spPr>
          <a:xfrm>
            <a:off x="1582740" y="90056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Number Placeholder 1"/>
          <p:cNvSpPr>
            <a:spLocks noGrp="1"/>
          </p:cNvSpPr>
          <p:nvPr>
            <p:ph type="sldNum" sz="quarter" idx="12"/>
          </p:nvPr>
        </p:nvSpPr>
        <p:spPr>
          <a:noFill/>
        </p:spPr>
        <p:txBody>
          <a:bodyPr/>
          <a:lstStyle/>
          <a:p>
            <a:fld id="{39FB96DC-AC9E-4210-A3F0-61C4A33D6E17}" type="slidenum">
              <a:rPr lang="en-US" smtClean="0"/>
              <a:pPr/>
              <a:t>78</a:t>
            </a:fld>
            <a:endParaRPr lang="en-US" smtClean="0"/>
          </a:p>
        </p:txBody>
      </p:sp>
      <p:graphicFrame>
        <p:nvGraphicFramePr>
          <p:cNvPr id="7" name="Table 6"/>
          <p:cNvGraphicFramePr>
            <a:graphicFrameLocks noGrp="1"/>
          </p:cNvGraphicFramePr>
          <p:nvPr/>
        </p:nvGraphicFramePr>
        <p:xfrm>
          <a:off x="581025" y="217488"/>
          <a:ext cx="8273143" cy="6358051"/>
        </p:xfrm>
        <a:graphic>
          <a:graphicData uri="http://schemas.openxmlformats.org/drawingml/2006/table">
            <a:tbl>
              <a:tblPr/>
              <a:tblGrid>
                <a:gridCol w="3141265"/>
                <a:gridCol w="506284"/>
                <a:gridCol w="517790"/>
                <a:gridCol w="1449814"/>
                <a:gridCol w="1334749"/>
                <a:gridCol w="1323241"/>
              </a:tblGrid>
              <a:tr h="594137">
                <a:tc gridSpan="3">
                  <a:txBody>
                    <a:bodyPr/>
                    <a:lstStyle/>
                    <a:p>
                      <a:pPr algn="l" fontAlgn="b"/>
                      <a:r>
                        <a:rPr lang="en-US" sz="2000" b="1" i="0" u="none" strike="noStrike" dirty="0">
                          <a:solidFill>
                            <a:srgbClr val="642F04"/>
                          </a:solidFill>
                          <a:latin typeface="Calibri"/>
                        </a:rPr>
                        <a:t>BRIEF EMOTIONAL CONTROL SCALE</a:t>
                      </a:r>
                    </a:p>
                  </a:txBody>
                  <a:tcPr marL="7147" marR="7147" marT="7147"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800" b="1" i="0" u="none" strike="noStrike">
                          <a:solidFill>
                            <a:srgbClr val="642F04"/>
                          </a:solidFill>
                          <a:latin typeface="Calibri"/>
                        </a:rPr>
                        <a:t>Executive Functions </a:t>
                      </a:r>
                    </a:p>
                  </a:txBody>
                  <a:tcPr marL="7147" marR="7147" marT="7147" marB="0" anchor="b">
                    <a:lnL>
                      <a:noFill/>
                    </a:lnL>
                    <a:lnR>
                      <a:noFill/>
                    </a:lnR>
                    <a:lnT>
                      <a:noFill/>
                    </a:lnT>
                    <a:lnB>
                      <a:noFill/>
                    </a:lnB>
                  </a:tcPr>
                </a:tc>
                <a:tc hMerge="1">
                  <a:txBody>
                    <a:bodyPr/>
                    <a:lstStyle/>
                    <a:p>
                      <a:endParaRPr lang="en-US"/>
                    </a:p>
                  </a:txBody>
                  <a:tcPr/>
                </a:tc>
                <a:tc hMerge="1">
                  <a:txBody>
                    <a:bodyPr/>
                    <a:lstStyle/>
                    <a:p>
                      <a:endParaRPr lang="en-US"/>
                    </a:p>
                  </a:txBody>
                  <a:tcPr/>
                </a:tc>
              </a:tr>
              <a:tr h="303416">
                <a:tc>
                  <a:txBody>
                    <a:bodyPr/>
                    <a:lstStyle/>
                    <a:p>
                      <a:pPr algn="l" fontAlgn="b"/>
                      <a:endParaRPr lang="en-US" sz="105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147" marR="7147" marT="7147" marB="0" anchor="b">
                    <a:lnL>
                      <a:noFill/>
                    </a:lnL>
                    <a:lnR>
                      <a:noFill/>
                    </a:lnR>
                    <a:lnT>
                      <a:noFill/>
                    </a:lnT>
                    <a:lnB>
                      <a:noFill/>
                    </a:lnB>
                  </a:tcPr>
                </a:tc>
                <a:tc gridSpan="3">
                  <a:txBody>
                    <a:bodyPr/>
                    <a:lstStyle/>
                    <a:p>
                      <a:pPr algn="ctr" fontAlgn="b"/>
                      <a:r>
                        <a:rPr lang="en-US" sz="1800" b="1" i="0" u="none" strike="noStrike">
                          <a:solidFill>
                            <a:srgbClr val="642F04"/>
                          </a:solidFill>
                          <a:latin typeface="Calibri"/>
                        </a:rPr>
                        <a:t>Likely to be Associated with Behaviors</a:t>
                      </a:r>
                    </a:p>
                  </a:txBody>
                  <a:tcPr marL="7147" marR="7147" marT="7147" marB="0" anchor="b">
                    <a:lnL>
                      <a:noFill/>
                    </a:lnL>
                    <a:lnR>
                      <a:noFill/>
                    </a:lnR>
                    <a:lnT>
                      <a:noFill/>
                    </a:lnT>
                    <a:lnB>
                      <a:noFill/>
                    </a:lnB>
                  </a:tcPr>
                </a:tc>
                <a:tc hMerge="1">
                  <a:txBody>
                    <a:bodyPr/>
                    <a:lstStyle/>
                    <a:p>
                      <a:endParaRPr lang="en-US"/>
                    </a:p>
                  </a:txBody>
                  <a:tcPr/>
                </a:tc>
                <a:tc hMerge="1">
                  <a:txBody>
                    <a:bodyPr/>
                    <a:lstStyle/>
                    <a:p>
                      <a:endParaRPr lang="en-US"/>
                    </a:p>
                  </a:txBody>
                  <a:tcPr/>
                </a:tc>
              </a:tr>
              <a:tr h="594137">
                <a:tc>
                  <a:txBody>
                    <a:bodyPr/>
                    <a:lstStyle/>
                    <a:p>
                      <a:pPr algn="l" fontAlgn="b"/>
                      <a:r>
                        <a:rPr lang="en-US" sz="2000" b="1" i="0" u="none" strike="noStrike">
                          <a:solidFill>
                            <a:srgbClr val="642F04"/>
                          </a:solidFill>
                          <a:latin typeface="Calibri"/>
                        </a:rPr>
                        <a:t>Item Descriptions</a:t>
                      </a:r>
                    </a:p>
                  </a:txBody>
                  <a:tcPr marL="7147" marR="7147" marT="7147" marB="0" anchor="b">
                    <a:lnL>
                      <a:noFill/>
                    </a:lnL>
                    <a:lnR>
                      <a:noFill/>
                    </a:lnR>
                    <a:lnT>
                      <a:noFill/>
                    </a:lnT>
                    <a:lnB>
                      <a:noFill/>
                    </a:lnB>
                  </a:tcPr>
                </a:tc>
                <a:tc>
                  <a:txBody>
                    <a:bodyPr/>
                    <a:lstStyle/>
                    <a:p>
                      <a:pPr algn="ctr" fontAlgn="b"/>
                      <a:r>
                        <a:rPr lang="en-US" sz="2000" b="1" i="0" u="none" strike="noStrike">
                          <a:solidFill>
                            <a:srgbClr val="642F04"/>
                          </a:solidFill>
                          <a:latin typeface="Calibri"/>
                        </a:rPr>
                        <a:t>P</a:t>
                      </a:r>
                    </a:p>
                  </a:txBody>
                  <a:tcPr marL="7147" marR="7147" marT="7147" marB="0" anchor="b">
                    <a:lnL>
                      <a:noFill/>
                    </a:lnL>
                    <a:lnR>
                      <a:noFill/>
                    </a:lnR>
                    <a:lnT>
                      <a:noFill/>
                    </a:lnT>
                    <a:lnB>
                      <a:noFill/>
                    </a:lnB>
                  </a:tcPr>
                </a:tc>
                <a:tc>
                  <a:txBody>
                    <a:bodyPr/>
                    <a:lstStyle/>
                    <a:p>
                      <a:pPr algn="ctr" fontAlgn="b"/>
                      <a:r>
                        <a:rPr lang="en-US" sz="2000" b="1" i="0" u="none" strike="noStrike">
                          <a:solidFill>
                            <a:srgbClr val="642F04"/>
                          </a:solidFill>
                          <a:latin typeface="Calibri"/>
                        </a:rPr>
                        <a:t>T</a:t>
                      </a:r>
                    </a:p>
                  </a:txBody>
                  <a:tcPr marL="7147" marR="7147" marT="7147" marB="0" anchor="b">
                    <a:lnL>
                      <a:noFill/>
                    </a:lnL>
                    <a:lnR>
                      <a:noFill/>
                    </a:lnR>
                    <a:lnT>
                      <a:noFill/>
                    </a:lnT>
                    <a:lnB>
                      <a:noFill/>
                    </a:lnB>
                  </a:tcPr>
                </a:tc>
                <a:tc>
                  <a:txBody>
                    <a:bodyPr/>
                    <a:lstStyle/>
                    <a:p>
                      <a:pPr algn="ctr" fontAlgn="b"/>
                      <a:r>
                        <a:rPr lang="en-US" sz="2000" b="1" i="0" u="none" strike="noStrike">
                          <a:solidFill>
                            <a:srgbClr val="642F04"/>
                          </a:solidFill>
                          <a:latin typeface="Calibri"/>
                        </a:rPr>
                        <a:t>PRIMARY EF</a:t>
                      </a:r>
                    </a:p>
                  </a:txBody>
                  <a:tcPr marL="7147" marR="7147" marT="7147" marB="0" anchor="b">
                    <a:lnL>
                      <a:noFill/>
                    </a:lnL>
                    <a:lnR>
                      <a:noFill/>
                    </a:lnR>
                    <a:lnT>
                      <a:noFill/>
                    </a:lnT>
                    <a:lnB>
                      <a:noFill/>
                    </a:lnB>
                  </a:tcPr>
                </a:tc>
                <a:tc gridSpan="2">
                  <a:txBody>
                    <a:bodyPr/>
                    <a:lstStyle/>
                    <a:p>
                      <a:pPr algn="ctr" fontAlgn="b"/>
                      <a:r>
                        <a:rPr lang="en-US" sz="2000" b="1" i="0" u="none" strike="noStrike">
                          <a:solidFill>
                            <a:srgbClr val="642F04"/>
                          </a:solidFill>
                          <a:latin typeface="Calibri"/>
                        </a:rPr>
                        <a:t>SECONDARY Efs</a:t>
                      </a:r>
                    </a:p>
                  </a:txBody>
                  <a:tcPr marL="7147" marR="7147" marT="7147" marB="0" anchor="b">
                    <a:lnL>
                      <a:noFill/>
                    </a:lnL>
                    <a:lnR>
                      <a:noFill/>
                    </a:lnR>
                    <a:lnT>
                      <a:noFill/>
                    </a:lnT>
                    <a:lnB>
                      <a:noFill/>
                    </a:lnB>
                  </a:tcPr>
                </a:tc>
                <a:tc hMerge="1">
                  <a:txBody>
                    <a:bodyPr/>
                    <a:lstStyle/>
                    <a:p>
                      <a:endParaRPr lang="en-US"/>
                    </a:p>
                  </a:txBody>
                  <a:tcPr/>
                </a:tc>
              </a:tr>
              <a:tr h="594137">
                <a:tc>
                  <a:txBody>
                    <a:bodyPr/>
                    <a:lstStyle/>
                    <a:p>
                      <a:pPr algn="l" fontAlgn="b"/>
                      <a:r>
                        <a:rPr lang="en-US" sz="2000" b="0" i="0" u="none" strike="noStrike" dirty="0">
                          <a:solidFill>
                            <a:srgbClr val="642F04"/>
                          </a:solidFill>
                          <a:latin typeface="Calibri"/>
                        </a:rPr>
                        <a:t>OVERREACTS to small problems</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dirty="0">
                        <a:solidFill>
                          <a:srgbClr val="642F04"/>
                        </a:solidFill>
                        <a:latin typeface="Calibri"/>
                      </a:endParaRPr>
                    </a:p>
                  </a:txBody>
                  <a:tcPr marL="7147" marR="7147" marT="7147" marB="0" anchor="b">
                    <a:lnL>
                      <a:noFill/>
                    </a:lnL>
                    <a:lnR>
                      <a:noFill/>
                    </a:lnR>
                    <a:lnT>
                      <a:noFill/>
                    </a:lnT>
                    <a:lnB>
                      <a:noFill/>
                    </a:lnB>
                  </a:tcPr>
                </a:tc>
              </a:tr>
              <a:tr h="594137">
                <a:tc>
                  <a:txBody>
                    <a:bodyPr/>
                    <a:lstStyle/>
                    <a:p>
                      <a:pPr algn="l" fontAlgn="b"/>
                      <a:r>
                        <a:rPr lang="en-US" sz="2000" b="0" i="0" u="none" strike="noStrike">
                          <a:solidFill>
                            <a:srgbClr val="642F04"/>
                          </a:solidFill>
                          <a:latin typeface="Calibri"/>
                        </a:rPr>
                        <a:t>EXPLOSIVE angry OUTBURSTS</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INHIBIT</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r>
              <a:tr h="303416">
                <a:tc>
                  <a:txBody>
                    <a:bodyPr/>
                    <a:lstStyle/>
                    <a:p>
                      <a:pPr algn="l" fontAlgn="b"/>
                      <a:r>
                        <a:rPr lang="en-US" sz="2000" b="0" i="0" u="none" strike="noStrike">
                          <a:solidFill>
                            <a:srgbClr val="642F04"/>
                          </a:solidFill>
                          <a:latin typeface="Calibri"/>
                        </a:rPr>
                        <a:t>EASILY becomes tearful</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r>
              <a:tr h="594137">
                <a:tc>
                  <a:txBody>
                    <a:bodyPr/>
                    <a:lstStyle/>
                    <a:p>
                      <a:pPr algn="l" fontAlgn="b"/>
                      <a:r>
                        <a:rPr lang="en-US" sz="2000" b="0" i="0" u="none" strike="noStrike">
                          <a:solidFill>
                            <a:srgbClr val="642F04"/>
                          </a:solidFill>
                          <a:latin typeface="Calibri"/>
                        </a:rPr>
                        <a:t>OUTBURSTS for little reason</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INHIBIT</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r>
              <a:tr h="594137">
                <a:tc>
                  <a:txBody>
                    <a:bodyPr/>
                    <a:lstStyle/>
                    <a:p>
                      <a:pPr algn="l" fontAlgn="b"/>
                      <a:r>
                        <a:rPr lang="en-US" sz="2000" b="0" i="0" u="none" strike="noStrike">
                          <a:solidFill>
                            <a:srgbClr val="642F04"/>
                          </a:solidFill>
                          <a:latin typeface="Calibri"/>
                        </a:rPr>
                        <a:t>Mood CHANGES FREQUENTLY</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r>
              <a:tr h="303416">
                <a:tc>
                  <a:txBody>
                    <a:bodyPr/>
                    <a:lstStyle/>
                    <a:p>
                      <a:pPr algn="l" fontAlgn="b"/>
                      <a:r>
                        <a:rPr lang="en-US" sz="2000" b="0" i="0" u="none" strike="noStrike">
                          <a:solidFill>
                            <a:srgbClr val="642F04"/>
                          </a:solidFill>
                          <a:latin typeface="Calibri"/>
                        </a:rPr>
                        <a:t>Reacts MORE STRONGLY</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r>
              <a:tr h="303416">
                <a:tc>
                  <a:txBody>
                    <a:bodyPr/>
                    <a:lstStyle/>
                    <a:p>
                      <a:pPr algn="l" fontAlgn="b"/>
                      <a:r>
                        <a:rPr lang="en-US" sz="2000" b="0" i="0" u="none" strike="noStrike">
                          <a:solidFill>
                            <a:srgbClr val="642F04"/>
                          </a:solidFill>
                          <a:latin typeface="Calibri"/>
                        </a:rPr>
                        <a:t>Mood EASILY INFLUENCED</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r>
              <a:tr h="594137">
                <a:tc>
                  <a:txBody>
                    <a:bodyPr/>
                    <a:lstStyle/>
                    <a:p>
                      <a:pPr algn="l" fontAlgn="b"/>
                      <a:r>
                        <a:rPr lang="en-US" sz="2000" b="0" i="0" u="none" strike="noStrike">
                          <a:solidFill>
                            <a:srgbClr val="642F04"/>
                          </a:solidFill>
                          <a:latin typeface="Calibri"/>
                        </a:rPr>
                        <a:t>INTENSE OUTBURSTS over quickly</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INHIBIT</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r>
              <a:tr h="594137">
                <a:tc>
                  <a:txBody>
                    <a:bodyPr/>
                    <a:lstStyle/>
                    <a:p>
                      <a:pPr algn="l" fontAlgn="b"/>
                      <a:r>
                        <a:rPr lang="en-US" sz="2000" b="0" i="0" u="none" strike="noStrike">
                          <a:solidFill>
                            <a:srgbClr val="642F04"/>
                          </a:solidFill>
                          <a:latin typeface="Calibri"/>
                        </a:rPr>
                        <a:t>BIG REACTION to small events</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INHIBIT</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r>
              <a:tr h="303416">
                <a:tc>
                  <a:txBody>
                    <a:bodyPr/>
                    <a:lstStyle/>
                    <a:p>
                      <a:pPr algn="l" fontAlgn="b"/>
                      <a:r>
                        <a:rPr lang="en-US" sz="2000" b="0" i="0" u="none" strike="noStrike">
                          <a:solidFill>
                            <a:srgbClr val="642F04"/>
                          </a:solidFill>
                          <a:latin typeface="Calibri"/>
                        </a:rPr>
                        <a:t>Gets UPSET TOO EASILY</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47" marR="7147" marT="7147"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7147" marR="7147" marT="7147"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47" marR="7147" marT="7147" marB="0" anchor="b">
                    <a:lnL>
                      <a:noFill/>
                    </a:lnL>
                    <a:lnR>
                      <a:noFill/>
                    </a:lnR>
                    <a:lnT>
                      <a:noFill/>
                    </a:lnT>
                    <a:lnB>
                      <a:noFill/>
                    </a:lnB>
                  </a:tcPr>
                </a:tc>
                <a:tc>
                  <a:txBody>
                    <a:bodyPr/>
                    <a:lstStyle/>
                    <a:p>
                      <a:pPr algn="l" fontAlgn="b"/>
                      <a:endParaRPr lang="en-US" sz="2000" b="0" i="0" u="none" strike="noStrike" dirty="0">
                        <a:solidFill>
                          <a:srgbClr val="642F04"/>
                        </a:solidFill>
                        <a:latin typeface="Calibri"/>
                      </a:endParaRPr>
                    </a:p>
                  </a:txBody>
                  <a:tcPr marL="7147" marR="7147" marT="7147" marB="0" anchor="b">
                    <a:lnL>
                      <a:noFill/>
                    </a:lnL>
                    <a:lnR>
                      <a:noFill/>
                    </a:lnR>
                    <a:lnT>
                      <a:noFill/>
                    </a:lnT>
                    <a:lnB>
                      <a:noFill/>
                    </a:lnB>
                  </a:tcPr>
                </a:tc>
              </a:tr>
            </a:tbl>
          </a:graphicData>
        </a:graphic>
      </p:graphicFrame>
      <p:sp>
        <p:nvSpPr>
          <p:cNvPr id="8" name="Rectangle 7"/>
          <p:cNvSpPr/>
          <p:nvPr/>
        </p:nvSpPr>
        <p:spPr>
          <a:xfrm>
            <a:off x="129951" y="87541"/>
            <a:ext cx="392563" cy="40594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9" name="Straight Connector 8"/>
          <p:cNvCxnSpPr/>
          <p:nvPr/>
        </p:nvCxnSpPr>
        <p:spPr>
          <a:xfrm>
            <a:off x="1582740" y="129244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Number Placeholder 1"/>
          <p:cNvSpPr>
            <a:spLocks noGrp="1"/>
          </p:cNvSpPr>
          <p:nvPr>
            <p:ph type="sldNum" sz="quarter" idx="12"/>
          </p:nvPr>
        </p:nvSpPr>
        <p:spPr>
          <a:noFill/>
        </p:spPr>
        <p:txBody>
          <a:bodyPr/>
          <a:lstStyle/>
          <a:p>
            <a:fld id="{EF6D826F-559F-404B-B3F0-AC67165F522B}" type="slidenum">
              <a:rPr lang="en-US" smtClean="0"/>
              <a:pPr/>
              <a:t>79</a:t>
            </a:fld>
            <a:endParaRPr lang="en-US" smtClean="0"/>
          </a:p>
        </p:txBody>
      </p:sp>
      <p:graphicFrame>
        <p:nvGraphicFramePr>
          <p:cNvPr id="8" name="Table 7"/>
          <p:cNvGraphicFramePr>
            <a:graphicFrameLocks noGrp="1"/>
          </p:cNvGraphicFramePr>
          <p:nvPr/>
        </p:nvGraphicFramePr>
        <p:xfrm>
          <a:off x="508000" y="479425"/>
          <a:ext cx="8273142" cy="5987640"/>
        </p:xfrm>
        <a:graphic>
          <a:graphicData uri="http://schemas.openxmlformats.org/drawingml/2006/table">
            <a:tbl>
              <a:tblPr/>
              <a:tblGrid>
                <a:gridCol w="3142184"/>
                <a:gridCol w="505814"/>
                <a:gridCol w="521144"/>
                <a:gridCol w="1448469"/>
                <a:gridCol w="1333514"/>
                <a:gridCol w="1322017"/>
              </a:tblGrid>
              <a:tr h="323298">
                <a:tc>
                  <a:txBody>
                    <a:bodyPr/>
                    <a:lstStyle/>
                    <a:p>
                      <a:pPr algn="l" fontAlgn="b"/>
                      <a:r>
                        <a:rPr lang="en-US" sz="2000" b="1" i="0" u="none" strike="noStrike" dirty="0">
                          <a:solidFill>
                            <a:srgbClr val="642F04"/>
                          </a:solidFill>
                          <a:latin typeface="Calibri"/>
                        </a:rPr>
                        <a:t>BRIEF INITIATE SCALE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gridSpan="3">
                  <a:txBody>
                    <a:bodyPr/>
                    <a:lstStyle/>
                    <a:p>
                      <a:pPr algn="ctr" fontAlgn="b"/>
                      <a:r>
                        <a:rPr lang="en-US" sz="2000" b="1" i="0" u="none" strike="noStrike">
                          <a:solidFill>
                            <a:srgbClr val="642F04"/>
                          </a:solidFill>
                          <a:latin typeface="Calibri"/>
                        </a:rPr>
                        <a:t>Executive Functions </a:t>
                      </a:r>
                    </a:p>
                  </a:txBody>
                  <a:tcPr marL="7105" marR="7105" marT="7105" marB="0" anchor="b">
                    <a:lnL>
                      <a:noFill/>
                    </a:lnL>
                    <a:lnR>
                      <a:noFill/>
                    </a:lnR>
                    <a:lnT>
                      <a:noFill/>
                    </a:lnT>
                    <a:lnB>
                      <a:noFill/>
                    </a:lnB>
                  </a:tcPr>
                </a:tc>
                <a:tc hMerge="1">
                  <a:txBody>
                    <a:bodyPr/>
                    <a:lstStyle/>
                    <a:p>
                      <a:endParaRPr lang="en-US"/>
                    </a:p>
                  </a:txBody>
                  <a:tcPr/>
                </a:tc>
                <a:tc hMerge="1">
                  <a:txBody>
                    <a:bodyPr/>
                    <a:lstStyle/>
                    <a:p>
                      <a:endParaRPr lang="en-US"/>
                    </a:p>
                  </a:txBody>
                  <a:tcPr/>
                </a:tc>
              </a:tr>
              <a:tr h="323298">
                <a:tc>
                  <a:txBody>
                    <a:bodyPr/>
                    <a:lstStyle/>
                    <a:p>
                      <a:pPr algn="l" fontAlgn="b"/>
                      <a:endParaRPr lang="en-US" sz="2000" b="1"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105" marR="7105" marT="7105" marB="0" anchor="b">
                    <a:lnL>
                      <a:noFill/>
                    </a:lnL>
                    <a:lnR>
                      <a:noFill/>
                    </a:lnR>
                    <a:lnT>
                      <a:noFill/>
                    </a:lnT>
                    <a:lnB>
                      <a:noFill/>
                    </a:lnB>
                  </a:tcPr>
                </a:tc>
                <a:tc gridSpan="3">
                  <a:txBody>
                    <a:bodyPr/>
                    <a:lstStyle/>
                    <a:p>
                      <a:pPr algn="ctr" fontAlgn="b"/>
                      <a:r>
                        <a:rPr lang="en-US" sz="2000" b="1" i="0" u="none" strike="noStrike">
                          <a:solidFill>
                            <a:srgbClr val="642F04"/>
                          </a:solidFill>
                          <a:latin typeface="Calibri"/>
                        </a:rPr>
                        <a:t>Likely to be Associated with Behaviors</a:t>
                      </a:r>
                    </a:p>
                  </a:txBody>
                  <a:tcPr marL="7105" marR="7105" marT="7105" marB="0" anchor="b">
                    <a:lnL>
                      <a:noFill/>
                    </a:lnL>
                    <a:lnR>
                      <a:noFill/>
                    </a:lnR>
                    <a:lnT>
                      <a:noFill/>
                    </a:lnT>
                    <a:lnB>
                      <a:noFill/>
                    </a:lnB>
                  </a:tcPr>
                </a:tc>
                <a:tc hMerge="1">
                  <a:txBody>
                    <a:bodyPr/>
                    <a:lstStyle/>
                    <a:p>
                      <a:endParaRPr lang="en-US"/>
                    </a:p>
                  </a:txBody>
                  <a:tcPr/>
                </a:tc>
                <a:tc hMerge="1">
                  <a:txBody>
                    <a:bodyPr/>
                    <a:lstStyle/>
                    <a:p>
                      <a:endParaRPr lang="en-US"/>
                    </a:p>
                  </a:txBody>
                  <a:tcPr/>
                </a:tc>
              </a:tr>
              <a:tr h="323298">
                <a:tc>
                  <a:txBody>
                    <a:bodyPr/>
                    <a:lstStyle/>
                    <a:p>
                      <a:pPr algn="l" fontAlgn="b"/>
                      <a:r>
                        <a:rPr lang="en-US" sz="2000" b="1" i="0" u="none" strike="noStrike">
                          <a:solidFill>
                            <a:srgbClr val="642F04"/>
                          </a:solidFill>
                          <a:latin typeface="Calibri"/>
                        </a:rPr>
                        <a:t>Item Descriptions</a:t>
                      </a:r>
                    </a:p>
                  </a:txBody>
                  <a:tcPr marL="7105" marR="7105" marT="7105" marB="0" anchor="b">
                    <a:lnL>
                      <a:noFill/>
                    </a:lnL>
                    <a:lnR>
                      <a:noFill/>
                    </a:lnR>
                    <a:lnT>
                      <a:noFill/>
                    </a:lnT>
                    <a:lnB>
                      <a:noFill/>
                    </a:lnB>
                  </a:tcPr>
                </a:tc>
                <a:tc>
                  <a:txBody>
                    <a:bodyPr/>
                    <a:lstStyle/>
                    <a:p>
                      <a:pPr algn="ctr" fontAlgn="b"/>
                      <a:r>
                        <a:rPr lang="en-US" sz="2000" b="1" i="0" u="none" strike="noStrike">
                          <a:solidFill>
                            <a:srgbClr val="642F04"/>
                          </a:solidFill>
                          <a:latin typeface="Calibri"/>
                        </a:rPr>
                        <a:t>P</a:t>
                      </a:r>
                    </a:p>
                  </a:txBody>
                  <a:tcPr marL="7105" marR="7105" marT="7105" marB="0" anchor="b">
                    <a:lnL>
                      <a:noFill/>
                    </a:lnL>
                    <a:lnR>
                      <a:noFill/>
                    </a:lnR>
                    <a:lnT>
                      <a:noFill/>
                    </a:lnT>
                    <a:lnB>
                      <a:noFill/>
                    </a:lnB>
                  </a:tcPr>
                </a:tc>
                <a:tc>
                  <a:txBody>
                    <a:bodyPr/>
                    <a:lstStyle/>
                    <a:p>
                      <a:pPr algn="ctr" fontAlgn="b"/>
                      <a:r>
                        <a:rPr lang="en-US" sz="2000" b="1" i="0" u="none" strike="noStrike">
                          <a:solidFill>
                            <a:srgbClr val="642F04"/>
                          </a:solidFill>
                          <a:latin typeface="Calibri"/>
                        </a:rPr>
                        <a:t>T</a:t>
                      </a:r>
                    </a:p>
                  </a:txBody>
                  <a:tcPr marL="7105" marR="7105" marT="7105" marB="0" anchor="b">
                    <a:lnL>
                      <a:noFill/>
                    </a:lnL>
                    <a:lnR>
                      <a:noFill/>
                    </a:lnR>
                    <a:lnT>
                      <a:noFill/>
                    </a:lnT>
                    <a:lnB>
                      <a:noFill/>
                    </a:lnB>
                  </a:tcPr>
                </a:tc>
                <a:tc>
                  <a:txBody>
                    <a:bodyPr/>
                    <a:lstStyle/>
                    <a:p>
                      <a:pPr algn="ctr" fontAlgn="b"/>
                      <a:r>
                        <a:rPr lang="en-US" sz="2000" b="1" i="0" u="none" strike="noStrike">
                          <a:solidFill>
                            <a:srgbClr val="642F04"/>
                          </a:solidFill>
                          <a:latin typeface="Calibri"/>
                        </a:rPr>
                        <a:t>PRIMARY EF</a:t>
                      </a:r>
                    </a:p>
                  </a:txBody>
                  <a:tcPr marL="7105" marR="7105" marT="7105" marB="0" anchor="b">
                    <a:lnL>
                      <a:noFill/>
                    </a:lnL>
                    <a:lnR>
                      <a:noFill/>
                    </a:lnR>
                    <a:lnT>
                      <a:noFill/>
                    </a:lnT>
                    <a:lnB>
                      <a:noFill/>
                    </a:lnB>
                  </a:tcPr>
                </a:tc>
                <a:tc gridSpan="2">
                  <a:txBody>
                    <a:bodyPr/>
                    <a:lstStyle/>
                    <a:p>
                      <a:pPr algn="ctr" fontAlgn="b"/>
                      <a:r>
                        <a:rPr lang="en-US" sz="2000" b="1" i="0" u="none" strike="noStrike" dirty="0">
                          <a:solidFill>
                            <a:srgbClr val="642F04"/>
                          </a:solidFill>
                          <a:latin typeface="Calibri"/>
                        </a:rPr>
                        <a:t>SECONDARY </a:t>
                      </a:r>
                      <a:r>
                        <a:rPr lang="en-US" sz="2000" b="1" i="0" u="none" strike="noStrike" dirty="0" err="1">
                          <a:solidFill>
                            <a:srgbClr val="642F04"/>
                          </a:solidFill>
                          <a:latin typeface="Calibri"/>
                        </a:rPr>
                        <a:t>Efs</a:t>
                      </a:r>
                      <a:endParaRPr lang="en-US" sz="2000" b="1" i="0" u="none" strike="noStrike" dirty="0">
                        <a:solidFill>
                          <a:srgbClr val="642F04"/>
                        </a:solidFill>
                        <a:latin typeface="Calibri"/>
                      </a:endParaRPr>
                    </a:p>
                  </a:txBody>
                  <a:tcPr marL="7105" marR="7105" marT="7105" marB="0" anchor="b">
                    <a:lnL>
                      <a:noFill/>
                    </a:lnL>
                    <a:lnR>
                      <a:noFill/>
                    </a:lnR>
                    <a:lnT>
                      <a:noFill/>
                    </a:lnT>
                    <a:lnB>
                      <a:noFill/>
                    </a:lnB>
                  </a:tcPr>
                </a:tc>
                <a:tc hMerge="1">
                  <a:txBody>
                    <a:bodyPr/>
                    <a:lstStyle/>
                    <a:p>
                      <a:endParaRPr lang="en-US"/>
                    </a:p>
                  </a:txBody>
                  <a:tcPr/>
                </a:tc>
              </a:tr>
              <a:tr h="323298">
                <a:tc>
                  <a:txBody>
                    <a:bodyPr/>
                    <a:lstStyle/>
                    <a:p>
                      <a:pPr algn="l" fontAlgn="b"/>
                      <a:r>
                        <a:rPr lang="en-US" sz="2000" b="0" i="0" u="none" strike="noStrike" dirty="0">
                          <a:solidFill>
                            <a:srgbClr val="642F04"/>
                          </a:solidFill>
                          <a:latin typeface="Calibri"/>
                        </a:rPr>
                        <a:t>NOT A SELF STARTER</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INITIATE</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ENERGIZE</a:t>
                      </a:r>
                    </a:p>
                  </a:txBody>
                  <a:tcPr marL="7105" marR="7105" marT="7105" marB="0" anchor="b">
                    <a:lnL>
                      <a:noFill/>
                    </a:lnL>
                    <a:lnR>
                      <a:noFill/>
                    </a:lnR>
                    <a:lnT>
                      <a:noFill/>
                    </a:lnT>
                    <a:lnB>
                      <a:noFill/>
                    </a:lnB>
                  </a:tcPr>
                </a:tc>
              </a:tr>
              <a:tr h="323298">
                <a:tc>
                  <a:txBody>
                    <a:bodyPr/>
                    <a:lstStyle/>
                    <a:p>
                      <a:pPr algn="l" fontAlgn="b"/>
                      <a:r>
                        <a:rPr lang="en-US" sz="2000" b="0" i="0" u="none" strike="noStrike">
                          <a:solidFill>
                            <a:srgbClr val="642F04"/>
                          </a:solidFill>
                          <a:latin typeface="Calibri"/>
                        </a:rPr>
                        <a:t>MUST BE TOLD TO BEGIN</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INITIATE</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ENERGIZE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r>
              <a:tr h="611138">
                <a:tc>
                  <a:txBody>
                    <a:bodyPr/>
                    <a:lstStyle/>
                    <a:p>
                      <a:pPr algn="l" fontAlgn="b"/>
                      <a:r>
                        <a:rPr lang="en-US" sz="2000" b="0" i="0" u="none" strike="noStrike" dirty="0">
                          <a:solidFill>
                            <a:srgbClr val="642F04"/>
                          </a:solidFill>
                          <a:latin typeface="Calibri"/>
                        </a:rPr>
                        <a:t>TROUBLE THINKING OF </a:t>
                      </a:r>
                      <a:r>
                        <a:rPr lang="en-US" sz="2000" b="0" i="0" u="none" strike="noStrike" dirty="0" smtClean="0">
                          <a:solidFill>
                            <a:srgbClr val="642F04"/>
                          </a:solidFill>
                          <a:latin typeface="Calibri"/>
                        </a:rPr>
                        <a:t>THINGS TO DO</a:t>
                      </a:r>
                      <a:endParaRPr lang="en-US" sz="2000" b="0" i="0" u="none" strike="noStrike" dirty="0">
                        <a:solidFill>
                          <a:srgbClr val="642F04"/>
                        </a:solidFill>
                        <a:latin typeface="Calibri"/>
                      </a:endParaRP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r>
              <a:tr h="611138">
                <a:tc>
                  <a:txBody>
                    <a:bodyPr/>
                    <a:lstStyle/>
                    <a:p>
                      <a:pPr algn="l" fontAlgn="b"/>
                      <a:r>
                        <a:rPr lang="en-US" sz="2000" b="0" i="0" u="none" strike="noStrike" dirty="0">
                          <a:solidFill>
                            <a:srgbClr val="642F04"/>
                          </a:solidFill>
                          <a:latin typeface="Calibri"/>
                        </a:rPr>
                        <a:t>TROUBLE GETTING STARTED</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l" fontAlgn="b"/>
                      <a:r>
                        <a:rPr lang="en-US" sz="2000" b="0" i="0" u="none" strike="noStrike" dirty="0">
                          <a:solidFill>
                            <a:srgbClr val="642F04"/>
                          </a:solidFill>
                          <a:latin typeface="Calibri"/>
                        </a:rPr>
                        <a:t>INITIATE</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ENERGIZE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r>
              <a:tr h="611138">
                <a:tc>
                  <a:txBody>
                    <a:bodyPr/>
                    <a:lstStyle/>
                    <a:p>
                      <a:pPr algn="l" fontAlgn="b"/>
                      <a:r>
                        <a:rPr lang="en-US" sz="2000" b="0" i="0" u="none" strike="noStrike">
                          <a:solidFill>
                            <a:srgbClr val="642F04"/>
                          </a:solidFill>
                          <a:latin typeface="Calibri"/>
                        </a:rPr>
                        <a:t>TROUBLE ORGANIZING Activities</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ORGANIZE</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DECIDE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r>
              <a:tr h="323298">
                <a:tc>
                  <a:txBody>
                    <a:bodyPr/>
                    <a:lstStyle/>
                    <a:p>
                      <a:pPr algn="l" fontAlgn="b"/>
                      <a:r>
                        <a:rPr lang="en-US" sz="2000" b="0" i="0" u="none" strike="noStrike">
                          <a:solidFill>
                            <a:srgbClr val="642F04"/>
                          </a:solidFill>
                          <a:latin typeface="Calibri"/>
                        </a:rPr>
                        <a:t>DOESN'T TAKE INITIATIVE</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INITIATE</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ENERGIZE</a:t>
                      </a:r>
                    </a:p>
                  </a:txBody>
                  <a:tcPr marL="7105" marR="7105" marT="7105" marB="0" anchor="b">
                    <a:lnL>
                      <a:noFill/>
                    </a:lnL>
                    <a:lnR>
                      <a:noFill/>
                    </a:lnR>
                    <a:lnT>
                      <a:noFill/>
                    </a:lnT>
                    <a:lnB>
                      <a:noFill/>
                    </a:lnB>
                  </a:tcPr>
                </a:tc>
              </a:tr>
              <a:tr h="323298">
                <a:tc>
                  <a:txBody>
                    <a:bodyPr/>
                    <a:lstStyle/>
                    <a:p>
                      <a:pPr algn="l" fontAlgn="b"/>
                      <a:r>
                        <a:rPr lang="en-US" sz="2000" b="0" i="0" u="none" strike="noStrike">
                          <a:solidFill>
                            <a:srgbClr val="642F04"/>
                          </a:solidFill>
                          <a:latin typeface="Calibri"/>
                        </a:rPr>
                        <a:t>Complains NOTHING TO DO</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r>
              <a:tr h="323298">
                <a:tc>
                  <a:txBody>
                    <a:bodyPr/>
                    <a:lstStyle/>
                    <a:p>
                      <a:pPr algn="l" fontAlgn="b"/>
                      <a:r>
                        <a:rPr lang="en-US" sz="2000" b="0" i="0" u="none" strike="noStrike">
                          <a:solidFill>
                            <a:srgbClr val="642F04"/>
                          </a:solidFill>
                          <a:latin typeface="Calibri"/>
                        </a:rPr>
                        <a:t>LIES AROUND</a:t>
                      </a:r>
                    </a:p>
                  </a:txBody>
                  <a:tcPr marL="7105" marR="7105" marT="710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INITIATE</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ENERGIZE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r>
              <a:tr h="323298">
                <a:tc gridSpan="2">
                  <a:txBody>
                    <a:bodyPr/>
                    <a:lstStyle/>
                    <a:p>
                      <a:pPr algn="l" fontAlgn="b"/>
                      <a:r>
                        <a:rPr lang="en-US" sz="2000" b="0" i="0" u="none" strike="noStrike">
                          <a:solidFill>
                            <a:srgbClr val="642F04"/>
                          </a:solidFill>
                          <a:latin typeface="Calibri"/>
                        </a:rPr>
                        <a:t>DOESN'T SHOW CREATIVITY</a:t>
                      </a:r>
                    </a:p>
                  </a:txBody>
                  <a:tcPr marL="7105" marR="7105" marT="7105" marB="0" anchor="b">
                    <a:lnL>
                      <a:noFill/>
                    </a:lnL>
                    <a:lnR>
                      <a:noFill/>
                    </a:lnR>
                    <a:lnT>
                      <a:noFill/>
                    </a:lnT>
                    <a:lnB>
                      <a:noFill/>
                    </a:lnB>
                  </a:tcPr>
                </a:tc>
                <a:tc hMerge="1">
                  <a:txBody>
                    <a:bodyPr/>
                    <a:lstStyle/>
                    <a:p>
                      <a:endParaRPr lang="en-US"/>
                    </a:p>
                  </a:txBody>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r>
              <a:tr h="611138">
                <a:tc gridSpan="2">
                  <a:txBody>
                    <a:bodyPr/>
                    <a:lstStyle/>
                    <a:p>
                      <a:pPr algn="l" fontAlgn="b"/>
                      <a:r>
                        <a:rPr lang="en-US" sz="2000" b="0" i="0" u="none" strike="noStrike">
                          <a:solidFill>
                            <a:srgbClr val="642F04"/>
                          </a:solidFill>
                          <a:latin typeface="Calibri"/>
                        </a:rPr>
                        <a:t>Trouble finding NEW WAYS TO SOLVE PROBLEMS</a:t>
                      </a:r>
                    </a:p>
                  </a:txBody>
                  <a:tcPr marL="7105" marR="7105" marT="7105" marB="0" anchor="b">
                    <a:lnL>
                      <a:noFill/>
                    </a:lnL>
                    <a:lnR>
                      <a:noFill/>
                    </a:lnR>
                    <a:lnT>
                      <a:noFill/>
                    </a:lnT>
                    <a:lnB>
                      <a:noFill/>
                    </a:lnB>
                  </a:tcPr>
                </a:tc>
                <a:tc hMerge="1">
                  <a:txBody>
                    <a:bodyPr/>
                    <a:lstStyle/>
                    <a:p>
                      <a:endParaRPr lang="en-US"/>
                    </a:p>
                  </a:txBody>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r>
              <a:tr h="611138">
                <a:tc gridSpan="2">
                  <a:txBody>
                    <a:bodyPr/>
                    <a:lstStyle/>
                    <a:p>
                      <a:pPr algn="l" fontAlgn="b"/>
                      <a:r>
                        <a:rPr lang="en-US" sz="2000" b="0" i="0" u="none" strike="noStrike">
                          <a:solidFill>
                            <a:srgbClr val="642F04"/>
                          </a:solidFill>
                          <a:latin typeface="Calibri"/>
                        </a:rPr>
                        <a:t>Trouble finding NEW WAYS TO SOLVE PROBLEMS</a:t>
                      </a:r>
                    </a:p>
                  </a:txBody>
                  <a:tcPr marL="7105" marR="7105" marT="7105" marB="0" anchor="b">
                    <a:lnL>
                      <a:noFill/>
                    </a:lnL>
                    <a:lnR>
                      <a:noFill/>
                    </a:lnR>
                    <a:lnT>
                      <a:noFill/>
                    </a:lnT>
                    <a:lnB>
                      <a:noFill/>
                    </a:lnB>
                  </a:tcPr>
                </a:tc>
                <a:tc hMerge="1">
                  <a:txBody>
                    <a:bodyPr/>
                    <a:lstStyle/>
                    <a:p>
                      <a:endParaRPr lang="en-US"/>
                    </a:p>
                  </a:txBody>
                  <a:tcPr/>
                </a:tc>
                <a:tc>
                  <a:txBody>
                    <a:bodyPr/>
                    <a:lstStyle/>
                    <a:p>
                      <a:pPr algn="ctr" fontAlgn="b"/>
                      <a:r>
                        <a:rPr lang="en-US" sz="2000" b="0" i="0" u="none" strike="noStrike">
                          <a:solidFill>
                            <a:srgbClr val="642F04"/>
                          </a:solidFill>
                          <a:latin typeface="Calibri"/>
                        </a:rPr>
                        <a:t>x</a:t>
                      </a:r>
                    </a:p>
                  </a:txBody>
                  <a:tcPr marL="7105" marR="7105" marT="7105" marB="0" anchor="b">
                    <a:lnL>
                      <a:noFill/>
                    </a:lnL>
                    <a:lnR>
                      <a:noFill/>
                    </a:lnR>
                    <a:lnT>
                      <a:noFill/>
                    </a:lnT>
                    <a:lnB>
                      <a:noFill/>
                    </a:lnB>
                  </a:tcPr>
                </a:tc>
                <a:tc>
                  <a:txBody>
                    <a:bodyPr/>
                    <a:lstStyle/>
                    <a:p>
                      <a:pPr algn="l" fontAlgn="b"/>
                      <a:r>
                        <a:rPr lang="en-US" sz="2000" b="0" i="0" u="none" strike="noStrike">
                          <a:solidFill>
                            <a:srgbClr val="642F04"/>
                          </a:solidFill>
                          <a:latin typeface="Calibri"/>
                        </a:rPr>
                        <a:t>GENERATE</a:t>
                      </a:r>
                    </a:p>
                  </a:txBody>
                  <a:tcPr marL="7105" marR="7105" marT="710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105" marR="7105" marT="7105" marB="0" anchor="b">
                    <a:lnL>
                      <a:noFill/>
                    </a:lnL>
                    <a:lnR>
                      <a:noFill/>
                    </a:lnR>
                    <a:lnT>
                      <a:noFill/>
                    </a:lnT>
                    <a:lnB>
                      <a:noFill/>
                    </a:lnB>
                  </a:tcPr>
                </a:tc>
                <a:tc>
                  <a:txBody>
                    <a:bodyPr/>
                    <a:lstStyle/>
                    <a:p>
                      <a:pPr algn="l" fontAlgn="b"/>
                      <a:endParaRPr lang="en-US" sz="2000" b="0" i="0" u="none" strike="noStrike" dirty="0">
                        <a:solidFill>
                          <a:srgbClr val="642F04"/>
                        </a:solidFill>
                        <a:latin typeface="Calibri"/>
                      </a:endParaRPr>
                    </a:p>
                  </a:txBody>
                  <a:tcPr marL="7105" marR="7105" marT="7105" marB="0" anchor="b">
                    <a:lnL>
                      <a:noFill/>
                    </a:lnL>
                    <a:lnR>
                      <a:noFill/>
                    </a:lnR>
                    <a:lnT>
                      <a:noFill/>
                    </a:lnT>
                    <a:lnB>
                      <a:noFill/>
                    </a:lnB>
                  </a:tcPr>
                </a:tc>
              </a:tr>
            </a:tbl>
          </a:graphicData>
        </a:graphic>
      </p:graphicFrame>
      <p:sp>
        <p:nvSpPr>
          <p:cNvPr id="7" name="Rectangle 6"/>
          <p:cNvSpPr/>
          <p:nvPr/>
        </p:nvSpPr>
        <p:spPr>
          <a:xfrm>
            <a:off x="129951" y="87541"/>
            <a:ext cx="392563" cy="40594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9" name="Straight Connector 8"/>
          <p:cNvCxnSpPr/>
          <p:nvPr/>
        </p:nvCxnSpPr>
        <p:spPr>
          <a:xfrm>
            <a:off x="1582740" y="113279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1"/>
          <p:cNvSpPr>
            <a:spLocks noGrp="1"/>
          </p:cNvSpPr>
          <p:nvPr>
            <p:ph type="sldNum" sz="quarter" idx="12"/>
          </p:nvPr>
        </p:nvSpPr>
        <p:spPr>
          <a:noFill/>
        </p:spPr>
        <p:txBody>
          <a:bodyPr/>
          <a:lstStyle/>
          <a:p>
            <a:fld id="{6CF06389-38E1-4308-9A5E-EF5A8CF5B925}" type="slidenum">
              <a:rPr lang="en-US" smtClean="0"/>
              <a:pPr/>
              <a:t>8</a:t>
            </a:fld>
            <a:endParaRPr lang="en-US" smtClean="0"/>
          </a:p>
        </p:txBody>
      </p:sp>
      <p:sp>
        <p:nvSpPr>
          <p:cNvPr id="9" name="TextBox 8"/>
          <p:cNvSpPr txBox="1">
            <a:spLocks noChangeArrowheads="1"/>
          </p:cNvSpPr>
          <p:nvPr/>
        </p:nvSpPr>
        <p:spPr bwMode="auto">
          <a:xfrm>
            <a:off x="3251200" y="1566863"/>
            <a:ext cx="5500688" cy="4154487"/>
          </a:xfrm>
          <a:prstGeom prst="rect">
            <a:avLst/>
          </a:prstGeom>
          <a:noFill/>
          <a:ln w="9525">
            <a:noFill/>
            <a:miter lim="800000"/>
            <a:headEnd/>
            <a:tailEnd/>
          </a:ln>
        </p:spPr>
        <p:txBody>
          <a:bodyPr>
            <a:spAutoFit/>
          </a:bodyPr>
          <a:lstStyle/>
          <a:p>
            <a:r>
              <a:rPr lang="en-US" sz="4400" dirty="0">
                <a:solidFill>
                  <a:srgbClr val="642F04"/>
                </a:solidFill>
              </a:rPr>
              <a:t>Most of what a teacher says to students is intended to activate specific areas of the students’ </a:t>
            </a:r>
            <a:r>
              <a:rPr lang="en-US" sz="4400" dirty="0" smtClean="0">
                <a:solidFill>
                  <a:srgbClr val="642F04"/>
                </a:solidFill>
              </a:rPr>
              <a:t>brains.</a:t>
            </a:r>
            <a:endParaRPr lang="en-US" sz="4400" dirty="0">
              <a:solidFill>
                <a:srgbClr val="642F04"/>
              </a:solidFill>
            </a:endParaRPr>
          </a:p>
        </p:txBody>
      </p:sp>
      <p:sp>
        <p:nvSpPr>
          <p:cNvPr id="10" name="TextBox 9"/>
          <p:cNvSpPr txBox="1"/>
          <p:nvPr/>
        </p:nvSpPr>
        <p:spPr>
          <a:xfrm>
            <a:off x="3236911" y="188007"/>
            <a:ext cx="3951287" cy="831850"/>
          </a:xfrm>
          <a:prstGeom prst="rect">
            <a:avLst/>
          </a:prstGeom>
          <a:noFill/>
        </p:spPr>
        <p:txBody>
          <a:bodyPr wrap="none">
            <a:spAutoFit/>
          </a:bodyPr>
          <a:lstStyle/>
          <a:p>
            <a:pPr>
              <a:defRPr/>
            </a:pPr>
            <a:r>
              <a:rPr lang="en-US" sz="4800" b="1" dirty="0">
                <a:solidFill>
                  <a:srgbClr val="642F04"/>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30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Number Placeholder 1"/>
          <p:cNvSpPr>
            <a:spLocks noGrp="1"/>
          </p:cNvSpPr>
          <p:nvPr>
            <p:ph type="sldNum" sz="quarter" idx="12"/>
          </p:nvPr>
        </p:nvSpPr>
        <p:spPr>
          <a:noFill/>
        </p:spPr>
        <p:txBody>
          <a:bodyPr/>
          <a:lstStyle/>
          <a:p>
            <a:fld id="{D73BB298-913A-40A9-8205-4CEA14011E88}" type="slidenum">
              <a:rPr lang="en-US" smtClean="0"/>
              <a:pPr/>
              <a:t>80</a:t>
            </a:fld>
            <a:endParaRPr lang="en-US" smtClean="0"/>
          </a:p>
        </p:txBody>
      </p:sp>
      <p:graphicFrame>
        <p:nvGraphicFramePr>
          <p:cNvPr id="7" name="Table 6"/>
          <p:cNvGraphicFramePr>
            <a:graphicFrameLocks noGrp="1"/>
          </p:cNvGraphicFramePr>
          <p:nvPr/>
        </p:nvGraphicFramePr>
        <p:xfrm>
          <a:off x="434975" y="276225"/>
          <a:ext cx="8316687" cy="6343540"/>
        </p:xfrm>
        <a:graphic>
          <a:graphicData uri="http://schemas.openxmlformats.org/drawingml/2006/table">
            <a:tbl>
              <a:tblPr/>
              <a:tblGrid>
                <a:gridCol w="3157795"/>
                <a:gridCol w="508950"/>
                <a:gridCol w="520516"/>
                <a:gridCol w="1457445"/>
                <a:gridCol w="1341774"/>
                <a:gridCol w="1330207"/>
              </a:tblGrid>
              <a:tr h="300921">
                <a:tc gridSpan="3">
                  <a:txBody>
                    <a:bodyPr/>
                    <a:lstStyle/>
                    <a:p>
                      <a:pPr algn="l" fontAlgn="b"/>
                      <a:r>
                        <a:rPr lang="en-US" sz="2000" b="1" i="0" u="none" strike="noStrike" dirty="0" smtClean="0">
                          <a:solidFill>
                            <a:srgbClr val="642F04"/>
                          </a:solidFill>
                          <a:latin typeface="Calibri"/>
                        </a:rPr>
                        <a:t>    BRIEF </a:t>
                      </a:r>
                      <a:r>
                        <a:rPr lang="en-US" sz="2000" b="1" i="0" u="none" strike="noStrike" dirty="0">
                          <a:solidFill>
                            <a:srgbClr val="642F04"/>
                          </a:solidFill>
                          <a:latin typeface="Calibri"/>
                        </a:rPr>
                        <a:t>WORKING MEMORY SCALE</a:t>
                      </a:r>
                    </a:p>
                  </a:txBody>
                  <a:tcPr marL="6502" marR="6502" marT="6502"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2000" b="1" i="0" u="none" strike="noStrike">
                          <a:solidFill>
                            <a:srgbClr val="642F04"/>
                          </a:solidFill>
                          <a:latin typeface="Calibri"/>
                        </a:rPr>
                        <a:t>Executive Functions </a:t>
                      </a:r>
                    </a:p>
                  </a:txBody>
                  <a:tcPr marL="6502" marR="6502" marT="6502" marB="0" anchor="b">
                    <a:lnL>
                      <a:noFill/>
                    </a:lnL>
                    <a:lnR>
                      <a:noFill/>
                    </a:lnR>
                    <a:lnT>
                      <a:noFill/>
                    </a:lnT>
                    <a:lnB>
                      <a:noFill/>
                    </a:lnB>
                  </a:tcPr>
                </a:tc>
                <a:tc hMerge="1">
                  <a:txBody>
                    <a:bodyPr/>
                    <a:lstStyle/>
                    <a:p>
                      <a:endParaRPr lang="en-US"/>
                    </a:p>
                  </a:txBody>
                  <a:tcPr/>
                </a:tc>
                <a:tc hMerge="1">
                  <a:txBody>
                    <a:bodyPr/>
                    <a:lstStyle/>
                    <a:p>
                      <a:endParaRPr lang="en-US"/>
                    </a:p>
                  </a:txBody>
                  <a:tcPr/>
                </a:tc>
              </a:tr>
              <a:tr h="568840">
                <a:tc>
                  <a:txBody>
                    <a:bodyPr/>
                    <a:lstStyle/>
                    <a:p>
                      <a:pPr algn="l" fontAlgn="b"/>
                      <a:endParaRPr lang="en-US" sz="2000" b="1" i="0" u="none" strike="noStrike">
                        <a:solidFill>
                          <a:srgbClr val="642F04"/>
                        </a:solidFill>
                        <a:latin typeface="Calibri"/>
                      </a:endParaRPr>
                    </a:p>
                  </a:txBody>
                  <a:tcPr marL="6502" marR="6502" marT="6502"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6502" marR="6502" marT="6502"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6502" marR="6502" marT="6502" marB="0" anchor="b">
                    <a:lnL>
                      <a:noFill/>
                    </a:lnL>
                    <a:lnR>
                      <a:noFill/>
                    </a:lnR>
                    <a:lnT>
                      <a:noFill/>
                    </a:lnT>
                    <a:lnB>
                      <a:noFill/>
                    </a:lnB>
                  </a:tcPr>
                </a:tc>
                <a:tc gridSpan="3">
                  <a:txBody>
                    <a:bodyPr/>
                    <a:lstStyle/>
                    <a:p>
                      <a:pPr algn="ctr" fontAlgn="b"/>
                      <a:r>
                        <a:rPr lang="en-US" sz="2000" b="1" i="0" u="none" strike="noStrike" dirty="0">
                          <a:solidFill>
                            <a:srgbClr val="642F04"/>
                          </a:solidFill>
                          <a:latin typeface="Calibri"/>
                        </a:rPr>
                        <a:t>Likely to be Associated with Behaviors</a:t>
                      </a:r>
                    </a:p>
                  </a:txBody>
                  <a:tcPr marL="6502" marR="6502" marT="6502" marB="0" anchor="b">
                    <a:lnL>
                      <a:noFill/>
                    </a:lnL>
                    <a:lnR>
                      <a:noFill/>
                    </a:lnR>
                    <a:lnT>
                      <a:noFill/>
                    </a:lnT>
                    <a:lnB>
                      <a:noFill/>
                    </a:lnB>
                  </a:tcPr>
                </a:tc>
                <a:tc hMerge="1">
                  <a:txBody>
                    <a:bodyPr/>
                    <a:lstStyle/>
                    <a:p>
                      <a:endParaRPr lang="en-US"/>
                    </a:p>
                  </a:txBody>
                  <a:tcPr/>
                </a:tc>
                <a:tc hMerge="1">
                  <a:txBody>
                    <a:bodyPr/>
                    <a:lstStyle/>
                    <a:p>
                      <a:endParaRPr lang="en-US"/>
                    </a:p>
                  </a:txBody>
                  <a:tcPr/>
                </a:tc>
              </a:tr>
              <a:tr h="300921">
                <a:tc>
                  <a:txBody>
                    <a:bodyPr/>
                    <a:lstStyle/>
                    <a:p>
                      <a:pPr algn="l" fontAlgn="b"/>
                      <a:r>
                        <a:rPr lang="en-US" sz="2000" b="1" i="0" u="none" strike="noStrike">
                          <a:solidFill>
                            <a:srgbClr val="642F04"/>
                          </a:solidFill>
                          <a:latin typeface="Calibri"/>
                        </a:rPr>
                        <a:t>Item Descriptions</a:t>
                      </a:r>
                    </a:p>
                  </a:txBody>
                  <a:tcPr marL="6502" marR="6502" marT="6502" marB="0" anchor="b">
                    <a:lnL>
                      <a:noFill/>
                    </a:lnL>
                    <a:lnR>
                      <a:noFill/>
                    </a:lnR>
                    <a:lnT>
                      <a:noFill/>
                    </a:lnT>
                    <a:lnB>
                      <a:noFill/>
                    </a:lnB>
                  </a:tcPr>
                </a:tc>
                <a:tc>
                  <a:txBody>
                    <a:bodyPr/>
                    <a:lstStyle/>
                    <a:p>
                      <a:pPr algn="ctr" fontAlgn="b"/>
                      <a:r>
                        <a:rPr lang="en-US" sz="2000" b="1" i="0" u="none" strike="noStrike">
                          <a:solidFill>
                            <a:srgbClr val="642F04"/>
                          </a:solidFill>
                          <a:latin typeface="Calibri"/>
                        </a:rPr>
                        <a:t>P</a:t>
                      </a:r>
                    </a:p>
                  </a:txBody>
                  <a:tcPr marL="6502" marR="6502" marT="6502" marB="0" anchor="b">
                    <a:lnL>
                      <a:noFill/>
                    </a:lnL>
                    <a:lnR>
                      <a:noFill/>
                    </a:lnR>
                    <a:lnT>
                      <a:noFill/>
                    </a:lnT>
                    <a:lnB>
                      <a:noFill/>
                    </a:lnB>
                  </a:tcPr>
                </a:tc>
                <a:tc>
                  <a:txBody>
                    <a:bodyPr/>
                    <a:lstStyle/>
                    <a:p>
                      <a:pPr algn="ctr" fontAlgn="b"/>
                      <a:r>
                        <a:rPr lang="en-US" sz="2000" b="1" i="0" u="none" strike="noStrike">
                          <a:solidFill>
                            <a:srgbClr val="642F04"/>
                          </a:solidFill>
                          <a:latin typeface="Calibri"/>
                        </a:rPr>
                        <a:t>T</a:t>
                      </a:r>
                    </a:p>
                  </a:txBody>
                  <a:tcPr marL="6502" marR="6502" marT="6502" marB="0" anchor="b">
                    <a:lnL>
                      <a:noFill/>
                    </a:lnL>
                    <a:lnR>
                      <a:noFill/>
                    </a:lnR>
                    <a:lnT>
                      <a:noFill/>
                    </a:lnT>
                    <a:lnB>
                      <a:noFill/>
                    </a:lnB>
                  </a:tcPr>
                </a:tc>
                <a:tc>
                  <a:txBody>
                    <a:bodyPr/>
                    <a:lstStyle/>
                    <a:p>
                      <a:pPr algn="ctr" fontAlgn="b"/>
                      <a:r>
                        <a:rPr lang="en-US" sz="2000" b="1" i="0" u="none" strike="noStrike">
                          <a:solidFill>
                            <a:srgbClr val="642F04"/>
                          </a:solidFill>
                          <a:latin typeface="Calibri"/>
                        </a:rPr>
                        <a:t>PRIMARY EF</a:t>
                      </a:r>
                    </a:p>
                  </a:txBody>
                  <a:tcPr marL="6502" marR="6502" marT="6502" marB="0" anchor="b">
                    <a:lnL>
                      <a:noFill/>
                    </a:lnL>
                    <a:lnR>
                      <a:noFill/>
                    </a:lnR>
                    <a:lnT>
                      <a:noFill/>
                    </a:lnT>
                    <a:lnB>
                      <a:noFill/>
                    </a:lnB>
                  </a:tcPr>
                </a:tc>
                <a:tc gridSpan="2">
                  <a:txBody>
                    <a:bodyPr/>
                    <a:lstStyle/>
                    <a:p>
                      <a:pPr algn="ctr" fontAlgn="b"/>
                      <a:r>
                        <a:rPr lang="en-US" sz="2000" b="1" i="0" u="none" strike="noStrike">
                          <a:solidFill>
                            <a:srgbClr val="642F04"/>
                          </a:solidFill>
                          <a:latin typeface="Calibri"/>
                        </a:rPr>
                        <a:t>SECONDARY Efs</a:t>
                      </a:r>
                    </a:p>
                  </a:txBody>
                  <a:tcPr marL="6502" marR="6502" marT="6502" marB="0" anchor="b">
                    <a:lnL>
                      <a:noFill/>
                    </a:lnL>
                    <a:lnR>
                      <a:noFill/>
                    </a:lnR>
                    <a:lnT>
                      <a:noFill/>
                    </a:lnT>
                    <a:lnB>
                      <a:noFill/>
                    </a:lnB>
                  </a:tcPr>
                </a:tc>
                <a:tc hMerge="1">
                  <a:txBody>
                    <a:bodyPr/>
                    <a:lstStyle/>
                    <a:p>
                      <a:endParaRPr lang="en-US"/>
                    </a:p>
                  </a:txBody>
                  <a:tcPr/>
                </a:tc>
              </a:tr>
              <a:tr h="568840">
                <a:tc>
                  <a:txBody>
                    <a:bodyPr/>
                    <a:lstStyle/>
                    <a:p>
                      <a:pPr algn="l" fontAlgn="b"/>
                      <a:r>
                        <a:rPr lang="en-US" sz="2000" b="0" i="0" u="none" strike="noStrike">
                          <a:solidFill>
                            <a:srgbClr val="642F04"/>
                          </a:solidFill>
                          <a:latin typeface="Calibri"/>
                        </a:rPr>
                        <a:t>HOLDS ONTO only first or last</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HOLD</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502" marR="6502" marT="6502" marB="0" anchor="b">
                    <a:lnL>
                      <a:noFill/>
                    </a:lnL>
                    <a:lnR>
                      <a:noFill/>
                    </a:lnR>
                    <a:lnT>
                      <a:noFill/>
                    </a:lnT>
                    <a:lnB>
                      <a:noFill/>
                    </a:lnB>
                  </a:tcPr>
                </a:tc>
              </a:tr>
              <a:tr h="300921">
                <a:tc>
                  <a:txBody>
                    <a:bodyPr/>
                    <a:lstStyle/>
                    <a:p>
                      <a:pPr algn="l" fontAlgn="b"/>
                      <a:r>
                        <a:rPr lang="en-US" sz="2000" b="0" i="0" u="none" strike="noStrike">
                          <a:solidFill>
                            <a:srgbClr val="642F04"/>
                          </a:solidFill>
                          <a:latin typeface="Calibri"/>
                        </a:rPr>
                        <a:t>SHORT ATTENTION SPAN</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FOCUS/SEL</a:t>
                      </a:r>
                    </a:p>
                  </a:txBody>
                  <a:tcPr marL="6502" marR="6502" marT="6502"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502" marR="6502" marT="6502" marB="0" anchor="b">
                    <a:lnL>
                      <a:noFill/>
                    </a:lnL>
                    <a:lnR>
                      <a:noFill/>
                    </a:lnR>
                    <a:lnT>
                      <a:noFill/>
                    </a:lnT>
                    <a:lnB>
                      <a:noFill/>
                    </a:lnB>
                  </a:tcPr>
                </a:tc>
              </a:tr>
              <a:tr h="300921">
                <a:tc>
                  <a:txBody>
                    <a:bodyPr/>
                    <a:lstStyle/>
                    <a:p>
                      <a:pPr algn="l" fontAlgn="b"/>
                      <a:r>
                        <a:rPr lang="en-US" sz="2000" b="0" i="0" u="none" strike="noStrike">
                          <a:solidFill>
                            <a:srgbClr val="642F04"/>
                          </a:solidFill>
                          <a:latin typeface="Calibri"/>
                        </a:rPr>
                        <a:t>TROUBLE CONCENTRATING</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FOCUS/SEL</a:t>
                      </a:r>
                    </a:p>
                  </a:txBody>
                  <a:tcPr marL="6502" marR="6502" marT="6502"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502" marR="6502" marT="6502" marB="0" anchor="b">
                    <a:lnL>
                      <a:noFill/>
                    </a:lnL>
                    <a:lnR>
                      <a:noFill/>
                    </a:lnR>
                    <a:lnT>
                      <a:noFill/>
                    </a:lnT>
                    <a:lnB>
                      <a:noFill/>
                    </a:lnB>
                  </a:tcPr>
                </a:tc>
              </a:tr>
              <a:tr h="300921">
                <a:tc>
                  <a:txBody>
                    <a:bodyPr/>
                    <a:lstStyle/>
                    <a:p>
                      <a:pPr algn="l" fontAlgn="b"/>
                      <a:r>
                        <a:rPr lang="en-US" sz="2000" b="0" i="0" u="none" strike="noStrike">
                          <a:solidFill>
                            <a:srgbClr val="642F04"/>
                          </a:solidFill>
                          <a:latin typeface="Calibri"/>
                        </a:rPr>
                        <a:t>EASILY DISTRACTED</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FOCUS/SEL</a:t>
                      </a:r>
                    </a:p>
                  </a:txBody>
                  <a:tcPr marL="6502" marR="6502" marT="6502"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502" marR="6502" marT="6502" marB="0" anchor="b">
                    <a:lnL>
                      <a:noFill/>
                    </a:lnL>
                    <a:lnR>
                      <a:noFill/>
                    </a:lnR>
                    <a:lnT>
                      <a:noFill/>
                    </a:lnT>
                    <a:lnB>
                      <a:noFill/>
                    </a:lnB>
                  </a:tcPr>
                </a:tc>
              </a:tr>
              <a:tr h="568840">
                <a:tc>
                  <a:txBody>
                    <a:bodyPr/>
                    <a:lstStyle/>
                    <a:p>
                      <a:pPr algn="l" fontAlgn="b"/>
                      <a:r>
                        <a:rPr lang="en-US" sz="2000" b="0" i="0" u="none" strike="noStrike">
                          <a:solidFill>
                            <a:srgbClr val="642F04"/>
                          </a:solidFill>
                          <a:latin typeface="Calibri"/>
                        </a:rPr>
                        <a:t>TROUBLE with tasks having MORE THAN ONE STEP</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HOLD</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502" marR="6502" marT="6502" marB="0" anchor="b">
                    <a:lnL>
                      <a:noFill/>
                    </a:lnL>
                    <a:lnR>
                      <a:noFill/>
                    </a:lnR>
                    <a:lnT>
                      <a:noFill/>
                    </a:lnT>
                    <a:lnB>
                      <a:noFill/>
                    </a:lnB>
                  </a:tcPr>
                </a:tc>
              </a:tr>
              <a:tr h="568840">
                <a:tc>
                  <a:txBody>
                    <a:bodyPr/>
                    <a:lstStyle/>
                    <a:p>
                      <a:pPr algn="l" fontAlgn="b"/>
                      <a:r>
                        <a:rPr lang="en-US" sz="2000" b="0" i="0" u="none" strike="noStrike">
                          <a:solidFill>
                            <a:srgbClr val="642F04"/>
                          </a:solidFill>
                          <a:latin typeface="Calibri"/>
                        </a:rPr>
                        <a:t>NEEDS HELP TO STAY ON TASK</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FOCUS/SEL</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ENERGIZE</a:t>
                      </a:r>
                    </a:p>
                  </a:txBody>
                  <a:tcPr marL="6502" marR="6502" marT="6502" marB="0" anchor="b">
                    <a:lnL>
                      <a:noFill/>
                    </a:lnL>
                    <a:lnR>
                      <a:noFill/>
                    </a:lnR>
                    <a:lnT>
                      <a:noFill/>
                    </a:lnT>
                    <a:lnB>
                      <a:noFill/>
                    </a:lnB>
                  </a:tcPr>
                </a:tc>
              </a:tr>
              <a:tr h="568840">
                <a:tc>
                  <a:txBody>
                    <a:bodyPr/>
                    <a:lstStyle/>
                    <a:p>
                      <a:pPr algn="l" fontAlgn="b"/>
                      <a:r>
                        <a:rPr lang="en-US" sz="2000" b="0" i="0" u="none" strike="noStrike">
                          <a:solidFill>
                            <a:srgbClr val="642F04"/>
                          </a:solidFill>
                          <a:latin typeface="Calibri"/>
                        </a:rPr>
                        <a:t>DOESN'T HOLD ONTO what their doing</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HOLD</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502" marR="6502" marT="6502" marB="0" anchor="b">
                    <a:lnL>
                      <a:noFill/>
                    </a:lnL>
                    <a:lnR>
                      <a:noFill/>
                    </a:lnR>
                    <a:lnT>
                      <a:noFill/>
                    </a:lnT>
                    <a:lnB>
                      <a:noFill/>
                    </a:lnB>
                  </a:tcPr>
                </a:tc>
              </a:tr>
              <a:tr h="568840">
                <a:tc>
                  <a:txBody>
                    <a:bodyPr/>
                    <a:lstStyle/>
                    <a:p>
                      <a:pPr algn="l" fontAlgn="b"/>
                      <a:r>
                        <a:rPr lang="en-US" sz="2000" b="0" i="0" u="none" strike="noStrike">
                          <a:solidFill>
                            <a:srgbClr val="642F04"/>
                          </a:solidFill>
                          <a:latin typeface="Calibri"/>
                        </a:rPr>
                        <a:t>DOESN'T HOLD ON TO multi-step directions</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HOLD</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6502" marR="6502" marT="6502" marB="0" anchor="b">
                    <a:lnL>
                      <a:noFill/>
                    </a:lnL>
                    <a:lnR>
                      <a:noFill/>
                    </a:lnR>
                    <a:lnT>
                      <a:noFill/>
                    </a:lnT>
                    <a:lnB>
                      <a:noFill/>
                    </a:lnB>
                  </a:tcPr>
                </a:tc>
              </a:tr>
              <a:tr h="300921">
                <a:tc>
                  <a:txBody>
                    <a:bodyPr/>
                    <a:lstStyle/>
                    <a:p>
                      <a:pPr algn="l" fontAlgn="b"/>
                      <a:r>
                        <a:rPr lang="en-US" sz="2000" b="0" i="0" u="none" strike="noStrike">
                          <a:solidFill>
                            <a:srgbClr val="642F04"/>
                          </a:solidFill>
                          <a:latin typeface="Calibri"/>
                        </a:rPr>
                        <a:t>TROUBLE FINISHING TASKS</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PACE</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EST TIME</a:t>
                      </a:r>
                    </a:p>
                  </a:txBody>
                  <a:tcPr marL="6502" marR="6502" marT="6502" marB="0" anchor="b">
                    <a:lnL>
                      <a:noFill/>
                    </a:lnL>
                    <a:lnR>
                      <a:noFill/>
                    </a:lnR>
                    <a:lnT>
                      <a:noFill/>
                    </a:lnT>
                    <a:lnB>
                      <a:noFill/>
                    </a:lnB>
                  </a:tcPr>
                </a:tc>
              </a:tr>
              <a:tr h="848406">
                <a:tc>
                  <a:txBody>
                    <a:bodyPr/>
                    <a:lstStyle/>
                    <a:p>
                      <a:pPr algn="l" fontAlgn="b"/>
                      <a:r>
                        <a:rPr lang="en-US" sz="2000" b="0" i="0" u="none" strike="noStrike">
                          <a:solidFill>
                            <a:srgbClr val="642F04"/>
                          </a:solidFill>
                          <a:latin typeface="Calibri"/>
                        </a:rPr>
                        <a:t>TROUBLE HOLDING INFORMATION for a few minutes</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HOLD</a:t>
                      </a:r>
                    </a:p>
                  </a:txBody>
                  <a:tcPr marL="6502" marR="6502" marT="6502"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6502" marR="6502" marT="6502" marB="0" anchor="b">
                    <a:lnL>
                      <a:noFill/>
                    </a:lnL>
                    <a:lnR>
                      <a:noFill/>
                    </a:lnR>
                    <a:lnT>
                      <a:noFill/>
                    </a:lnT>
                    <a:lnB>
                      <a:noFill/>
                    </a:lnB>
                  </a:tcPr>
                </a:tc>
                <a:tc>
                  <a:txBody>
                    <a:bodyPr/>
                    <a:lstStyle/>
                    <a:p>
                      <a:pPr algn="l" fontAlgn="b"/>
                      <a:endParaRPr lang="en-US" sz="2000" b="0" i="0" u="none" strike="noStrike" dirty="0">
                        <a:solidFill>
                          <a:srgbClr val="642F04"/>
                        </a:solidFill>
                        <a:latin typeface="Calibri"/>
                      </a:endParaRPr>
                    </a:p>
                  </a:txBody>
                  <a:tcPr marL="6502" marR="6502" marT="6502" marB="0" anchor="b">
                    <a:lnL>
                      <a:noFill/>
                    </a:lnL>
                    <a:lnR>
                      <a:noFill/>
                    </a:lnR>
                    <a:lnT>
                      <a:noFill/>
                    </a:lnT>
                    <a:lnB>
                      <a:noFill/>
                    </a:lnB>
                  </a:tcPr>
                </a:tc>
              </a:tr>
            </a:tbl>
          </a:graphicData>
        </a:graphic>
      </p:graphicFrame>
      <p:sp>
        <p:nvSpPr>
          <p:cNvPr id="8" name="Rectangle 7"/>
          <p:cNvSpPr/>
          <p:nvPr/>
        </p:nvSpPr>
        <p:spPr>
          <a:xfrm>
            <a:off x="129951" y="87541"/>
            <a:ext cx="392563" cy="40594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9" name="Straight Connector 8"/>
          <p:cNvCxnSpPr/>
          <p:nvPr/>
        </p:nvCxnSpPr>
        <p:spPr>
          <a:xfrm>
            <a:off x="1582740" y="72640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Number Placeholder 1"/>
          <p:cNvSpPr>
            <a:spLocks noGrp="1"/>
          </p:cNvSpPr>
          <p:nvPr>
            <p:ph type="sldNum" sz="quarter" idx="12"/>
          </p:nvPr>
        </p:nvSpPr>
        <p:spPr>
          <a:noFill/>
        </p:spPr>
        <p:txBody>
          <a:bodyPr/>
          <a:lstStyle/>
          <a:p>
            <a:fld id="{CE9C51A6-49AA-4887-8AC1-DD5ED55F6594}" type="slidenum">
              <a:rPr lang="en-US" smtClean="0"/>
              <a:pPr/>
              <a:t>81</a:t>
            </a:fld>
            <a:endParaRPr lang="en-US" smtClean="0"/>
          </a:p>
        </p:txBody>
      </p:sp>
      <p:graphicFrame>
        <p:nvGraphicFramePr>
          <p:cNvPr id="10" name="Table 9"/>
          <p:cNvGraphicFramePr>
            <a:graphicFrameLocks noGrp="1"/>
          </p:cNvGraphicFramePr>
          <p:nvPr/>
        </p:nvGraphicFramePr>
        <p:xfrm>
          <a:off x="333375" y="420688"/>
          <a:ext cx="8505370" cy="5892804"/>
        </p:xfrm>
        <a:graphic>
          <a:graphicData uri="http://schemas.openxmlformats.org/drawingml/2006/table">
            <a:tbl>
              <a:tblPr/>
              <a:tblGrid>
                <a:gridCol w="2964212"/>
                <a:gridCol w="477749"/>
                <a:gridCol w="492225"/>
                <a:gridCol w="1508672"/>
                <a:gridCol w="1262743"/>
                <a:gridCol w="1104863"/>
                <a:gridCol w="157879"/>
                <a:gridCol w="537027"/>
              </a:tblGrid>
              <a:tr h="376871">
                <a:tc gridSpan="2">
                  <a:txBody>
                    <a:bodyPr/>
                    <a:lstStyle/>
                    <a:p>
                      <a:pPr algn="l" fontAlgn="b"/>
                      <a:r>
                        <a:rPr lang="en-US" sz="2000" b="1" i="0" u="none" strike="noStrike" dirty="0">
                          <a:solidFill>
                            <a:srgbClr val="642F04"/>
                          </a:solidFill>
                          <a:latin typeface="Calibri"/>
                        </a:rPr>
                        <a:t>BRIEF PLAN/ORGANIZE SCALE</a:t>
                      </a:r>
                    </a:p>
                  </a:txBody>
                  <a:tcPr marL="7776" marR="7776" marT="7776" marB="0" anchor="b">
                    <a:lnL>
                      <a:noFill/>
                    </a:lnL>
                    <a:lnR>
                      <a:noFill/>
                    </a:lnR>
                    <a:lnT>
                      <a:noFill/>
                    </a:lnT>
                    <a:lnB>
                      <a:noFill/>
                    </a:lnB>
                  </a:tcPr>
                </a:tc>
                <a:tc hMerge="1">
                  <a:txBody>
                    <a:bodyPr/>
                    <a:lstStyle/>
                    <a:p>
                      <a:endParaRPr lang="en-US"/>
                    </a:p>
                  </a:txBody>
                  <a:tcPr/>
                </a:tc>
                <a:tc>
                  <a:txBody>
                    <a:bodyPr/>
                    <a:lstStyle/>
                    <a:p>
                      <a:pPr algn="ctr" fontAlgn="b"/>
                      <a:endParaRPr lang="en-US" sz="2000" b="0" i="0" u="none" strike="noStrike">
                        <a:solidFill>
                          <a:srgbClr val="642F04"/>
                        </a:solidFill>
                        <a:latin typeface="Calibri"/>
                      </a:endParaRPr>
                    </a:p>
                  </a:txBody>
                  <a:tcPr marL="7776" marR="7776" marT="7776" marB="0" anchor="b">
                    <a:lnL>
                      <a:noFill/>
                    </a:lnL>
                    <a:lnR>
                      <a:noFill/>
                    </a:lnR>
                    <a:lnT>
                      <a:noFill/>
                    </a:lnT>
                    <a:lnB>
                      <a:noFill/>
                    </a:lnB>
                  </a:tcPr>
                </a:tc>
                <a:tc gridSpan="5">
                  <a:txBody>
                    <a:bodyPr/>
                    <a:lstStyle/>
                    <a:p>
                      <a:pPr algn="ctr" fontAlgn="b"/>
                      <a:r>
                        <a:rPr lang="en-US" sz="2000" b="1" i="0" u="none" strike="noStrike">
                          <a:solidFill>
                            <a:srgbClr val="642F04"/>
                          </a:solidFill>
                          <a:latin typeface="Calibri"/>
                        </a:rPr>
                        <a:t>Executive Functions </a:t>
                      </a:r>
                    </a:p>
                  </a:txBody>
                  <a:tcPr marL="7776" marR="7776" marT="7776"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6175">
                <a:tc>
                  <a:txBody>
                    <a:bodyPr/>
                    <a:lstStyle/>
                    <a:p>
                      <a:pPr algn="l" fontAlgn="b"/>
                      <a:endParaRPr lang="en-US" sz="2000" b="1" i="0" u="none" strike="noStrike">
                        <a:solidFill>
                          <a:srgbClr val="642F04"/>
                        </a:solidFill>
                        <a:latin typeface="Calibri"/>
                      </a:endParaRPr>
                    </a:p>
                  </a:txBody>
                  <a:tcPr marL="7776" marR="7776" marT="7776"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776" marR="7776" marT="7776" marB="0" anchor="b">
                    <a:lnL>
                      <a:noFill/>
                    </a:lnL>
                    <a:lnR>
                      <a:noFill/>
                    </a:lnR>
                    <a:lnT>
                      <a:noFill/>
                    </a:lnT>
                    <a:lnB>
                      <a:noFill/>
                    </a:lnB>
                  </a:tcPr>
                </a:tc>
                <a:tc>
                  <a:txBody>
                    <a:bodyPr/>
                    <a:lstStyle/>
                    <a:p>
                      <a:pPr algn="ctr" fontAlgn="b"/>
                      <a:endParaRPr lang="en-US" sz="2000" b="1" i="0" u="none" strike="noStrike">
                        <a:solidFill>
                          <a:srgbClr val="642F04"/>
                        </a:solidFill>
                        <a:latin typeface="Calibri"/>
                      </a:endParaRPr>
                    </a:p>
                  </a:txBody>
                  <a:tcPr marL="7776" marR="7776" marT="7776" marB="0" anchor="b">
                    <a:lnL>
                      <a:noFill/>
                    </a:lnL>
                    <a:lnR>
                      <a:noFill/>
                    </a:lnR>
                    <a:lnT>
                      <a:noFill/>
                    </a:lnT>
                    <a:lnB>
                      <a:noFill/>
                    </a:lnB>
                  </a:tcPr>
                </a:tc>
                <a:tc gridSpan="5">
                  <a:txBody>
                    <a:bodyPr/>
                    <a:lstStyle/>
                    <a:p>
                      <a:pPr algn="ctr" fontAlgn="b"/>
                      <a:r>
                        <a:rPr lang="en-US" sz="2000" b="1" i="0" u="none" strike="noStrike">
                          <a:solidFill>
                            <a:srgbClr val="642F04"/>
                          </a:solidFill>
                          <a:latin typeface="Calibri"/>
                        </a:rPr>
                        <a:t>Likely to be Associated with Behaviors</a:t>
                      </a:r>
                    </a:p>
                  </a:txBody>
                  <a:tcPr marL="7776" marR="7776" marT="7776"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190">
                <a:tc>
                  <a:txBody>
                    <a:bodyPr/>
                    <a:lstStyle/>
                    <a:p>
                      <a:pPr algn="l" fontAlgn="b"/>
                      <a:r>
                        <a:rPr lang="en-US" sz="2000" b="1" i="0" u="none" strike="noStrike">
                          <a:solidFill>
                            <a:srgbClr val="642F04"/>
                          </a:solidFill>
                          <a:latin typeface="Calibri"/>
                        </a:rPr>
                        <a:t>Item Description</a:t>
                      </a:r>
                    </a:p>
                  </a:txBody>
                  <a:tcPr marL="7776" marR="7776" marT="7776" marB="0" anchor="b">
                    <a:lnL>
                      <a:noFill/>
                    </a:lnL>
                    <a:lnR>
                      <a:noFill/>
                    </a:lnR>
                    <a:lnT>
                      <a:noFill/>
                    </a:lnT>
                    <a:lnB>
                      <a:noFill/>
                    </a:lnB>
                  </a:tcPr>
                </a:tc>
                <a:tc>
                  <a:txBody>
                    <a:bodyPr/>
                    <a:lstStyle/>
                    <a:p>
                      <a:pPr algn="ctr" fontAlgn="b"/>
                      <a:r>
                        <a:rPr lang="en-US" sz="2000" b="1" i="0" u="none" strike="noStrike">
                          <a:solidFill>
                            <a:srgbClr val="642F04"/>
                          </a:solidFill>
                          <a:latin typeface="Calibri"/>
                        </a:rPr>
                        <a:t>P</a:t>
                      </a:r>
                    </a:p>
                  </a:txBody>
                  <a:tcPr marL="7776" marR="7776" marT="7776" marB="0" anchor="b">
                    <a:lnL>
                      <a:noFill/>
                    </a:lnL>
                    <a:lnR>
                      <a:noFill/>
                    </a:lnR>
                    <a:lnT>
                      <a:noFill/>
                    </a:lnT>
                    <a:lnB>
                      <a:noFill/>
                    </a:lnB>
                  </a:tcPr>
                </a:tc>
                <a:tc>
                  <a:txBody>
                    <a:bodyPr/>
                    <a:lstStyle/>
                    <a:p>
                      <a:pPr algn="ctr" fontAlgn="b"/>
                      <a:r>
                        <a:rPr lang="en-US" sz="2000" b="1" i="0" u="none" strike="noStrike">
                          <a:solidFill>
                            <a:srgbClr val="642F04"/>
                          </a:solidFill>
                          <a:latin typeface="Calibri"/>
                        </a:rPr>
                        <a:t>T</a:t>
                      </a:r>
                    </a:p>
                  </a:txBody>
                  <a:tcPr marL="7776" marR="7776" marT="7776" marB="0" anchor="b">
                    <a:lnL>
                      <a:noFill/>
                    </a:lnL>
                    <a:lnR>
                      <a:noFill/>
                    </a:lnR>
                    <a:lnT>
                      <a:noFill/>
                    </a:lnT>
                    <a:lnB>
                      <a:noFill/>
                    </a:lnB>
                  </a:tcPr>
                </a:tc>
                <a:tc>
                  <a:txBody>
                    <a:bodyPr/>
                    <a:lstStyle/>
                    <a:p>
                      <a:pPr algn="ctr" fontAlgn="b"/>
                      <a:r>
                        <a:rPr lang="en-US" sz="2000" b="1" i="0" u="none" strike="noStrike">
                          <a:solidFill>
                            <a:srgbClr val="642F04"/>
                          </a:solidFill>
                          <a:latin typeface="Calibri"/>
                        </a:rPr>
                        <a:t>PRIMARY EF</a:t>
                      </a:r>
                    </a:p>
                  </a:txBody>
                  <a:tcPr marL="7776" marR="7776" marT="7776" marB="0" anchor="b">
                    <a:lnL>
                      <a:noFill/>
                    </a:lnL>
                    <a:lnR>
                      <a:noFill/>
                    </a:lnR>
                    <a:lnT>
                      <a:noFill/>
                    </a:lnT>
                    <a:lnB>
                      <a:noFill/>
                    </a:lnB>
                  </a:tcPr>
                </a:tc>
                <a:tc gridSpan="4">
                  <a:txBody>
                    <a:bodyPr/>
                    <a:lstStyle/>
                    <a:p>
                      <a:pPr algn="ctr" fontAlgn="b"/>
                      <a:r>
                        <a:rPr lang="en-US" sz="2000" b="1" i="0" u="none" strike="noStrike">
                          <a:solidFill>
                            <a:srgbClr val="642F04"/>
                          </a:solidFill>
                          <a:latin typeface="Calibri"/>
                        </a:rPr>
                        <a:t>SECONDARY Efs</a:t>
                      </a:r>
                    </a:p>
                  </a:txBody>
                  <a:tcPr marL="7776" marR="7776" marT="7776"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376871">
                <a:tc>
                  <a:txBody>
                    <a:bodyPr/>
                    <a:lstStyle/>
                    <a:p>
                      <a:pPr algn="l" fontAlgn="b"/>
                      <a:r>
                        <a:rPr lang="en-US" sz="2000" b="0" i="0" u="none" strike="noStrike">
                          <a:solidFill>
                            <a:srgbClr val="642F04"/>
                          </a:solidFill>
                          <a:latin typeface="Calibri"/>
                        </a:rPr>
                        <a:t>DOESN'T REMEMBER to br</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RETRIEVE</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7776" marR="7776" marT="7776" marB="0" anchor="b">
                    <a:lnL>
                      <a:noFill/>
                    </a:lnL>
                    <a:lnR>
                      <a:noFill/>
                    </a:lnR>
                    <a:lnT>
                      <a:noFill/>
                    </a:lnT>
                    <a:lnB>
                      <a:noFill/>
                    </a:lnB>
                  </a:tcPr>
                </a:tc>
                <a:tc>
                  <a:txBody>
                    <a:bodyPr/>
                    <a:lstStyle/>
                    <a:p>
                      <a:endParaRPr lang="en-US">
                        <a:solidFill>
                          <a:srgbClr val="642F04"/>
                        </a:solidFill>
                      </a:endParaRPr>
                    </a:p>
                  </a:txBody>
                  <a:tcPr marL="7776" marR="7776" marT="7776" marB="0" anchor="b">
                    <a:lnL>
                      <a:noFill/>
                    </a:lnL>
                    <a:lnR>
                      <a:noFill/>
                    </a:lnR>
                    <a:lnT>
                      <a:noFill/>
                    </a:lnT>
                    <a:lnB>
                      <a:noFill/>
                    </a:lnB>
                  </a:tcPr>
                </a:tc>
                <a:tc gridSpan="2">
                  <a:txBody>
                    <a:bodyPr/>
                    <a:lstStyle/>
                    <a:p>
                      <a:pPr algn="l" fontAlgn="b"/>
                      <a:endParaRPr lang="en-US" sz="2000" b="0" i="0" u="none" strike="noStrike">
                        <a:solidFill>
                          <a:srgbClr val="642F04"/>
                        </a:solidFill>
                        <a:latin typeface="Calibri"/>
                      </a:endParaRPr>
                    </a:p>
                  </a:txBody>
                  <a:tcPr marL="7776" marR="7776" marT="7776" marB="0" anchor="b">
                    <a:lnL>
                      <a:noFill/>
                    </a:lnL>
                    <a:lnR>
                      <a:noFill/>
                    </a:lnR>
                    <a:lnT>
                      <a:noFill/>
                    </a:lnT>
                    <a:lnB>
                      <a:noFill/>
                    </a:lnB>
                  </a:tcPr>
                </a:tc>
                <a:tc hMerge="1">
                  <a:txBody>
                    <a:bodyPr/>
                    <a:lstStyle/>
                    <a:p>
                      <a:endParaRPr lang="en-US"/>
                    </a:p>
                  </a:txBody>
                  <a:tcPr/>
                </a:tc>
              </a:tr>
              <a:tr h="663987">
                <a:tc>
                  <a:txBody>
                    <a:bodyPr/>
                    <a:lstStyle/>
                    <a:p>
                      <a:pPr algn="l" fontAlgn="b"/>
                      <a:r>
                        <a:rPr lang="en-US" sz="2000" b="0" i="0" u="none" strike="noStrike" dirty="0">
                          <a:solidFill>
                            <a:srgbClr val="642F04"/>
                          </a:solidFill>
                          <a:latin typeface="Calibri"/>
                        </a:rPr>
                        <a:t>CAN'T GET IDEAS ONTO PA</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MANIPULATE</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HOLD</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EXECUTE</a:t>
                      </a:r>
                    </a:p>
                  </a:txBody>
                  <a:tcPr marL="7776" marR="7776" marT="7776" marB="0" anchor="b">
                    <a:lnL>
                      <a:noFill/>
                    </a:lnL>
                    <a:lnR>
                      <a:noFill/>
                    </a:lnR>
                    <a:lnT>
                      <a:noFill/>
                    </a:lnT>
                    <a:lnB>
                      <a:noFill/>
                    </a:lnB>
                  </a:tcPr>
                </a:tc>
                <a:tc gridSpan="2">
                  <a:txBody>
                    <a:bodyPr/>
                    <a:lstStyle/>
                    <a:p>
                      <a:pPr algn="l" fontAlgn="b"/>
                      <a:endParaRPr lang="en-US" sz="2000" b="0" i="0" u="none" strike="noStrike" dirty="0">
                        <a:solidFill>
                          <a:srgbClr val="642F04"/>
                        </a:solidFill>
                        <a:latin typeface="Calibri"/>
                      </a:endParaRPr>
                    </a:p>
                  </a:txBody>
                  <a:tcPr marL="7776" marR="7776" marT="7776" marB="0" anchor="b">
                    <a:lnL>
                      <a:noFill/>
                    </a:lnL>
                    <a:lnR>
                      <a:noFill/>
                    </a:lnR>
                    <a:lnT>
                      <a:noFill/>
                    </a:lnT>
                    <a:lnB>
                      <a:noFill/>
                    </a:lnB>
                  </a:tcPr>
                </a:tc>
                <a:tc hMerge="1">
                  <a:txBody>
                    <a:bodyPr/>
                    <a:lstStyle/>
                    <a:p>
                      <a:endParaRPr lang="en-US"/>
                    </a:p>
                  </a:txBody>
                  <a:tcPr/>
                </a:tc>
              </a:tr>
              <a:tr h="376871">
                <a:tc>
                  <a:txBody>
                    <a:bodyPr/>
                    <a:lstStyle/>
                    <a:p>
                      <a:pPr algn="l" fontAlgn="b"/>
                      <a:r>
                        <a:rPr lang="en-US" sz="2000" b="0" i="0" u="none" strike="noStrike">
                          <a:solidFill>
                            <a:srgbClr val="642F04"/>
                          </a:solidFill>
                          <a:latin typeface="Calibri"/>
                        </a:rPr>
                        <a:t>DOESN’T ASSOCIATE home</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ANTICIPATE</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ASSOCIATE</a:t>
                      </a:r>
                    </a:p>
                  </a:txBody>
                  <a:tcPr marL="7776" marR="7776" marT="7776" marB="0" anchor="b">
                    <a:lnL>
                      <a:noFill/>
                    </a:lnL>
                    <a:lnR>
                      <a:noFill/>
                    </a:lnR>
                    <a:lnT>
                      <a:noFill/>
                    </a:lnT>
                    <a:lnB>
                      <a:noFill/>
                    </a:lnB>
                  </a:tcPr>
                </a:tc>
                <a:tc>
                  <a:txBody>
                    <a:bodyPr/>
                    <a:lstStyle/>
                    <a:p>
                      <a:endParaRPr lang="en-US">
                        <a:solidFill>
                          <a:srgbClr val="642F04"/>
                        </a:solidFill>
                      </a:endParaRPr>
                    </a:p>
                  </a:txBody>
                  <a:tcPr marL="7776" marR="7776" marT="7776" marB="0" anchor="b">
                    <a:lnL>
                      <a:noFill/>
                    </a:lnL>
                    <a:lnR>
                      <a:noFill/>
                    </a:lnR>
                    <a:lnT>
                      <a:noFill/>
                    </a:lnT>
                    <a:lnB>
                      <a:noFill/>
                    </a:lnB>
                  </a:tcPr>
                </a:tc>
                <a:tc gridSpan="2">
                  <a:txBody>
                    <a:bodyPr/>
                    <a:lstStyle/>
                    <a:p>
                      <a:pPr algn="l" fontAlgn="b"/>
                      <a:endParaRPr lang="en-US" sz="2000" b="0" i="0" u="none" strike="noStrike">
                        <a:solidFill>
                          <a:srgbClr val="642F04"/>
                        </a:solidFill>
                        <a:latin typeface="Calibri"/>
                      </a:endParaRPr>
                    </a:p>
                  </a:txBody>
                  <a:tcPr marL="7776" marR="7776" marT="7776" marB="0" anchor="b">
                    <a:lnL>
                      <a:noFill/>
                    </a:lnL>
                    <a:lnR>
                      <a:noFill/>
                    </a:lnR>
                    <a:lnT>
                      <a:noFill/>
                    </a:lnT>
                    <a:lnB>
                      <a:noFill/>
                    </a:lnB>
                  </a:tcPr>
                </a:tc>
                <a:tc hMerge="1">
                  <a:txBody>
                    <a:bodyPr/>
                    <a:lstStyle/>
                    <a:p>
                      <a:endParaRPr lang="en-US"/>
                    </a:p>
                  </a:txBody>
                  <a:tcPr/>
                </a:tc>
              </a:tr>
              <a:tr h="376871">
                <a:tc>
                  <a:txBody>
                    <a:bodyPr/>
                    <a:lstStyle/>
                    <a:p>
                      <a:pPr algn="l" fontAlgn="b"/>
                      <a:r>
                        <a:rPr lang="en-US" sz="2000" b="0" i="0" u="none" strike="noStrike">
                          <a:solidFill>
                            <a:srgbClr val="642F04"/>
                          </a:solidFill>
                          <a:latin typeface="Calibri"/>
                        </a:rPr>
                        <a:t>DOESN'T REMEMBER to ha</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RETRIEVE</a:t>
                      </a:r>
                    </a:p>
                  </a:txBody>
                  <a:tcPr marL="7776" marR="7776" marT="7776" marB="0" anchor="b">
                    <a:lnL>
                      <a:noFill/>
                    </a:lnL>
                    <a:lnR>
                      <a:noFill/>
                    </a:lnR>
                    <a:lnT>
                      <a:noFill/>
                    </a:lnT>
                    <a:lnB>
                      <a:noFill/>
                    </a:lnB>
                  </a:tcPr>
                </a:tc>
                <a:tc gridSpan="3">
                  <a:txBody>
                    <a:bodyPr/>
                    <a:lstStyle/>
                    <a:p>
                      <a:pPr algn="l" fontAlgn="b"/>
                      <a:r>
                        <a:rPr lang="en-US" sz="2000" b="0" i="0" u="none" strike="noStrike">
                          <a:solidFill>
                            <a:srgbClr val="642F04"/>
                          </a:solidFill>
                          <a:latin typeface="Calibri"/>
                        </a:rPr>
                        <a:t>ANTICIPATE</a:t>
                      </a:r>
                    </a:p>
                  </a:txBody>
                  <a:tcPr marL="7776" marR="7776" marT="7776" marB="0" anchor="b">
                    <a:lnL>
                      <a:noFill/>
                    </a:lnL>
                    <a:lnR>
                      <a:noFill/>
                    </a:lnR>
                    <a:lnT>
                      <a:noFill/>
                    </a:lnT>
                    <a:lnB>
                      <a:noFill/>
                    </a:lnB>
                  </a:tcPr>
                </a:tc>
                <a:tc hMerge="1">
                  <a:txBody>
                    <a:bodyPr/>
                    <a:lstStyle/>
                    <a:p>
                      <a:endParaRPr lang="en-US"/>
                    </a:p>
                  </a:txBody>
                  <a:tcPr/>
                </a:tc>
                <a:tc hMerge="1">
                  <a:txBody>
                    <a:bodyPr/>
                    <a:lstStyle/>
                    <a:p>
                      <a:endParaRPr lang="en-US"/>
                    </a:p>
                  </a:txBody>
                  <a:tcPr/>
                </a:tc>
              </a:tr>
              <a:tr h="376871">
                <a:tc>
                  <a:txBody>
                    <a:bodyPr/>
                    <a:lstStyle/>
                    <a:p>
                      <a:pPr algn="l" fontAlgn="b"/>
                      <a:r>
                        <a:rPr lang="en-US" sz="2000" b="0" i="0" u="none" strike="noStrike">
                          <a:solidFill>
                            <a:srgbClr val="642F04"/>
                          </a:solidFill>
                          <a:latin typeface="Calibri"/>
                        </a:rPr>
                        <a:t>MISSES BIG PICTURE - OVE</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BALANCE</a:t>
                      </a:r>
                    </a:p>
                  </a:txBody>
                  <a:tcPr marL="7776" marR="7776" marT="7776"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7776" marR="7776" marT="7776" marB="0" anchor="b">
                    <a:lnL>
                      <a:noFill/>
                    </a:lnL>
                    <a:lnR>
                      <a:noFill/>
                    </a:lnR>
                    <a:lnT>
                      <a:noFill/>
                    </a:lnT>
                    <a:lnB>
                      <a:noFill/>
                    </a:lnB>
                  </a:tcPr>
                </a:tc>
                <a:tc gridSpan="2">
                  <a:txBody>
                    <a:bodyPr/>
                    <a:lstStyle/>
                    <a:p>
                      <a:endParaRPr lang="en-US">
                        <a:solidFill>
                          <a:srgbClr val="642F04"/>
                        </a:solidFill>
                      </a:endParaRPr>
                    </a:p>
                  </a:txBody>
                  <a:tcPr marL="7776" marR="7776" marT="7776" marB="0" anchor="b">
                    <a:lnL>
                      <a:noFill/>
                    </a:lnL>
                    <a:lnR>
                      <a:noFill/>
                    </a:lnR>
                    <a:lnT>
                      <a:noFill/>
                    </a:lnT>
                    <a:lnB>
                      <a:noFill/>
                    </a:lnB>
                  </a:tcPr>
                </a:tc>
                <a:tc hMerge="1">
                  <a:txBody>
                    <a:bodyPr/>
                    <a:lstStyle/>
                    <a:p>
                      <a:pPr algn="l" fontAlgn="b"/>
                      <a:endParaRPr lang="en-US" sz="2000" b="0" i="0" u="none" strike="noStrike">
                        <a:solidFill>
                          <a:srgbClr val="000000"/>
                        </a:solidFill>
                        <a:latin typeface="Calibri"/>
                      </a:endParaRPr>
                    </a:p>
                  </a:txBody>
                  <a:tcPr marL="7776" marR="7776" marT="7776" marB="0" anchor="b">
                    <a:lnL>
                      <a:noFill/>
                    </a:lnL>
                    <a:lnR>
                      <a:noFill/>
                    </a:lnR>
                    <a:lnT>
                      <a:noFill/>
                    </a:lnT>
                    <a:lnB>
                      <a:noFill/>
                    </a:lnB>
                  </a:tcPr>
                </a:tc>
                <a:tc>
                  <a:txBody>
                    <a:bodyPr/>
                    <a:lstStyle/>
                    <a:p>
                      <a:endParaRPr lang="en-US" dirty="0">
                        <a:solidFill>
                          <a:srgbClr val="642F04"/>
                        </a:solidFill>
                      </a:endParaRPr>
                    </a:p>
                  </a:txBody>
                  <a:tcPr marL="7776" marR="7776" marT="7776" marB="0" anchor="b">
                    <a:lnL>
                      <a:noFill/>
                    </a:lnL>
                    <a:lnR>
                      <a:noFill/>
                    </a:lnR>
                    <a:lnT>
                      <a:noFill/>
                    </a:lnT>
                    <a:lnB>
                      <a:noFill/>
                    </a:lnB>
                  </a:tcPr>
                </a:tc>
              </a:tr>
              <a:tr h="376871">
                <a:tc>
                  <a:txBody>
                    <a:bodyPr/>
                    <a:lstStyle/>
                    <a:p>
                      <a:pPr algn="l" fontAlgn="b"/>
                      <a:r>
                        <a:rPr lang="en-US" sz="2000" b="0" i="0" u="none" strike="noStrike">
                          <a:solidFill>
                            <a:srgbClr val="642F04"/>
                          </a:solidFill>
                          <a:latin typeface="Calibri"/>
                        </a:rPr>
                        <a:t>DOESN'T GET JOB DONE</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ENERGIZE</a:t>
                      </a:r>
                    </a:p>
                  </a:txBody>
                  <a:tcPr marL="7776" marR="7776" marT="7776" marB="0" anchor="b">
                    <a:lnL>
                      <a:noFill/>
                    </a:lnL>
                    <a:lnR>
                      <a:noFill/>
                    </a:lnR>
                    <a:lnT>
                      <a:noFill/>
                    </a:lnT>
                    <a:lnB>
                      <a:noFill/>
                    </a:lnB>
                  </a:tcPr>
                </a:tc>
                <a:tc gridSpan="2">
                  <a:txBody>
                    <a:bodyPr/>
                    <a:lstStyle/>
                    <a:p>
                      <a:endParaRPr lang="en-US">
                        <a:solidFill>
                          <a:srgbClr val="642F04"/>
                        </a:solidFill>
                      </a:endParaRPr>
                    </a:p>
                  </a:txBody>
                  <a:tcPr marL="7776" marR="7776" marT="7776" marB="0" anchor="b">
                    <a:lnL>
                      <a:noFill/>
                    </a:lnL>
                    <a:lnR>
                      <a:noFill/>
                    </a:lnR>
                    <a:lnT>
                      <a:noFill/>
                    </a:lnT>
                    <a:lnB>
                      <a:noFill/>
                    </a:lnB>
                  </a:tcPr>
                </a:tc>
                <a:tc hMerge="1">
                  <a:txBody>
                    <a:bodyPr/>
                    <a:lstStyle/>
                    <a:p>
                      <a:pPr algn="l" fontAlgn="b"/>
                      <a:endParaRPr lang="en-US" sz="2000" b="0" i="0" u="none" strike="noStrike">
                        <a:solidFill>
                          <a:srgbClr val="000000"/>
                        </a:solidFill>
                        <a:latin typeface="Calibri"/>
                      </a:endParaRPr>
                    </a:p>
                  </a:txBody>
                  <a:tcPr marL="7776" marR="7776" marT="7776" marB="0" anchor="b">
                    <a:lnL>
                      <a:noFill/>
                    </a:lnL>
                    <a:lnR>
                      <a:noFill/>
                    </a:lnR>
                    <a:lnT>
                      <a:noFill/>
                    </a:lnT>
                    <a:lnB>
                      <a:noFill/>
                    </a:lnB>
                  </a:tcPr>
                </a:tc>
                <a:tc>
                  <a:txBody>
                    <a:bodyPr/>
                    <a:lstStyle/>
                    <a:p>
                      <a:endParaRPr lang="en-US">
                        <a:solidFill>
                          <a:srgbClr val="642F04"/>
                        </a:solidFill>
                      </a:endParaRPr>
                    </a:p>
                  </a:txBody>
                  <a:tcPr marL="7776" marR="7776" marT="7776" marB="0" anchor="b">
                    <a:lnL>
                      <a:noFill/>
                    </a:lnL>
                    <a:lnR>
                      <a:noFill/>
                    </a:lnR>
                    <a:lnT>
                      <a:noFill/>
                    </a:lnT>
                    <a:lnB>
                      <a:noFill/>
                    </a:lnB>
                  </a:tcPr>
                </a:tc>
              </a:tr>
              <a:tr h="376871">
                <a:tc>
                  <a:txBody>
                    <a:bodyPr/>
                    <a:lstStyle/>
                    <a:p>
                      <a:pPr algn="l" fontAlgn="b"/>
                      <a:r>
                        <a:rPr lang="en-US" sz="2000" b="0" i="0" u="none" strike="noStrike">
                          <a:solidFill>
                            <a:srgbClr val="642F04"/>
                          </a:solidFill>
                          <a:latin typeface="Calibri"/>
                        </a:rPr>
                        <a:t>OVERWHELMED by large</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MODULATE</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ORGANIZE</a:t>
                      </a:r>
                    </a:p>
                  </a:txBody>
                  <a:tcPr marL="7776" marR="7776" marT="7776" marB="0" anchor="b">
                    <a:lnL>
                      <a:noFill/>
                    </a:lnL>
                    <a:lnR>
                      <a:noFill/>
                    </a:lnR>
                    <a:lnT>
                      <a:noFill/>
                    </a:lnT>
                    <a:lnB>
                      <a:noFill/>
                    </a:lnB>
                  </a:tcPr>
                </a:tc>
                <a:tc gridSpan="2">
                  <a:txBody>
                    <a:bodyPr/>
                    <a:lstStyle/>
                    <a:p>
                      <a:pPr algn="l" fontAlgn="b"/>
                      <a:r>
                        <a:rPr lang="en-US" sz="2000" b="0" i="0" u="none" strike="noStrike">
                          <a:solidFill>
                            <a:srgbClr val="642F04"/>
                          </a:solidFill>
                          <a:latin typeface="Calibri"/>
                        </a:rPr>
                        <a:t>FOCUS/SEL</a:t>
                      </a:r>
                    </a:p>
                  </a:txBody>
                  <a:tcPr marL="7776" marR="7776" marT="7776" marB="0" anchor="b">
                    <a:lnL>
                      <a:noFill/>
                    </a:lnL>
                    <a:lnR>
                      <a:noFill/>
                    </a:lnR>
                    <a:lnT>
                      <a:noFill/>
                    </a:lnT>
                    <a:lnB>
                      <a:noFill/>
                    </a:lnB>
                  </a:tcPr>
                </a:tc>
                <a:tc hMerge="1">
                  <a:txBody>
                    <a:bodyPr/>
                    <a:lstStyle/>
                    <a:p>
                      <a:pPr algn="l" fontAlgn="b"/>
                      <a:endParaRPr lang="en-US" sz="2000" b="0" i="0" u="none" strike="noStrike">
                        <a:solidFill>
                          <a:srgbClr val="000000"/>
                        </a:solidFill>
                        <a:latin typeface="Calibri"/>
                      </a:endParaRPr>
                    </a:p>
                  </a:txBody>
                  <a:tcPr marL="7776" marR="7776" marT="7776" marB="0" anchor="b">
                    <a:lnL>
                      <a:noFill/>
                    </a:lnL>
                    <a:lnR>
                      <a:noFill/>
                    </a:lnR>
                    <a:lnT>
                      <a:noFill/>
                    </a:lnT>
                    <a:lnB>
                      <a:noFill/>
                    </a:lnB>
                  </a:tcPr>
                </a:tc>
                <a:tc>
                  <a:txBody>
                    <a:bodyPr/>
                    <a:lstStyle/>
                    <a:p>
                      <a:endParaRPr lang="en-US">
                        <a:solidFill>
                          <a:srgbClr val="642F04"/>
                        </a:solidFill>
                      </a:endParaRPr>
                    </a:p>
                  </a:txBody>
                  <a:tcPr marL="7776" marR="7776" marT="7776" marB="0" anchor="b">
                    <a:lnL>
                      <a:noFill/>
                    </a:lnL>
                    <a:lnR>
                      <a:noFill/>
                    </a:lnR>
                    <a:lnT>
                      <a:noFill/>
                    </a:lnT>
                    <a:lnB>
                      <a:noFill/>
                    </a:lnB>
                  </a:tcPr>
                </a:tc>
              </a:tr>
              <a:tr h="376871">
                <a:tc>
                  <a:txBody>
                    <a:bodyPr/>
                    <a:lstStyle/>
                    <a:p>
                      <a:pPr algn="l" fontAlgn="b"/>
                      <a:r>
                        <a:rPr lang="en-US" sz="2000" b="0" i="0" u="none" strike="noStrike">
                          <a:solidFill>
                            <a:srgbClr val="642F04"/>
                          </a:solidFill>
                          <a:latin typeface="Calibri"/>
                        </a:rPr>
                        <a:t>UNDERESTIMATES TIME fo</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ESTTIME</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GAUGE</a:t>
                      </a:r>
                    </a:p>
                  </a:txBody>
                  <a:tcPr marL="7776" marR="7776" marT="7776" marB="0" anchor="b">
                    <a:lnL>
                      <a:noFill/>
                    </a:lnL>
                    <a:lnR>
                      <a:noFill/>
                    </a:lnR>
                    <a:lnT>
                      <a:noFill/>
                    </a:lnT>
                    <a:lnB>
                      <a:noFill/>
                    </a:lnB>
                  </a:tcPr>
                </a:tc>
                <a:tc gridSpan="2">
                  <a:txBody>
                    <a:bodyPr/>
                    <a:lstStyle/>
                    <a:p>
                      <a:endParaRPr lang="en-US">
                        <a:solidFill>
                          <a:srgbClr val="642F04"/>
                        </a:solidFill>
                      </a:endParaRPr>
                    </a:p>
                  </a:txBody>
                  <a:tcPr marL="7776" marR="7776" marT="7776" marB="0" anchor="b">
                    <a:lnL>
                      <a:noFill/>
                    </a:lnL>
                    <a:lnR>
                      <a:noFill/>
                    </a:lnR>
                    <a:lnT>
                      <a:noFill/>
                    </a:lnT>
                    <a:lnB>
                      <a:noFill/>
                    </a:lnB>
                  </a:tcPr>
                </a:tc>
                <a:tc hMerge="1">
                  <a:txBody>
                    <a:bodyPr/>
                    <a:lstStyle/>
                    <a:p>
                      <a:pPr algn="l" fontAlgn="b"/>
                      <a:endParaRPr lang="en-US" sz="2000" b="0" i="0" u="none" strike="noStrike">
                        <a:solidFill>
                          <a:srgbClr val="000000"/>
                        </a:solidFill>
                        <a:latin typeface="Calibri"/>
                      </a:endParaRPr>
                    </a:p>
                  </a:txBody>
                  <a:tcPr marL="7776" marR="7776" marT="7776" marB="0" anchor="b">
                    <a:lnL>
                      <a:noFill/>
                    </a:lnL>
                    <a:lnR>
                      <a:noFill/>
                    </a:lnR>
                    <a:lnT>
                      <a:noFill/>
                    </a:lnT>
                    <a:lnB>
                      <a:noFill/>
                    </a:lnB>
                  </a:tcPr>
                </a:tc>
                <a:tc>
                  <a:txBody>
                    <a:bodyPr/>
                    <a:lstStyle/>
                    <a:p>
                      <a:endParaRPr lang="en-US">
                        <a:solidFill>
                          <a:srgbClr val="642F04"/>
                        </a:solidFill>
                      </a:endParaRPr>
                    </a:p>
                  </a:txBody>
                  <a:tcPr marL="7776" marR="7776" marT="7776" marB="0" anchor="b">
                    <a:lnL>
                      <a:noFill/>
                    </a:lnL>
                    <a:lnR>
                      <a:noFill/>
                    </a:lnR>
                    <a:lnT>
                      <a:noFill/>
                    </a:lnT>
                    <a:lnB>
                      <a:noFill/>
                    </a:lnB>
                  </a:tcPr>
                </a:tc>
              </a:tr>
              <a:tr h="376871">
                <a:tc>
                  <a:txBody>
                    <a:bodyPr/>
                    <a:lstStyle/>
                    <a:p>
                      <a:pPr algn="l" fontAlgn="b"/>
                      <a:r>
                        <a:rPr lang="en-US" sz="2000" b="0" i="0" u="none" strike="noStrike">
                          <a:solidFill>
                            <a:srgbClr val="642F04"/>
                          </a:solidFill>
                          <a:latin typeface="Calibri"/>
                        </a:rPr>
                        <a:t>STARTS tasks AT LAST MIN</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ESTTIME</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GAUGE</a:t>
                      </a:r>
                    </a:p>
                  </a:txBody>
                  <a:tcPr marL="7776" marR="7776" marT="7776" marB="0" anchor="b">
                    <a:lnL>
                      <a:noFill/>
                    </a:lnL>
                    <a:lnR>
                      <a:noFill/>
                    </a:lnR>
                    <a:lnT>
                      <a:noFill/>
                    </a:lnT>
                    <a:lnB>
                      <a:noFill/>
                    </a:lnB>
                  </a:tcPr>
                </a:tc>
                <a:tc gridSpan="2">
                  <a:txBody>
                    <a:bodyPr/>
                    <a:lstStyle/>
                    <a:p>
                      <a:pPr algn="l" fontAlgn="b"/>
                      <a:r>
                        <a:rPr lang="en-US" sz="2000" b="0" i="0" u="none" strike="noStrike">
                          <a:solidFill>
                            <a:srgbClr val="642F04"/>
                          </a:solidFill>
                          <a:latin typeface="Calibri"/>
                        </a:rPr>
                        <a:t>SENSE T</a:t>
                      </a:r>
                    </a:p>
                  </a:txBody>
                  <a:tcPr marL="7776" marR="7776" marT="7776" marB="0" anchor="b">
                    <a:lnL>
                      <a:noFill/>
                    </a:lnL>
                    <a:lnR>
                      <a:noFill/>
                    </a:lnR>
                    <a:lnT>
                      <a:noFill/>
                    </a:lnT>
                    <a:lnB>
                      <a:noFill/>
                    </a:lnB>
                  </a:tcPr>
                </a:tc>
                <a:tc hMerge="1">
                  <a:txBody>
                    <a:bodyPr/>
                    <a:lstStyle/>
                    <a:p>
                      <a:pPr algn="l" fontAlgn="b"/>
                      <a:endParaRPr lang="en-US" sz="2000" b="0" i="0" u="none" strike="noStrike">
                        <a:solidFill>
                          <a:srgbClr val="000000"/>
                        </a:solidFill>
                        <a:latin typeface="Calibri"/>
                      </a:endParaRP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INITI</a:t>
                      </a:r>
                    </a:p>
                  </a:txBody>
                  <a:tcPr marL="7776" marR="7776" marT="7776" marB="0" anchor="b">
                    <a:lnL>
                      <a:noFill/>
                    </a:lnL>
                    <a:lnR>
                      <a:noFill/>
                    </a:lnR>
                    <a:lnT>
                      <a:noFill/>
                    </a:lnT>
                    <a:lnB>
                      <a:noFill/>
                    </a:lnB>
                  </a:tcPr>
                </a:tc>
              </a:tr>
              <a:tr h="376871">
                <a:tc>
                  <a:txBody>
                    <a:bodyPr/>
                    <a:lstStyle/>
                    <a:p>
                      <a:pPr algn="l" fontAlgn="b"/>
                      <a:r>
                        <a:rPr lang="en-US" sz="2000" b="0" i="0" u="none" strike="noStrike">
                          <a:solidFill>
                            <a:srgbClr val="642F04"/>
                          </a:solidFill>
                          <a:latin typeface="Calibri"/>
                        </a:rPr>
                        <a:t>DOESN'T PLAN AHEAD</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PLAN</a:t>
                      </a:r>
                    </a:p>
                  </a:txBody>
                  <a:tcPr marL="7776" marR="7776" marT="7776" marB="0" anchor="b">
                    <a:lnL>
                      <a:noFill/>
                    </a:lnL>
                    <a:lnR>
                      <a:noFill/>
                    </a:lnR>
                    <a:lnT>
                      <a:noFill/>
                    </a:lnT>
                    <a:lnB>
                      <a:noFill/>
                    </a:lnB>
                  </a:tcPr>
                </a:tc>
                <a:tc gridSpan="3">
                  <a:txBody>
                    <a:bodyPr/>
                    <a:lstStyle/>
                    <a:p>
                      <a:pPr algn="l" fontAlgn="b"/>
                      <a:r>
                        <a:rPr lang="en-US" sz="2000" b="0" i="0" u="none" strike="noStrike">
                          <a:solidFill>
                            <a:srgbClr val="642F04"/>
                          </a:solidFill>
                          <a:latin typeface="Calibri"/>
                        </a:rPr>
                        <a:t>ANTICIPATE</a:t>
                      </a:r>
                    </a:p>
                  </a:txBody>
                  <a:tcPr marL="7776" marR="7776" marT="7776" marB="0" anchor="b">
                    <a:lnL>
                      <a:noFill/>
                    </a:lnL>
                    <a:lnR>
                      <a:noFill/>
                    </a:lnR>
                    <a:lnT>
                      <a:noFill/>
                    </a:lnT>
                    <a:lnB>
                      <a:noFill/>
                    </a:lnB>
                  </a:tcPr>
                </a:tc>
                <a:tc hMerge="1">
                  <a:txBody>
                    <a:bodyPr/>
                    <a:lstStyle/>
                    <a:p>
                      <a:endParaRPr lang="en-US"/>
                    </a:p>
                  </a:txBody>
                  <a:tcPr/>
                </a:tc>
                <a:tc hMerge="1">
                  <a:txBody>
                    <a:bodyPr/>
                    <a:lstStyle/>
                    <a:p>
                      <a:pPr algn="l" fontAlgn="b"/>
                      <a:endParaRPr lang="en-US" sz="2000" b="0" i="0" u="none" strike="noStrike">
                        <a:solidFill>
                          <a:srgbClr val="000000"/>
                        </a:solidFill>
                        <a:latin typeface="Calibri"/>
                      </a:endParaRPr>
                    </a:p>
                  </a:txBody>
                  <a:tcPr marL="7776" marR="7776" marT="7776" marB="0" anchor="b">
                    <a:lnL>
                      <a:noFill/>
                    </a:lnL>
                    <a:lnR>
                      <a:noFill/>
                    </a:lnR>
                    <a:lnT>
                      <a:noFill/>
                    </a:lnT>
                    <a:lnB>
                      <a:noFill/>
                    </a:lnB>
                  </a:tcPr>
                </a:tc>
                <a:tc>
                  <a:txBody>
                    <a:bodyPr/>
                    <a:lstStyle/>
                    <a:p>
                      <a:endParaRPr lang="en-US">
                        <a:solidFill>
                          <a:srgbClr val="642F04"/>
                        </a:solidFill>
                      </a:endParaRPr>
                    </a:p>
                  </a:txBody>
                  <a:tcPr marL="7776" marR="7776" marT="7776" marB="0" anchor="b">
                    <a:lnL>
                      <a:noFill/>
                    </a:lnL>
                    <a:lnR>
                      <a:noFill/>
                    </a:lnR>
                    <a:lnT>
                      <a:noFill/>
                    </a:lnT>
                    <a:lnB>
                      <a:noFill/>
                    </a:lnB>
                  </a:tcPr>
                </a:tc>
              </a:tr>
              <a:tr h="376871">
                <a:tc>
                  <a:txBody>
                    <a:bodyPr/>
                    <a:lstStyle/>
                    <a:p>
                      <a:pPr algn="l" fontAlgn="b"/>
                      <a:r>
                        <a:rPr lang="en-US" sz="2000" b="0" i="0" u="none" strike="noStrike">
                          <a:solidFill>
                            <a:srgbClr val="642F04"/>
                          </a:solidFill>
                          <a:latin typeface="Calibri"/>
                        </a:rPr>
                        <a:t>POORLY ORGANIZED writ</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ORGANIZE</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SEQUENCE</a:t>
                      </a:r>
                    </a:p>
                  </a:txBody>
                  <a:tcPr marL="7776" marR="7776" marT="7776" marB="0" anchor="b">
                    <a:lnL>
                      <a:noFill/>
                    </a:lnL>
                    <a:lnR>
                      <a:noFill/>
                    </a:lnR>
                    <a:lnT>
                      <a:noFill/>
                    </a:lnT>
                    <a:lnB>
                      <a:noFill/>
                    </a:lnB>
                  </a:tcPr>
                </a:tc>
                <a:tc gridSpan="2">
                  <a:txBody>
                    <a:bodyPr/>
                    <a:lstStyle/>
                    <a:p>
                      <a:endParaRPr lang="en-US" dirty="0">
                        <a:solidFill>
                          <a:srgbClr val="642F04"/>
                        </a:solidFill>
                      </a:endParaRPr>
                    </a:p>
                  </a:txBody>
                  <a:tcPr marL="7776" marR="7776" marT="7776" marB="0" anchor="b">
                    <a:lnL>
                      <a:noFill/>
                    </a:lnL>
                    <a:lnR>
                      <a:noFill/>
                    </a:lnR>
                    <a:lnT>
                      <a:noFill/>
                    </a:lnT>
                    <a:lnB>
                      <a:noFill/>
                    </a:lnB>
                  </a:tcPr>
                </a:tc>
                <a:tc hMerge="1">
                  <a:txBody>
                    <a:bodyPr/>
                    <a:lstStyle/>
                    <a:p>
                      <a:pPr algn="l" fontAlgn="b"/>
                      <a:endParaRPr lang="en-US" sz="2000" b="0" i="0" u="none" strike="noStrike">
                        <a:solidFill>
                          <a:srgbClr val="000000"/>
                        </a:solidFill>
                        <a:latin typeface="Calibri"/>
                      </a:endParaRPr>
                    </a:p>
                  </a:txBody>
                  <a:tcPr marL="7776" marR="7776" marT="7776" marB="0" anchor="b">
                    <a:lnL>
                      <a:noFill/>
                    </a:lnL>
                    <a:lnR>
                      <a:noFill/>
                    </a:lnR>
                    <a:lnT>
                      <a:noFill/>
                    </a:lnT>
                    <a:lnB>
                      <a:noFill/>
                    </a:lnB>
                  </a:tcPr>
                </a:tc>
                <a:tc>
                  <a:txBody>
                    <a:bodyPr/>
                    <a:lstStyle/>
                    <a:p>
                      <a:endParaRPr lang="en-US">
                        <a:solidFill>
                          <a:srgbClr val="642F04"/>
                        </a:solidFill>
                      </a:endParaRPr>
                    </a:p>
                  </a:txBody>
                  <a:tcPr marL="7776" marR="7776" marT="7776" marB="0" anchor="b">
                    <a:lnL>
                      <a:noFill/>
                    </a:lnL>
                    <a:lnR>
                      <a:noFill/>
                    </a:lnR>
                    <a:lnT>
                      <a:noFill/>
                    </a:lnT>
                    <a:lnB>
                      <a:noFill/>
                    </a:lnB>
                  </a:tcPr>
                </a:tc>
              </a:tr>
              <a:tr h="376871">
                <a:tc>
                  <a:txBody>
                    <a:bodyPr/>
                    <a:lstStyle/>
                    <a:p>
                      <a:pPr algn="l" fontAlgn="b"/>
                      <a:r>
                        <a:rPr lang="en-US" sz="2000" b="0" i="0" u="none" strike="noStrike">
                          <a:solidFill>
                            <a:srgbClr val="642F04"/>
                          </a:solidFill>
                          <a:latin typeface="Calibri"/>
                        </a:rPr>
                        <a:t>DOESN'T COMPLETE ACT</a:t>
                      </a:r>
                    </a:p>
                  </a:txBody>
                  <a:tcPr marL="7776" marR="7776" marT="7776"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7776" marR="7776" marT="7776"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SUSTAIN</a:t>
                      </a:r>
                    </a:p>
                  </a:txBody>
                  <a:tcPr marL="7776" marR="7776" marT="7776" marB="0" anchor="b">
                    <a:lnL>
                      <a:noFill/>
                    </a:lnL>
                    <a:lnR>
                      <a:noFill/>
                    </a:lnR>
                    <a:lnT>
                      <a:noFill/>
                    </a:lnT>
                    <a:lnB>
                      <a:noFill/>
                    </a:lnB>
                  </a:tcPr>
                </a:tc>
                <a:tc>
                  <a:txBody>
                    <a:bodyPr/>
                    <a:lstStyle/>
                    <a:p>
                      <a:pPr algn="l" fontAlgn="b"/>
                      <a:r>
                        <a:rPr lang="en-US" sz="2000" b="0" i="0" u="none" strike="noStrike">
                          <a:solidFill>
                            <a:srgbClr val="642F04"/>
                          </a:solidFill>
                          <a:latin typeface="Calibri"/>
                        </a:rPr>
                        <a:t>ENERGIZE</a:t>
                      </a:r>
                    </a:p>
                  </a:txBody>
                  <a:tcPr marL="7776" marR="7776" marT="7776" marB="0" anchor="b">
                    <a:lnL>
                      <a:noFill/>
                    </a:lnL>
                    <a:lnR>
                      <a:noFill/>
                    </a:lnR>
                    <a:lnT>
                      <a:noFill/>
                    </a:lnT>
                    <a:lnB>
                      <a:noFill/>
                    </a:lnB>
                  </a:tcPr>
                </a:tc>
                <a:tc gridSpan="2">
                  <a:txBody>
                    <a:bodyPr/>
                    <a:lstStyle/>
                    <a:p>
                      <a:endParaRPr lang="en-US">
                        <a:solidFill>
                          <a:srgbClr val="642F04"/>
                        </a:solidFill>
                      </a:endParaRPr>
                    </a:p>
                  </a:txBody>
                  <a:tcPr marL="7776" marR="7776" marT="7776" marB="0" anchor="b">
                    <a:lnL>
                      <a:noFill/>
                    </a:lnL>
                    <a:lnR>
                      <a:noFill/>
                    </a:lnR>
                    <a:lnT>
                      <a:noFill/>
                    </a:lnT>
                    <a:lnB>
                      <a:noFill/>
                    </a:lnB>
                  </a:tcPr>
                </a:tc>
                <a:tc hMerge="1">
                  <a:txBody>
                    <a:bodyPr/>
                    <a:lstStyle/>
                    <a:p>
                      <a:pPr algn="l" fontAlgn="b"/>
                      <a:endParaRPr lang="en-US" sz="2000" b="0" i="0" u="none" strike="noStrike" dirty="0">
                        <a:solidFill>
                          <a:srgbClr val="000000"/>
                        </a:solidFill>
                        <a:latin typeface="Calibri"/>
                      </a:endParaRPr>
                    </a:p>
                  </a:txBody>
                  <a:tcPr marL="7776" marR="7776" marT="7776" marB="0" anchor="b">
                    <a:lnL>
                      <a:noFill/>
                    </a:lnL>
                    <a:lnR>
                      <a:noFill/>
                    </a:lnR>
                    <a:lnT>
                      <a:noFill/>
                    </a:lnT>
                    <a:lnB>
                      <a:noFill/>
                    </a:lnB>
                  </a:tcPr>
                </a:tc>
                <a:tc>
                  <a:txBody>
                    <a:bodyPr/>
                    <a:lstStyle/>
                    <a:p>
                      <a:endParaRPr lang="en-US" dirty="0">
                        <a:solidFill>
                          <a:srgbClr val="642F04"/>
                        </a:solidFill>
                      </a:endParaRPr>
                    </a:p>
                  </a:txBody>
                  <a:tcPr marL="7776" marR="7776" marT="7776" marB="0" anchor="b">
                    <a:lnL>
                      <a:noFill/>
                    </a:lnL>
                    <a:lnR>
                      <a:noFill/>
                    </a:lnR>
                    <a:lnT>
                      <a:noFill/>
                    </a:lnT>
                    <a:lnB>
                      <a:noFill/>
                    </a:lnB>
                  </a:tcPr>
                </a:tc>
              </a:tr>
            </a:tbl>
          </a:graphicData>
        </a:graphic>
      </p:graphicFrame>
      <p:sp>
        <p:nvSpPr>
          <p:cNvPr id="7" name="Rectangle 6"/>
          <p:cNvSpPr/>
          <p:nvPr/>
        </p:nvSpPr>
        <p:spPr>
          <a:xfrm>
            <a:off x="129951" y="87541"/>
            <a:ext cx="392563" cy="40594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8" name="Straight Connector 7"/>
          <p:cNvCxnSpPr/>
          <p:nvPr/>
        </p:nvCxnSpPr>
        <p:spPr>
          <a:xfrm>
            <a:off x="1582740" y="1190848"/>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Number Placeholder 1"/>
          <p:cNvSpPr>
            <a:spLocks noGrp="1"/>
          </p:cNvSpPr>
          <p:nvPr>
            <p:ph type="sldNum" sz="quarter" idx="12"/>
          </p:nvPr>
        </p:nvSpPr>
        <p:spPr>
          <a:noFill/>
        </p:spPr>
        <p:txBody>
          <a:bodyPr/>
          <a:lstStyle/>
          <a:p>
            <a:fld id="{5E30BF49-4159-419C-B3ED-5E03559B1307}" type="slidenum">
              <a:rPr lang="en-US" smtClean="0"/>
              <a:pPr/>
              <a:t>82</a:t>
            </a:fld>
            <a:endParaRPr lang="en-US" smtClean="0"/>
          </a:p>
        </p:txBody>
      </p:sp>
      <p:graphicFrame>
        <p:nvGraphicFramePr>
          <p:cNvPr id="8" name="Table 7"/>
          <p:cNvGraphicFramePr>
            <a:graphicFrameLocks noGrp="1"/>
          </p:cNvGraphicFramePr>
          <p:nvPr/>
        </p:nvGraphicFramePr>
        <p:xfrm>
          <a:off x="580118" y="420914"/>
          <a:ext cx="8316684" cy="5790824"/>
        </p:xfrm>
        <a:graphic>
          <a:graphicData uri="http://schemas.openxmlformats.org/drawingml/2006/table">
            <a:tbl>
              <a:tblPr/>
              <a:tblGrid>
                <a:gridCol w="3157794"/>
                <a:gridCol w="508949"/>
                <a:gridCol w="520516"/>
                <a:gridCol w="1457444"/>
                <a:gridCol w="1341774"/>
                <a:gridCol w="1330207"/>
              </a:tblGrid>
              <a:tr h="798470">
                <a:tc gridSpan="3">
                  <a:txBody>
                    <a:bodyPr/>
                    <a:lstStyle/>
                    <a:p>
                      <a:pPr algn="l" fontAlgn="b"/>
                      <a:r>
                        <a:rPr lang="en-US" sz="2000" b="1" i="0" u="none" strike="noStrike" dirty="0">
                          <a:solidFill>
                            <a:srgbClr val="642F04"/>
                          </a:solidFill>
                          <a:latin typeface="Calibri"/>
                        </a:rPr>
                        <a:t>BRIEF ORGANIZATION OF MATERIALS SCALE</a:t>
                      </a:r>
                    </a:p>
                  </a:txBody>
                  <a:tcPr marL="8425" marR="8425" marT="8425"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2000" b="1" i="0" u="none" strike="noStrike" dirty="0">
                          <a:solidFill>
                            <a:srgbClr val="642F04"/>
                          </a:solidFill>
                          <a:latin typeface="Calibri"/>
                        </a:rPr>
                        <a:t>Executive Functions </a:t>
                      </a:r>
                    </a:p>
                  </a:txBody>
                  <a:tcPr marL="8425" marR="8425" marT="8425" marB="0" anchor="b">
                    <a:lnL>
                      <a:noFill/>
                    </a:lnL>
                    <a:lnR>
                      <a:noFill/>
                    </a:lnR>
                    <a:lnT>
                      <a:noFill/>
                    </a:lnT>
                    <a:lnB>
                      <a:noFill/>
                    </a:lnB>
                  </a:tcPr>
                </a:tc>
                <a:tc hMerge="1">
                  <a:txBody>
                    <a:bodyPr/>
                    <a:lstStyle/>
                    <a:p>
                      <a:endParaRPr lang="en-US"/>
                    </a:p>
                  </a:txBody>
                  <a:tcPr/>
                </a:tc>
                <a:tc hMerge="1">
                  <a:txBody>
                    <a:bodyPr/>
                    <a:lstStyle/>
                    <a:p>
                      <a:endParaRPr lang="en-US"/>
                    </a:p>
                  </a:txBody>
                  <a:tcPr/>
                </a:tc>
              </a:tr>
              <a:tr h="377183">
                <a:tc>
                  <a:txBody>
                    <a:bodyPr/>
                    <a:lstStyle/>
                    <a:p>
                      <a:pPr algn="l" fontAlgn="b"/>
                      <a:endParaRPr lang="en-US" sz="2000" b="1" i="0" u="none" strike="noStrike" dirty="0">
                        <a:solidFill>
                          <a:srgbClr val="642F04"/>
                        </a:solidFill>
                        <a:latin typeface="Calibri"/>
                      </a:endParaRPr>
                    </a:p>
                  </a:txBody>
                  <a:tcPr marL="8425" marR="8425" marT="8425" marB="0" anchor="b">
                    <a:lnL>
                      <a:noFill/>
                    </a:lnL>
                    <a:lnR>
                      <a:noFill/>
                    </a:lnR>
                    <a:lnT>
                      <a:noFill/>
                    </a:lnT>
                    <a:lnB>
                      <a:noFill/>
                    </a:lnB>
                  </a:tcPr>
                </a:tc>
                <a:tc>
                  <a:txBody>
                    <a:bodyPr/>
                    <a:lstStyle/>
                    <a:p>
                      <a:pPr algn="ctr" fontAlgn="b"/>
                      <a:endParaRPr lang="en-US" sz="2000" b="1" i="0" u="none" strike="noStrike" dirty="0">
                        <a:solidFill>
                          <a:srgbClr val="642F04"/>
                        </a:solidFill>
                        <a:latin typeface="Calibri"/>
                      </a:endParaRPr>
                    </a:p>
                  </a:txBody>
                  <a:tcPr marL="8425" marR="8425" marT="8425" marB="0" anchor="b">
                    <a:lnL>
                      <a:noFill/>
                    </a:lnL>
                    <a:lnR>
                      <a:noFill/>
                    </a:lnR>
                    <a:lnT>
                      <a:noFill/>
                    </a:lnT>
                    <a:lnB>
                      <a:noFill/>
                    </a:lnB>
                  </a:tcPr>
                </a:tc>
                <a:tc>
                  <a:txBody>
                    <a:bodyPr/>
                    <a:lstStyle/>
                    <a:p>
                      <a:pPr algn="ctr" fontAlgn="b"/>
                      <a:endParaRPr lang="en-US" sz="2000" b="1" i="0" u="none" strike="noStrike" dirty="0">
                        <a:solidFill>
                          <a:srgbClr val="642F04"/>
                        </a:solidFill>
                        <a:latin typeface="Calibri"/>
                      </a:endParaRPr>
                    </a:p>
                  </a:txBody>
                  <a:tcPr marL="8425" marR="8425" marT="8425" marB="0" anchor="b">
                    <a:lnL>
                      <a:noFill/>
                    </a:lnL>
                    <a:lnR>
                      <a:noFill/>
                    </a:lnR>
                    <a:lnT>
                      <a:noFill/>
                    </a:lnT>
                    <a:lnB>
                      <a:noFill/>
                    </a:lnB>
                  </a:tcPr>
                </a:tc>
                <a:tc gridSpan="3">
                  <a:txBody>
                    <a:bodyPr/>
                    <a:lstStyle/>
                    <a:p>
                      <a:pPr algn="ctr" fontAlgn="b"/>
                      <a:r>
                        <a:rPr lang="en-US" sz="2000" b="1" i="0" u="none" strike="noStrike" dirty="0">
                          <a:solidFill>
                            <a:srgbClr val="642F04"/>
                          </a:solidFill>
                          <a:latin typeface="Calibri"/>
                        </a:rPr>
                        <a:t>Likely to be Associated with Behaviors</a:t>
                      </a:r>
                    </a:p>
                  </a:txBody>
                  <a:tcPr marL="8425" marR="8425" marT="8425" marB="0" anchor="b">
                    <a:lnL>
                      <a:noFill/>
                    </a:lnL>
                    <a:lnR>
                      <a:noFill/>
                    </a:lnR>
                    <a:lnT>
                      <a:noFill/>
                    </a:lnT>
                    <a:lnB>
                      <a:noFill/>
                    </a:lnB>
                  </a:tcPr>
                </a:tc>
                <a:tc hMerge="1">
                  <a:txBody>
                    <a:bodyPr/>
                    <a:lstStyle/>
                    <a:p>
                      <a:endParaRPr lang="en-US"/>
                    </a:p>
                  </a:txBody>
                  <a:tcPr/>
                </a:tc>
                <a:tc hMerge="1">
                  <a:txBody>
                    <a:bodyPr/>
                    <a:lstStyle/>
                    <a:p>
                      <a:endParaRPr lang="en-US"/>
                    </a:p>
                  </a:txBody>
                  <a:tcPr/>
                </a:tc>
              </a:tr>
              <a:tr h="420332">
                <a:tc>
                  <a:txBody>
                    <a:bodyPr/>
                    <a:lstStyle/>
                    <a:p>
                      <a:pPr algn="l" fontAlgn="b"/>
                      <a:r>
                        <a:rPr lang="en-US" sz="2000" b="1" i="0" u="none" strike="noStrike">
                          <a:solidFill>
                            <a:srgbClr val="642F04"/>
                          </a:solidFill>
                          <a:latin typeface="Calibri"/>
                        </a:rPr>
                        <a:t>Item Descriptions</a:t>
                      </a:r>
                    </a:p>
                  </a:txBody>
                  <a:tcPr marL="8425" marR="8425" marT="8425" marB="0" anchor="b">
                    <a:lnL>
                      <a:noFill/>
                    </a:lnL>
                    <a:lnR>
                      <a:noFill/>
                    </a:lnR>
                    <a:lnT>
                      <a:noFill/>
                    </a:lnT>
                    <a:lnB>
                      <a:noFill/>
                    </a:lnB>
                  </a:tcPr>
                </a:tc>
                <a:tc>
                  <a:txBody>
                    <a:bodyPr/>
                    <a:lstStyle/>
                    <a:p>
                      <a:pPr algn="ctr" fontAlgn="b"/>
                      <a:r>
                        <a:rPr lang="en-US" sz="2000" b="1" i="0" u="none" strike="noStrike">
                          <a:solidFill>
                            <a:srgbClr val="642F04"/>
                          </a:solidFill>
                          <a:latin typeface="Calibri"/>
                        </a:rPr>
                        <a:t>P</a:t>
                      </a:r>
                    </a:p>
                  </a:txBody>
                  <a:tcPr marL="8425" marR="8425" marT="8425" marB="0" anchor="b">
                    <a:lnL>
                      <a:noFill/>
                    </a:lnL>
                    <a:lnR>
                      <a:noFill/>
                    </a:lnR>
                    <a:lnT>
                      <a:noFill/>
                    </a:lnT>
                    <a:lnB>
                      <a:noFill/>
                    </a:lnB>
                  </a:tcPr>
                </a:tc>
                <a:tc>
                  <a:txBody>
                    <a:bodyPr/>
                    <a:lstStyle/>
                    <a:p>
                      <a:pPr algn="ctr" fontAlgn="b"/>
                      <a:r>
                        <a:rPr lang="en-US" sz="2000" b="1" i="0" u="none" strike="noStrike">
                          <a:solidFill>
                            <a:srgbClr val="642F04"/>
                          </a:solidFill>
                          <a:latin typeface="Calibri"/>
                        </a:rPr>
                        <a:t>T</a:t>
                      </a:r>
                    </a:p>
                  </a:txBody>
                  <a:tcPr marL="8425" marR="8425" marT="8425" marB="0" anchor="b">
                    <a:lnL>
                      <a:noFill/>
                    </a:lnL>
                    <a:lnR>
                      <a:noFill/>
                    </a:lnR>
                    <a:lnT>
                      <a:noFill/>
                    </a:lnT>
                    <a:lnB>
                      <a:noFill/>
                    </a:lnB>
                  </a:tcPr>
                </a:tc>
                <a:tc>
                  <a:txBody>
                    <a:bodyPr/>
                    <a:lstStyle/>
                    <a:p>
                      <a:pPr algn="ctr" fontAlgn="b"/>
                      <a:r>
                        <a:rPr lang="en-US" sz="2000" b="1" i="0" u="none" strike="noStrike">
                          <a:solidFill>
                            <a:srgbClr val="642F04"/>
                          </a:solidFill>
                          <a:latin typeface="Calibri"/>
                        </a:rPr>
                        <a:t>PRIMARY EF</a:t>
                      </a:r>
                    </a:p>
                  </a:txBody>
                  <a:tcPr marL="8425" marR="8425" marT="8425" marB="0" anchor="b">
                    <a:lnL>
                      <a:noFill/>
                    </a:lnL>
                    <a:lnR>
                      <a:noFill/>
                    </a:lnR>
                    <a:lnT>
                      <a:noFill/>
                    </a:lnT>
                    <a:lnB>
                      <a:noFill/>
                    </a:lnB>
                  </a:tcPr>
                </a:tc>
                <a:tc gridSpan="2">
                  <a:txBody>
                    <a:bodyPr/>
                    <a:lstStyle/>
                    <a:p>
                      <a:pPr algn="ctr" fontAlgn="b"/>
                      <a:r>
                        <a:rPr lang="en-US" sz="2000" b="1" i="0" u="none" strike="noStrike">
                          <a:solidFill>
                            <a:srgbClr val="642F04"/>
                          </a:solidFill>
                          <a:latin typeface="Calibri"/>
                        </a:rPr>
                        <a:t>SECONDARY Efs</a:t>
                      </a:r>
                    </a:p>
                  </a:txBody>
                  <a:tcPr marL="8425" marR="8425" marT="8425" marB="0" anchor="b">
                    <a:lnL>
                      <a:noFill/>
                    </a:lnL>
                    <a:lnR>
                      <a:noFill/>
                    </a:lnR>
                    <a:lnT>
                      <a:noFill/>
                    </a:lnT>
                    <a:lnB>
                      <a:noFill/>
                    </a:lnB>
                  </a:tcPr>
                </a:tc>
                <a:tc hMerge="1">
                  <a:txBody>
                    <a:bodyPr/>
                    <a:lstStyle/>
                    <a:p>
                      <a:endParaRPr lang="en-US"/>
                    </a:p>
                  </a:txBody>
                  <a:tcPr/>
                </a:tc>
              </a:tr>
              <a:tr h="420332">
                <a:tc>
                  <a:txBody>
                    <a:bodyPr/>
                    <a:lstStyle/>
                    <a:p>
                      <a:pPr algn="l" fontAlgn="b"/>
                      <a:r>
                        <a:rPr lang="en-US" sz="2000" b="0" i="0" u="none" strike="noStrike" dirty="0">
                          <a:solidFill>
                            <a:srgbClr val="642F04"/>
                          </a:solidFill>
                          <a:latin typeface="Calibri"/>
                        </a:rPr>
                        <a:t>Leaves room a MESS</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ORGANIZE</a:t>
                      </a: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r>
              <a:tr h="420332">
                <a:tc>
                  <a:txBody>
                    <a:bodyPr/>
                    <a:lstStyle/>
                    <a:p>
                      <a:pPr algn="l" fontAlgn="b"/>
                      <a:r>
                        <a:rPr lang="en-US" sz="2000" b="0" i="0" u="none" strike="noStrike">
                          <a:solidFill>
                            <a:srgbClr val="642F04"/>
                          </a:solidFill>
                          <a:latin typeface="Calibri"/>
                        </a:rPr>
                        <a:t>Keeps a MESSY room</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ORGANIZE</a:t>
                      </a: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r>
              <a:tr h="420332">
                <a:tc>
                  <a:txBody>
                    <a:bodyPr/>
                    <a:lstStyle/>
                    <a:p>
                      <a:pPr algn="l" fontAlgn="b"/>
                      <a:r>
                        <a:rPr lang="en-US" sz="2000" b="0" i="0" u="none" strike="noStrike">
                          <a:solidFill>
                            <a:srgbClr val="642F04"/>
                          </a:solidFill>
                          <a:latin typeface="Calibri"/>
                        </a:rPr>
                        <a:t>CAN'T FIND THINGS</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RETRIEVE</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r>
              <a:tr h="454045">
                <a:tc>
                  <a:txBody>
                    <a:bodyPr/>
                    <a:lstStyle/>
                    <a:p>
                      <a:pPr algn="l" fontAlgn="b"/>
                      <a:r>
                        <a:rPr lang="en-US" sz="2000" b="0" i="0" u="none" strike="noStrike" dirty="0">
                          <a:solidFill>
                            <a:srgbClr val="642F04"/>
                          </a:solidFill>
                          <a:latin typeface="Calibri"/>
                        </a:rPr>
                        <a:t>LEAVES THINGS </a:t>
                      </a:r>
                      <a:r>
                        <a:rPr lang="en-US" sz="2000" b="0" i="0" u="none" strike="noStrike" dirty="0" smtClean="0">
                          <a:solidFill>
                            <a:srgbClr val="642F04"/>
                          </a:solidFill>
                          <a:latin typeface="Calibri"/>
                        </a:rPr>
                        <a:t>lying</a:t>
                      </a:r>
                      <a:endParaRPr lang="en-US" sz="2000" b="0" i="0" u="none" strike="noStrike" dirty="0">
                        <a:solidFill>
                          <a:srgbClr val="642F04"/>
                        </a:solidFill>
                        <a:latin typeface="Calibri"/>
                      </a:endParaRP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CORRECT</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r>
              <a:tr h="798470">
                <a:tc>
                  <a:txBody>
                    <a:bodyPr/>
                    <a:lstStyle/>
                    <a:p>
                      <a:pPr algn="l" fontAlgn="b"/>
                      <a:r>
                        <a:rPr lang="en-US" sz="2000" b="0" i="0" u="none" strike="noStrike">
                          <a:solidFill>
                            <a:srgbClr val="642F04"/>
                          </a:solidFill>
                          <a:latin typeface="Calibri"/>
                        </a:rPr>
                        <a:t>Leaves MESSES for others to clean</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CORRECT</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r>
              <a:tr h="420332">
                <a:tc>
                  <a:txBody>
                    <a:bodyPr/>
                    <a:lstStyle/>
                    <a:p>
                      <a:pPr algn="l" fontAlgn="b"/>
                      <a:r>
                        <a:rPr lang="en-US" sz="2000" b="0" i="0" u="none" strike="noStrike">
                          <a:solidFill>
                            <a:srgbClr val="642F04"/>
                          </a:solidFill>
                          <a:latin typeface="Calibri"/>
                        </a:rPr>
                        <a:t>MESSY closet</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ORGANIZE</a:t>
                      </a: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r>
              <a:tr h="420332">
                <a:tc>
                  <a:txBody>
                    <a:bodyPr/>
                    <a:lstStyle/>
                    <a:p>
                      <a:pPr algn="l" fontAlgn="b"/>
                      <a:r>
                        <a:rPr lang="en-US" sz="2000" b="0" i="0" u="none" strike="noStrike">
                          <a:solidFill>
                            <a:srgbClr val="642F04"/>
                          </a:solidFill>
                          <a:latin typeface="Calibri"/>
                        </a:rPr>
                        <a:t>LOSES THINGS</a:t>
                      </a:r>
                    </a:p>
                  </a:txBody>
                  <a:tcPr marL="8425" marR="8425" marT="842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RETRIEVE</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ORGANIZE</a:t>
                      </a:r>
                    </a:p>
                  </a:txBody>
                  <a:tcPr marL="8425" marR="8425" marT="8425" marB="0" anchor="b">
                    <a:lnL>
                      <a:noFill/>
                    </a:lnL>
                    <a:lnR>
                      <a:noFill/>
                    </a:lnR>
                    <a:lnT>
                      <a:noFill/>
                    </a:lnT>
                    <a:lnB>
                      <a:noFill/>
                    </a:lnB>
                  </a:tcPr>
                </a:tc>
              </a:tr>
              <a:tr h="420332">
                <a:tc>
                  <a:txBody>
                    <a:bodyPr/>
                    <a:lstStyle/>
                    <a:p>
                      <a:pPr algn="l" fontAlgn="b"/>
                      <a:r>
                        <a:rPr lang="en-US" sz="2000" b="0" i="0" u="none" strike="noStrike">
                          <a:solidFill>
                            <a:srgbClr val="642F04"/>
                          </a:solidFill>
                          <a:latin typeface="Calibri"/>
                        </a:rPr>
                        <a:t>CAN'T FIND THINGS</a:t>
                      </a:r>
                    </a:p>
                  </a:txBody>
                  <a:tcPr marL="8425" marR="8425" marT="842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RETRIEVE</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MONITOR</a:t>
                      </a: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r>
              <a:tr h="420332">
                <a:tc>
                  <a:txBody>
                    <a:bodyPr/>
                    <a:lstStyle/>
                    <a:p>
                      <a:pPr algn="l" fontAlgn="b"/>
                      <a:r>
                        <a:rPr lang="en-US" sz="2000" b="0" i="0" u="none" strike="noStrike">
                          <a:solidFill>
                            <a:srgbClr val="642F04"/>
                          </a:solidFill>
                          <a:latin typeface="Calibri"/>
                        </a:rPr>
                        <a:t>DISORGANIZED backpack</a:t>
                      </a:r>
                    </a:p>
                  </a:txBody>
                  <a:tcPr marL="8425" marR="8425" marT="8425" marB="0" anchor="b">
                    <a:lnL>
                      <a:noFill/>
                    </a:lnL>
                    <a:lnR>
                      <a:noFill/>
                    </a:lnR>
                    <a:lnT>
                      <a:noFill/>
                    </a:lnT>
                    <a:lnB>
                      <a:noFill/>
                    </a:lnB>
                  </a:tcPr>
                </a:tc>
                <a:tc>
                  <a:txBody>
                    <a:bodyPr/>
                    <a:lstStyle/>
                    <a:p>
                      <a:pPr algn="ctr"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ctr" fontAlgn="b"/>
                      <a:r>
                        <a:rPr lang="en-US" sz="2000" b="0" i="0" u="none" strike="noStrike">
                          <a:solidFill>
                            <a:srgbClr val="642F04"/>
                          </a:solidFill>
                          <a:latin typeface="Calibri"/>
                        </a:rPr>
                        <a:t>x</a:t>
                      </a:r>
                    </a:p>
                  </a:txBody>
                  <a:tcPr marL="8425" marR="8425" marT="8425" marB="0" anchor="b">
                    <a:lnL>
                      <a:noFill/>
                    </a:lnL>
                    <a:lnR>
                      <a:noFill/>
                    </a:lnR>
                    <a:lnT>
                      <a:noFill/>
                    </a:lnT>
                    <a:lnB>
                      <a:noFill/>
                    </a:lnB>
                  </a:tcPr>
                </a:tc>
                <a:tc>
                  <a:txBody>
                    <a:bodyPr/>
                    <a:lstStyle/>
                    <a:p>
                      <a:pPr algn="l" fontAlgn="b"/>
                      <a:r>
                        <a:rPr lang="en-US" sz="2000" b="0" i="0" u="none" strike="noStrike">
                          <a:solidFill>
                            <a:srgbClr val="642F04"/>
                          </a:solidFill>
                          <a:latin typeface="Calibri"/>
                        </a:rPr>
                        <a:t>ORGANIZE</a:t>
                      </a:r>
                    </a:p>
                  </a:txBody>
                  <a:tcPr marL="8425" marR="8425" marT="8425" marB="0" anchor="b">
                    <a:lnL>
                      <a:noFill/>
                    </a:lnL>
                    <a:lnR>
                      <a:noFill/>
                    </a:lnR>
                    <a:lnT>
                      <a:noFill/>
                    </a:lnT>
                    <a:lnB>
                      <a:noFill/>
                    </a:lnB>
                  </a:tcPr>
                </a:tc>
                <a:tc>
                  <a:txBody>
                    <a:bodyPr/>
                    <a:lstStyle/>
                    <a:p>
                      <a:pPr algn="l" fontAlgn="b"/>
                      <a:endParaRPr lang="en-US" sz="2000" b="0" i="0" u="none" strike="noStrike">
                        <a:solidFill>
                          <a:srgbClr val="642F04"/>
                        </a:solidFill>
                        <a:latin typeface="Calibri"/>
                      </a:endParaRPr>
                    </a:p>
                  </a:txBody>
                  <a:tcPr marL="8425" marR="8425" marT="8425" marB="0" anchor="b">
                    <a:lnL>
                      <a:noFill/>
                    </a:lnL>
                    <a:lnR>
                      <a:noFill/>
                    </a:lnR>
                    <a:lnT>
                      <a:noFill/>
                    </a:lnT>
                    <a:lnB>
                      <a:noFill/>
                    </a:lnB>
                  </a:tcPr>
                </a:tc>
                <a:tc>
                  <a:txBody>
                    <a:bodyPr/>
                    <a:lstStyle/>
                    <a:p>
                      <a:pPr algn="l" fontAlgn="b"/>
                      <a:endParaRPr lang="en-US" sz="2000" b="0" i="0" u="none" strike="noStrike" dirty="0">
                        <a:solidFill>
                          <a:srgbClr val="642F04"/>
                        </a:solidFill>
                        <a:latin typeface="Calibri"/>
                      </a:endParaRPr>
                    </a:p>
                  </a:txBody>
                  <a:tcPr marL="8425" marR="8425" marT="8425" marB="0" anchor="b">
                    <a:lnL>
                      <a:noFill/>
                    </a:lnL>
                    <a:lnR>
                      <a:noFill/>
                    </a:lnR>
                    <a:lnT>
                      <a:noFill/>
                    </a:lnT>
                    <a:lnB>
                      <a:noFill/>
                    </a:lnB>
                  </a:tcPr>
                </a:tc>
              </a:tr>
            </a:tbl>
          </a:graphicData>
        </a:graphic>
      </p:graphicFrame>
      <p:sp>
        <p:nvSpPr>
          <p:cNvPr id="7" name="Rectangle 6"/>
          <p:cNvSpPr/>
          <p:nvPr/>
        </p:nvSpPr>
        <p:spPr>
          <a:xfrm>
            <a:off x="129951" y="87541"/>
            <a:ext cx="392563" cy="40594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9" name="Straight Connector 8"/>
          <p:cNvCxnSpPr/>
          <p:nvPr/>
        </p:nvCxnSpPr>
        <p:spPr>
          <a:xfrm>
            <a:off x="1582740" y="16843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Number Placeholder 1"/>
          <p:cNvSpPr>
            <a:spLocks noGrp="1"/>
          </p:cNvSpPr>
          <p:nvPr>
            <p:ph type="sldNum" sz="quarter" idx="12"/>
          </p:nvPr>
        </p:nvSpPr>
        <p:spPr>
          <a:noFill/>
        </p:spPr>
        <p:txBody>
          <a:bodyPr/>
          <a:lstStyle/>
          <a:p>
            <a:fld id="{B921EDB0-4A68-4236-B044-58F8B0D401F7}" type="slidenum">
              <a:rPr lang="en-US" smtClean="0"/>
              <a:pPr/>
              <a:t>83</a:t>
            </a:fld>
            <a:endParaRPr lang="en-US" smtClean="0"/>
          </a:p>
        </p:txBody>
      </p:sp>
      <p:graphicFrame>
        <p:nvGraphicFramePr>
          <p:cNvPr id="7" name="Table 6"/>
          <p:cNvGraphicFramePr>
            <a:graphicFrameLocks noGrp="1"/>
          </p:cNvGraphicFramePr>
          <p:nvPr/>
        </p:nvGraphicFramePr>
        <p:xfrm>
          <a:off x="479653" y="546553"/>
          <a:ext cx="8389256" cy="5595637"/>
        </p:xfrm>
        <a:graphic>
          <a:graphicData uri="http://schemas.openxmlformats.org/drawingml/2006/table">
            <a:tbl>
              <a:tblPr/>
              <a:tblGrid>
                <a:gridCol w="3186286"/>
                <a:gridCol w="512914"/>
                <a:gridCol w="528457"/>
                <a:gridCol w="1468800"/>
                <a:gridCol w="1352228"/>
                <a:gridCol w="1340571"/>
              </a:tblGrid>
              <a:tr h="402944">
                <a:tc>
                  <a:txBody>
                    <a:bodyPr/>
                    <a:lstStyle/>
                    <a:p>
                      <a:pPr algn="l" fontAlgn="b"/>
                      <a:r>
                        <a:rPr lang="en-US" sz="2000" b="1" i="0" u="none" strike="noStrike" dirty="0">
                          <a:solidFill>
                            <a:srgbClr val="000000"/>
                          </a:solidFill>
                          <a:latin typeface="Calibri"/>
                        </a:rPr>
                        <a:t>BRIEF MONITOR SCALE</a:t>
                      </a:r>
                    </a:p>
                  </a:txBody>
                  <a:tcPr marL="8467" marR="8467" marT="8467" marB="0" anchor="b">
                    <a:lnL>
                      <a:noFill/>
                    </a:lnL>
                    <a:lnR>
                      <a:noFill/>
                    </a:lnR>
                    <a:lnT>
                      <a:noFill/>
                    </a:lnT>
                    <a:lnB>
                      <a:noFill/>
                    </a:lnB>
                  </a:tcPr>
                </a:tc>
                <a:tc>
                  <a:txBody>
                    <a:bodyPr/>
                    <a:lstStyle/>
                    <a:p>
                      <a:pPr algn="ctr"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ctr"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gridSpan="3">
                  <a:txBody>
                    <a:bodyPr/>
                    <a:lstStyle/>
                    <a:p>
                      <a:pPr algn="ctr" fontAlgn="b"/>
                      <a:r>
                        <a:rPr lang="en-US" sz="2000" b="1" i="0" u="none" strike="noStrike" dirty="0">
                          <a:solidFill>
                            <a:srgbClr val="000000"/>
                          </a:solidFill>
                          <a:latin typeface="Calibri"/>
                        </a:rPr>
                        <a:t>Executive Functions </a:t>
                      </a:r>
                    </a:p>
                  </a:txBody>
                  <a:tcPr marL="8467" marR="8467" marT="8467" marB="0" anchor="b">
                    <a:lnL>
                      <a:noFill/>
                    </a:lnL>
                    <a:lnR>
                      <a:noFill/>
                    </a:lnR>
                    <a:lnT>
                      <a:noFill/>
                    </a:lnT>
                    <a:lnB>
                      <a:noFill/>
                    </a:lnB>
                  </a:tcPr>
                </a:tc>
                <a:tc hMerge="1">
                  <a:txBody>
                    <a:bodyPr/>
                    <a:lstStyle/>
                    <a:p>
                      <a:endParaRPr lang="en-US"/>
                    </a:p>
                  </a:txBody>
                  <a:tcPr/>
                </a:tc>
                <a:tc hMerge="1">
                  <a:txBody>
                    <a:bodyPr/>
                    <a:lstStyle/>
                    <a:p>
                      <a:endParaRPr lang="en-US"/>
                    </a:p>
                  </a:txBody>
                  <a:tcPr/>
                </a:tc>
              </a:tr>
              <a:tr h="357365">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ctr" fontAlgn="b"/>
                      <a:endParaRPr lang="en-US" sz="2000" b="1"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ctr" fontAlgn="b"/>
                      <a:endParaRPr lang="en-US" sz="2000" b="1" i="0" u="none" strike="noStrike">
                        <a:solidFill>
                          <a:srgbClr val="000000"/>
                        </a:solidFill>
                        <a:latin typeface="Calibri"/>
                      </a:endParaRPr>
                    </a:p>
                  </a:txBody>
                  <a:tcPr marL="8467" marR="8467" marT="8467" marB="0" anchor="b">
                    <a:lnL>
                      <a:noFill/>
                    </a:lnL>
                    <a:lnR>
                      <a:noFill/>
                    </a:lnR>
                    <a:lnT>
                      <a:noFill/>
                    </a:lnT>
                    <a:lnB>
                      <a:noFill/>
                    </a:lnB>
                  </a:tcPr>
                </a:tc>
                <a:tc gridSpan="3">
                  <a:txBody>
                    <a:bodyPr/>
                    <a:lstStyle/>
                    <a:p>
                      <a:pPr algn="ctr" fontAlgn="b"/>
                      <a:r>
                        <a:rPr lang="en-US" sz="2000" b="1" i="0" u="none" strike="noStrike">
                          <a:solidFill>
                            <a:srgbClr val="000000"/>
                          </a:solidFill>
                          <a:latin typeface="Calibri"/>
                        </a:rPr>
                        <a:t>Likely to be Associated with Behaviors</a:t>
                      </a:r>
                    </a:p>
                  </a:txBody>
                  <a:tcPr marL="8467" marR="8467" marT="8467" marB="0" anchor="b">
                    <a:lnL>
                      <a:noFill/>
                    </a:lnL>
                    <a:lnR>
                      <a:noFill/>
                    </a:lnR>
                    <a:lnT>
                      <a:noFill/>
                    </a:lnT>
                    <a:lnB>
                      <a:noFill/>
                    </a:lnB>
                  </a:tcPr>
                </a:tc>
                <a:tc hMerge="1">
                  <a:txBody>
                    <a:bodyPr/>
                    <a:lstStyle/>
                    <a:p>
                      <a:endParaRPr lang="en-US"/>
                    </a:p>
                  </a:txBody>
                  <a:tcPr/>
                </a:tc>
                <a:tc hMerge="1">
                  <a:txBody>
                    <a:bodyPr/>
                    <a:lstStyle/>
                    <a:p>
                      <a:endParaRPr lang="en-US"/>
                    </a:p>
                  </a:txBody>
                  <a:tcPr/>
                </a:tc>
              </a:tr>
              <a:tr h="402944">
                <a:tc>
                  <a:txBody>
                    <a:bodyPr/>
                    <a:lstStyle/>
                    <a:p>
                      <a:pPr algn="l" fontAlgn="b"/>
                      <a:r>
                        <a:rPr lang="en-US" sz="2000" b="1" i="0" u="none" strike="noStrike">
                          <a:solidFill>
                            <a:srgbClr val="000000"/>
                          </a:solidFill>
                          <a:latin typeface="Calibri"/>
                        </a:rPr>
                        <a:t>Item Description</a:t>
                      </a:r>
                    </a:p>
                  </a:txBody>
                  <a:tcPr marL="8467" marR="8467" marT="8467" marB="0" anchor="b">
                    <a:lnL>
                      <a:noFill/>
                    </a:lnL>
                    <a:lnR>
                      <a:noFill/>
                    </a:lnR>
                    <a:lnT>
                      <a:noFill/>
                    </a:lnT>
                    <a:lnB>
                      <a:noFill/>
                    </a:lnB>
                  </a:tcPr>
                </a:tc>
                <a:tc>
                  <a:txBody>
                    <a:bodyPr/>
                    <a:lstStyle/>
                    <a:p>
                      <a:pPr algn="ctr" fontAlgn="b"/>
                      <a:r>
                        <a:rPr lang="en-US" sz="2000" b="1" i="0" u="none" strike="noStrike">
                          <a:solidFill>
                            <a:srgbClr val="000000"/>
                          </a:solidFill>
                          <a:latin typeface="Calibri"/>
                        </a:rPr>
                        <a:t>P</a:t>
                      </a:r>
                    </a:p>
                  </a:txBody>
                  <a:tcPr marL="8467" marR="8467" marT="8467" marB="0" anchor="b">
                    <a:lnL>
                      <a:noFill/>
                    </a:lnL>
                    <a:lnR>
                      <a:noFill/>
                    </a:lnR>
                    <a:lnT>
                      <a:noFill/>
                    </a:lnT>
                    <a:lnB>
                      <a:noFill/>
                    </a:lnB>
                  </a:tcPr>
                </a:tc>
                <a:tc>
                  <a:txBody>
                    <a:bodyPr/>
                    <a:lstStyle/>
                    <a:p>
                      <a:pPr algn="ctr" fontAlgn="b"/>
                      <a:r>
                        <a:rPr lang="en-US" sz="2000" b="1" i="0" u="none" strike="noStrike">
                          <a:solidFill>
                            <a:srgbClr val="000000"/>
                          </a:solidFill>
                          <a:latin typeface="Calibri"/>
                        </a:rPr>
                        <a:t>T</a:t>
                      </a:r>
                    </a:p>
                  </a:txBody>
                  <a:tcPr marL="8467" marR="8467" marT="8467" marB="0" anchor="b">
                    <a:lnL>
                      <a:noFill/>
                    </a:lnL>
                    <a:lnR>
                      <a:noFill/>
                    </a:lnR>
                    <a:lnT>
                      <a:noFill/>
                    </a:lnT>
                    <a:lnB>
                      <a:noFill/>
                    </a:lnB>
                  </a:tcPr>
                </a:tc>
                <a:tc>
                  <a:txBody>
                    <a:bodyPr/>
                    <a:lstStyle/>
                    <a:p>
                      <a:pPr algn="ctr" fontAlgn="b"/>
                      <a:r>
                        <a:rPr lang="en-US" sz="2000" b="1" i="0" u="none" strike="noStrike">
                          <a:solidFill>
                            <a:srgbClr val="000000"/>
                          </a:solidFill>
                          <a:latin typeface="Calibri"/>
                        </a:rPr>
                        <a:t>PRIMARY EF</a:t>
                      </a:r>
                    </a:p>
                  </a:txBody>
                  <a:tcPr marL="8467" marR="8467" marT="8467" marB="0" anchor="b">
                    <a:lnL>
                      <a:noFill/>
                    </a:lnL>
                    <a:lnR>
                      <a:noFill/>
                    </a:lnR>
                    <a:lnT>
                      <a:noFill/>
                    </a:lnT>
                    <a:lnB>
                      <a:noFill/>
                    </a:lnB>
                  </a:tcPr>
                </a:tc>
                <a:tc gridSpan="2">
                  <a:txBody>
                    <a:bodyPr/>
                    <a:lstStyle/>
                    <a:p>
                      <a:pPr algn="ctr" fontAlgn="b"/>
                      <a:r>
                        <a:rPr lang="en-US" sz="2000" b="1" i="0" u="none" strike="noStrike">
                          <a:solidFill>
                            <a:srgbClr val="000000"/>
                          </a:solidFill>
                          <a:latin typeface="Calibri"/>
                        </a:rPr>
                        <a:t>SECONDARY Efs</a:t>
                      </a:r>
                    </a:p>
                  </a:txBody>
                  <a:tcPr marL="8467" marR="8467" marT="8467" marB="0" anchor="b">
                    <a:lnL>
                      <a:noFill/>
                    </a:lnL>
                    <a:lnR>
                      <a:noFill/>
                    </a:lnR>
                    <a:lnT>
                      <a:noFill/>
                    </a:lnT>
                    <a:lnB>
                      <a:noFill/>
                    </a:lnB>
                  </a:tcPr>
                </a:tc>
                <a:tc hMerge="1">
                  <a:txBody>
                    <a:bodyPr/>
                    <a:lstStyle/>
                    <a:p>
                      <a:endParaRPr lang="en-US"/>
                    </a:p>
                  </a:txBody>
                  <a:tcPr/>
                </a:tc>
              </a:tr>
              <a:tr h="402944">
                <a:tc>
                  <a:txBody>
                    <a:bodyPr/>
                    <a:lstStyle/>
                    <a:p>
                      <a:pPr algn="l" fontAlgn="b"/>
                      <a:r>
                        <a:rPr lang="en-US" sz="2000" b="0" i="0" u="none" strike="noStrike" dirty="0">
                          <a:solidFill>
                            <a:srgbClr val="000000"/>
                          </a:solidFill>
                          <a:latin typeface="Calibri"/>
                        </a:rPr>
                        <a:t>DOESN'T CHECK FOR MISTA</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MAKES CARELESS ERRORS</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POOR HANDWRITING</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ctr"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EXECUTE</a:t>
                      </a: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UNWARE OF EFFECT ON OT</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SR-AWARE</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UNAWARE OF EFFECT ON</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SR-AWARE</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POOR UNDERSTANDING</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SR-ANALYSIS</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SLOPPY WORK</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MODULATE</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EXECUTE</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UNAWARE OF EFFECT ON</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SR-AWARE</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r>
              <a:tr h="402944">
                <a:tc gridSpan="2">
                  <a:txBody>
                    <a:bodyPr/>
                    <a:lstStyle/>
                    <a:p>
                      <a:pPr algn="l" fontAlgn="b"/>
                      <a:r>
                        <a:rPr lang="en-US" sz="2000" b="0" i="0" u="none" strike="noStrike">
                          <a:solidFill>
                            <a:srgbClr val="000000"/>
                          </a:solidFill>
                          <a:latin typeface="Calibri"/>
                        </a:rPr>
                        <a:t>LEAVES WORK INCOMPLETE</a:t>
                      </a:r>
                    </a:p>
                  </a:txBody>
                  <a:tcPr marL="8467" marR="8467" marT="8467" marB="0" anchor="b">
                    <a:lnL>
                      <a:noFill/>
                    </a:lnL>
                    <a:lnR>
                      <a:noFill/>
                    </a:lnR>
                    <a:lnT>
                      <a:noFill/>
                    </a:lnT>
                    <a:lnB>
                      <a:noFill/>
                    </a:lnB>
                  </a:tcPr>
                </a:tc>
                <a:tc hMerge="1">
                  <a:txBody>
                    <a:bodyPr/>
                    <a:lstStyle/>
                    <a:p>
                      <a:endParaRPr lang="en-US"/>
                    </a:p>
                  </a:txBody>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CORRECT</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EST TIME</a:t>
                      </a: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UNAWARE OF SELF IN A GR</a:t>
                      </a:r>
                    </a:p>
                  </a:txBody>
                  <a:tcPr marL="8467" marR="8467" marT="8467" marB="0" anchor="b">
                    <a:lnL>
                      <a:noFill/>
                    </a:lnL>
                    <a:lnR>
                      <a:noFill/>
                    </a:lnR>
                    <a:lnT>
                      <a:noFill/>
                    </a:lnT>
                    <a:lnB>
                      <a:noFill/>
                    </a:lnB>
                  </a:tcPr>
                </a:tc>
                <a:tc>
                  <a:txBody>
                    <a:bodyPr/>
                    <a:lstStyle/>
                    <a:p>
                      <a:pPr algn="ctr"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SR-AWARE</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r>
              <a:tr h="402944">
                <a:tc>
                  <a:txBody>
                    <a:bodyPr/>
                    <a:lstStyle/>
                    <a:p>
                      <a:pPr algn="l" fontAlgn="b"/>
                      <a:r>
                        <a:rPr lang="en-US" sz="2000" b="0" i="0" u="none" strike="noStrike">
                          <a:solidFill>
                            <a:srgbClr val="000000"/>
                          </a:solidFill>
                          <a:latin typeface="Calibri"/>
                        </a:rPr>
                        <a:t>Talks or plays TOO LOUDLY</a:t>
                      </a:r>
                    </a:p>
                  </a:txBody>
                  <a:tcPr marL="8467" marR="8467" marT="8467" marB="0" anchor="b">
                    <a:lnL>
                      <a:noFill/>
                    </a:lnL>
                    <a:lnR>
                      <a:noFill/>
                    </a:lnR>
                    <a:lnT>
                      <a:noFill/>
                    </a:lnT>
                    <a:lnB>
                      <a:noFill/>
                    </a:lnB>
                  </a:tcPr>
                </a:tc>
                <a:tc>
                  <a:txBody>
                    <a:bodyPr/>
                    <a:lstStyle/>
                    <a:p>
                      <a:pPr algn="ctr" fontAlgn="b"/>
                      <a:endParaRPr lang="en-US" sz="2000" b="0" i="0" u="none" strike="noStrike">
                        <a:solidFill>
                          <a:srgbClr val="000000"/>
                        </a:solidFill>
                        <a:latin typeface="Calibri"/>
                      </a:endParaRPr>
                    </a:p>
                  </a:txBody>
                  <a:tcPr marL="8467" marR="8467" marT="8467" marB="0" anchor="b">
                    <a:lnL>
                      <a:noFill/>
                    </a:lnL>
                    <a:lnR>
                      <a:noFill/>
                    </a:lnR>
                    <a:lnT>
                      <a:noFill/>
                    </a:lnT>
                    <a:lnB>
                      <a:noFill/>
                    </a:lnB>
                  </a:tcPr>
                </a:tc>
                <a:tc>
                  <a:txBody>
                    <a:bodyPr/>
                    <a:lstStyle/>
                    <a:p>
                      <a:pPr algn="ctr" fontAlgn="b"/>
                      <a:r>
                        <a:rPr lang="en-US" sz="2000" b="0" i="0" u="none" strike="noStrike">
                          <a:solidFill>
                            <a:srgbClr val="000000"/>
                          </a:solidFill>
                          <a:latin typeface="Calibri"/>
                        </a:rPr>
                        <a:t>x</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MODULATE</a:t>
                      </a:r>
                    </a:p>
                  </a:txBody>
                  <a:tcPr marL="8467" marR="8467" marT="8467" marB="0" anchor="b">
                    <a:lnL>
                      <a:noFill/>
                    </a:lnL>
                    <a:lnR>
                      <a:noFill/>
                    </a:lnR>
                    <a:lnT>
                      <a:noFill/>
                    </a:lnT>
                    <a:lnB>
                      <a:noFill/>
                    </a:lnB>
                  </a:tcPr>
                </a:tc>
                <a:tc>
                  <a:txBody>
                    <a:bodyPr/>
                    <a:lstStyle/>
                    <a:p>
                      <a:pPr algn="l" fontAlgn="b"/>
                      <a:r>
                        <a:rPr lang="en-US" sz="2000" b="0" i="0" u="none" strike="noStrike">
                          <a:solidFill>
                            <a:srgbClr val="000000"/>
                          </a:solidFill>
                          <a:latin typeface="Calibri"/>
                        </a:rPr>
                        <a:t>MONITOR</a:t>
                      </a:r>
                    </a:p>
                  </a:txBody>
                  <a:tcPr marL="8467" marR="8467" marT="8467" marB="0" anchor="b">
                    <a:lnL>
                      <a:noFill/>
                    </a:lnL>
                    <a:lnR>
                      <a:noFill/>
                    </a:lnR>
                    <a:lnT>
                      <a:noFill/>
                    </a:lnT>
                    <a:lnB>
                      <a:noFill/>
                    </a:lnB>
                  </a:tcPr>
                </a:tc>
                <a:tc>
                  <a:txBody>
                    <a:bodyPr/>
                    <a:lstStyle/>
                    <a:p>
                      <a:pPr algn="l" fontAlgn="b"/>
                      <a:endParaRPr lang="en-US" sz="2000" b="0" i="0" u="none" strike="noStrike" dirty="0">
                        <a:solidFill>
                          <a:srgbClr val="000000"/>
                        </a:solidFill>
                        <a:latin typeface="Calibri"/>
                      </a:endParaRPr>
                    </a:p>
                  </a:txBody>
                  <a:tcPr marL="8467" marR="8467" marT="8467" marB="0" anchor="b">
                    <a:lnL>
                      <a:noFill/>
                    </a:lnL>
                    <a:lnR>
                      <a:noFill/>
                    </a:lnR>
                    <a:lnT>
                      <a:noFill/>
                    </a:lnT>
                    <a:lnB>
                      <a:noFill/>
                    </a:lnB>
                  </a:tcPr>
                </a:tc>
              </a:tr>
            </a:tbl>
          </a:graphicData>
        </a:graphic>
      </p:graphicFrame>
      <p:sp>
        <p:nvSpPr>
          <p:cNvPr id="8" name="Rectangle 7"/>
          <p:cNvSpPr/>
          <p:nvPr/>
        </p:nvSpPr>
        <p:spPr>
          <a:xfrm>
            <a:off x="129951" y="87541"/>
            <a:ext cx="392563" cy="40594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9" name="Straight Connector 8"/>
          <p:cNvCxnSpPr/>
          <p:nvPr/>
        </p:nvCxnSpPr>
        <p:spPr>
          <a:xfrm>
            <a:off x="1655310" y="136501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body" idx="1"/>
          </p:nvPr>
        </p:nvSpPr>
        <p:spPr>
          <a:xfrm>
            <a:off x="246744" y="1302659"/>
            <a:ext cx="8650514" cy="4982029"/>
          </a:xfrm>
        </p:spPr>
        <p:txBody>
          <a:bodyPr/>
          <a:lstStyle/>
          <a:p>
            <a:pPr eaLnBrk="1" hangingPunct="1">
              <a:buNone/>
            </a:pPr>
            <a:r>
              <a:rPr lang="en-US" sz="4400" dirty="0" smtClean="0"/>
              <a:t>BRIEF Interpretive Cautions:</a:t>
            </a:r>
          </a:p>
          <a:p>
            <a:pPr marL="682625" lvl="1" indent="-392113" eaLnBrk="1" hangingPunct="1">
              <a:buFont typeface="Wingdings" pitchFamily="2" charset="2"/>
              <a:buChar char="§"/>
            </a:pPr>
            <a:r>
              <a:rPr lang="en-US" sz="4000" dirty="0" smtClean="0"/>
              <a:t>Identical BRIEF Scale T-scores can result from very different response patterns.</a:t>
            </a:r>
          </a:p>
          <a:p>
            <a:pPr marL="682625" lvl="1" indent="-392113" eaLnBrk="1" hangingPunct="1">
              <a:buFont typeface="Wingdings" pitchFamily="2" charset="2"/>
              <a:buChar char="§"/>
            </a:pPr>
            <a:r>
              <a:rPr lang="en-US" sz="4000" dirty="0" smtClean="0"/>
              <a:t>Critical EF difficulties may be masked by low T-scores based on aggregation of multiple items. </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08925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5539" name="Rectangle 3"/>
          <p:cNvSpPr>
            <a:spLocks noGrp="1" noChangeArrowheads="1"/>
          </p:cNvSpPr>
          <p:nvPr>
            <p:ph type="title"/>
          </p:nvPr>
        </p:nvSpPr>
        <p:spPr>
          <a:xfrm>
            <a:off x="366486" y="112938"/>
            <a:ext cx="8411029" cy="830943"/>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body" idx="1"/>
          </p:nvPr>
        </p:nvSpPr>
        <p:spPr>
          <a:xfrm>
            <a:off x="304800" y="1447800"/>
            <a:ext cx="8345714" cy="4967514"/>
          </a:xfrm>
        </p:spPr>
        <p:txBody>
          <a:bodyPr/>
          <a:lstStyle/>
          <a:p>
            <a:pPr eaLnBrk="1" hangingPunct="1">
              <a:buNone/>
            </a:pPr>
            <a:r>
              <a:rPr lang="en-US" sz="4400" dirty="0" smtClean="0"/>
              <a:t>BRIEF Interpretive Cautions:</a:t>
            </a:r>
          </a:p>
          <a:p>
            <a:pPr lvl="1" indent="-452438" eaLnBrk="1" hangingPunct="1">
              <a:buFont typeface="Wingdings" pitchFamily="2" charset="2"/>
              <a:buChar char="§"/>
            </a:pPr>
            <a:r>
              <a:rPr lang="en-US" sz="4000" dirty="0" smtClean="0"/>
              <a:t>An elevated T-score can result from a rating of “Sometimes” for all, or nearly all, items on a Scale, or from a rating of “Often” for a smaller subset of items on a Scale.</a:t>
            </a:r>
          </a:p>
        </p:txBody>
      </p:sp>
      <p:sp>
        <p:nvSpPr>
          <p:cNvPr id="9" name="Rectangle 8"/>
          <p:cNvSpPr/>
          <p:nvPr/>
        </p:nvSpPr>
        <p:spPr>
          <a:xfrm>
            <a:off x="333147"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785936" y="110376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6563" name="Rectangle 3"/>
          <p:cNvSpPr>
            <a:spLocks noGrp="1" noChangeArrowheads="1"/>
          </p:cNvSpPr>
          <p:nvPr>
            <p:ph type="title"/>
          </p:nvPr>
        </p:nvSpPr>
        <p:spPr>
          <a:xfrm>
            <a:off x="515257" y="86289"/>
            <a:ext cx="8628743" cy="845457"/>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body" idx="1"/>
          </p:nvPr>
        </p:nvSpPr>
        <p:spPr>
          <a:xfrm>
            <a:off x="304800" y="1447799"/>
            <a:ext cx="8113486" cy="5011057"/>
          </a:xfrm>
        </p:spPr>
        <p:txBody>
          <a:bodyPr/>
          <a:lstStyle/>
          <a:p>
            <a:pPr eaLnBrk="1" hangingPunct="1">
              <a:buNone/>
            </a:pPr>
            <a:r>
              <a:rPr lang="en-US" sz="4800" dirty="0" smtClean="0"/>
              <a:t>BRIEF Interpretive Cautions:</a:t>
            </a:r>
          </a:p>
          <a:p>
            <a:pPr lvl="1" indent="-395288" eaLnBrk="1" hangingPunct="1">
              <a:buFont typeface="Wingdings" pitchFamily="2" charset="2"/>
              <a:buChar char="§"/>
            </a:pPr>
            <a:r>
              <a:rPr lang="en-US" sz="4400" dirty="0" smtClean="0"/>
              <a:t>Because each BRIEF Scale is an amalgam of multiple EFs, certain areas of deficit may not be reflected in the T-score. </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08925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7587" name="Rectangle 3"/>
          <p:cNvSpPr>
            <a:spLocks noGrp="1" noChangeArrowheads="1"/>
          </p:cNvSpPr>
          <p:nvPr>
            <p:ph type="title"/>
          </p:nvPr>
        </p:nvSpPr>
        <p:spPr>
          <a:xfrm>
            <a:off x="304800" y="98424"/>
            <a:ext cx="8527143" cy="845457"/>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body" idx="1"/>
          </p:nvPr>
        </p:nvSpPr>
        <p:spPr>
          <a:xfrm>
            <a:off x="275772" y="1229403"/>
            <a:ext cx="8686800" cy="4876800"/>
          </a:xfrm>
        </p:spPr>
        <p:txBody>
          <a:bodyPr/>
          <a:lstStyle/>
          <a:p>
            <a:pPr eaLnBrk="1" hangingPunct="1">
              <a:buNone/>
            </a:pPr>
            <a:r>
              <a:rPr lang="en-US" sz="4400" dirty="0" smtClean="0"/>
              <a:t>BRIEF Interpretive Cautions:</a:t>
            </a:r>
          </a:p>
          <a:p>
            <a:pPr marL="566738" lvl="1" indent="-334963" eaLnBrk="1" hangingPunct="1">
              <a:buFont typeface="Wingdings" pitchFamily="2" charset="2"/>
              <a:buChar char="§"/>
            </a:pPr>
            <a:r>
              <a:rPr lang="en-US" sz="4000" dirty="0" smtClean="0"/>
              <a:t>Example:  The BRIEF Inhibit Scale combines items assessing Inhibit, Modulate, and Stop.  If a client only exhibits Modulate problems, the T-score may not be clinically elevated.  The low T-score will be masking the Modulate difficulties.</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08925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8611" name="Rectangle 3"/>
          <p:cNvSpPr>
            <a:spLocks noGrp="1" noChangeArrowheads="1"/>
          </p:cNvSpPr>
          <p:nvPr>
            <p:ph type="title"/>
          </p:nvPr>
        </p:nvSpPr>
        <p:spPr>
          <a:xfrm>
            <a:off x="435428" y="68263"/>
            <a:ext cx="8585200" cy="947737"/>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body" idx="1"/>
          </p:nvPr>
        </p:nvSpPr>
        <p:spPr>
          <a:xfrm>
            <a:off x="362858" y="1291771"/>
            <a:ext cx="8795650" cy="5021943"/>
          </a:xfrm>
        </p:spPr>
        <p:txBody>
          <a:bodyPr/>
          <a:lstStyle/>
          <a:p>
            <a:pPr marL="0" indent="0" eaLnBrk="1" hangingPunct="1">
              <a:buNone/>
            </a:pPr>
            <a:r>
              <a:rPr lang="en-US" dirty="0" smtClean="0"/>
              <a:t>Recently, 3 additional EF Rating Scales have been published:</a:t>
            </a:r>
          </a:p>
          <a:p>
            <a:pPr marL="0" indent="0" eaLnBrk="1" hangingPunct="1">
              <a:buNone/>
            </a:pPr>
            <a:r>
              <a:rPr lang="en-US" sz="4000" dirty="0" smtClean="0"/>
              <a:t>D-REFS (Delis Rating of Executive Function; 2012)</a:t>
            </a:r>
          </a:p>
          <a:p>
            <a:pPr marL="0" indent="0" eaLnBrk="1" hangingPunct="1">
              <a:buNone/>
            </a:pPr>
            <a:r>
              <a:rPr lang="en-US" sz="4000" dirty="0" smtClean="0"/>
              <a:t>BDEFS-CA (Barkley Deficits in Executive Functioning Scale; 2012)</a:t>
            </a:r>
          </a:p>
          <a:p>
            <a:pPr marL="0" indent="0" eaLnBrk="1" hangingPunct="1">
              <a:buNone/>
            </a:pPr>
            <a:r>
              <a:rPr lang="en-US" sz="4000" dirty="0" smtClean="0"/>
              <a:t>CEFI (Comprehensive Executive Functions Inventory; 2013)</a:t>
            </a:r>
          </a:p>
        </p:txBody>
      </p:sp>
      <p:sp>
        <p:nvSpPr>
          <p:cNvPr id="11" name="Rectangle 10"/>
          <p:cNvSpPr/>
          <p:nvPr/>
        </p:nvSpPr>
        <p:spPr>
          <a:xfrm>
            <a:off x="129951" y="21816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2" name="Straight Connector 11"/>
          <p:cNvCxnSpPr/>
          <p:nvPr/>
        </p:nvCxnSpPr>
        <p:spPr>
          <a:xfrm>
            <a:off x="1582740" y="1074736"/>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94211" name="Rectangle 3"/>
          <p:cNvSpPr>
            <a:spLocks noGrp="1" noChangeArrowheads="1"/>
          </p:cNvSpPr>
          <p:nvPr>
            <p:ph type="title"/>
          </p:nvPr>
        </p:nvSpPr>
        <p:spPr>
          <a:xfrm>
            <a:off x="507995" y="54432"/>
            <a:ext cx="8802914" cy="961571"/>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body" idx="1"/>
          </p:nvPr>
        </p:nvSpPr>
        <p:spPr>
          <a:xfrm>
            <a:off x="304800" y="1447800"/>
            <a:ext cx="8686800" cy="4876800"/>
          </a:xfrm>
        </p:spPr>
        <p:txBody>
          <a:bodyPr/>
          <a:lstStyle/>
          <a:p>
            <a:pPr marL="0" indent="0" eaLnBrk="1" hangingPunct="1">
              <a:buNone/>
            </a:pPr>
            <a:r>
              <a:rPr lang="en-US" sz="4800" dirty="0" smtClean="0"/>
              <a:t>Ideally, behavior rating inventories would offer coverage of a broad array of executive functions across all 4 domains within all 4 arenas of involvement.</a:t>
            </a:r>
          </a:p>
        </p:txBody>
      </p:sp>
      <p:sp>
        <p:nvSpPr>
          <p:cNvPr id="9" name="Rectangle 8"/>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0" name="Straight Connector 9"/>
          <p:cNvCxnSpPr/>
          <p:nvPr/>
        </p:nvCxnSpPr>
        <p:spPr>
          <a:xfrm>
            <a:off x="1582740" y="108925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69635" name="Rectangle 3"/>
          <p:cNvSpPr>
            <a:spLocks noGrp="1" noChangeArrowheads="1"/>
          </p:cNvSpPr>
          <p:nvPr>
            <p:ph type="title"/>
          </p:nvPr>
        </p:nvSpPr>
        <p:spPr>
          <a:xfrm>
            <a:off x="493483" y="83460"/>
            <a:ext cx="8643257" cy="918029"/>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2"/>
          </p:nvPr>
        </p:nvSpPr>
        <p:spPr>
          <a:noFill/>
        </p:spPr>
        <p:txBody>
          <a:bodyPr/>
          <a:lstStyle/>
          <a:p>
            <a:fld id="{7B88A0EC-22F9-475F-B318-7371E4216F64}" type="slidenum">
              <a:rPr lang="en-US" smtClean="0"/>
              <a:pPr/>
              <a:t>9</a:t>
            </a:fld>
            <a:endParaRPr lang="en-US" smtClean="0"/>
          </a:p>
        </p:txBody>
      </p:sp>
      <p:sp>
        <p:nvSpPr>
          <p:cNvPr id="9" name="TextBox 8"/>
          <p:cNvSpPr txBox="1">
            <a:spLocks noChangeArrowheads="1"/>
          </p:cNvSpPr>
          <p:nvPr/>
        </p:nvSpPr>
        <p:spPr bwMode="auto">
          <a:xfrm>
            <a:off x="3076575" y="1508125"/>
            <a:ext cx="5892800" cy="4156075"/>
          </a:xfrm>
          <a:prstGeom prst="rect">
            <a:avLst/>
          </a:prstGeom>
          <a:noFill/>
          <a:ln w="9525">
            <a:noFill/>
            <a:miter lim="800000"/>
            <a:headEnd/>
            <a:tailEnd/>
          </a:ln>
        </p:spPr>
        <p:txBody>
          <a:bodyPr>
            <a:spAutoFit/>
          </a:bodyPr>
          <a:lstStyle/>
          <a:p>
            <a:r>
              <a:rPr lang="en-US" sz="4400">
                <a:solidFill>
                  <a:srgbClr val="642F04"/>
                </a:solidFill>
              </a:rPr>
              <a:t>The more specific the language used by a teacher, the more likely it is that students will be activating the necessary brain areas.</a:t>
            </a:r>
          </a:p>
        </p:txBody>
      </p:sp>
      <p:sp>
        <p:nvSpPr>
          <p:cNvPr id="10" name="TextBox 9"/>
          <p:cNvSpPr txBox="1"/>
          <p:nvPr/>
        </p:nvSpPr>
        <p:spPr>
          <a:xfrm>
            <a:off x="3251425" y="202520"/>
            <a:ext cx="3951287" cy="831850"/>
          </a:xfrm>
          <a:prstGeom prst="rect">
            <a:avLst/>
          </a:prstGeom>
          <a:noFill/>
        </p:spPr>
        <p:txBody>
          <a:bodyPr wrap="none">
            <a:spAutoFit/>
          </a:bodyPr>
          <a:lstStyle/>
          <a:p>
            <a:pPr>
              <a:defRPr/>
            </a:pPr>
            <a:r>
              <a:rPr lang="en-US" sz="4800" b="1" dirty="0">
                <a:solidFill>
                  <a:srgbClr val="642F04"/>
                </a:solidFill>
              </a:rPr>
              <a:t>Key Concept</a:t>
            </a:r>
          </a:p>
        </p:txBody>
      </p:sp>
      <p:sp>
        <p:nvSpPr>
          <p:cNvPr id="13" name="Rectangle 12"/>
          <p:cNvSpPr/>
          <p:nvPr/>
        </p:nvSpPr>
        <p:spPr>
          <a:xfrm>
            <a:off x="7822522" y="24719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4" name="Straight Connector 13"/>
          <p:cNvCxnSpPr/>
          <p:nvPr/>
        </p:nvCxnSpPr>
        <p:spPr>
          <a:xfrm>
            <a:off x="3556676" y="1147310"/>
            <a:ext cx="3845604"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862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body" idx="1"/>
          </p:nvPr>
        </p:nvSpPr>
        <p:spPr>
          <a:xfrm>
            <a:off x="682164" y="1433286"/>
            <a:ext cx="8476343" cy="4880428"/>
          </a:xfrm>
        </p:spPr>
        <p:txBody>
          <a:bodyPr/>
          <a:lstStyle/>
          <a:p>
            <a:pPr marL="0" indent="0" eaLnBrk="1" hangingPunct="1">
              <a:buNone/>
            </a:pPr>
            <a:r>
              <a:rPr lang="en-US" sz="4400" dirty="0" smtClean="0"/>
              <a:t>The McCloskey Executive Function Scales are being developed to assess 33 self-regulation executive functions across multiple domains of function within multiple arenas of involvement.</a:t>
            </a:r>
          </a:p>
        </p:txBody>
      </p:sp>
      <p:sp>
        <p:nvSpPr>
          <p:cNvPr id="11" name="Rectangle 10"/>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2" name="Straight Connector 11"/>
          <p:cNvCxnSpPr/>
          <p:nvPr/>
        </p:nvCxnSpPr>
        <p:spPr>
          <a:xfrm>
            <a:off x="1582740" y="108925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94211" name="Rectangle 3"/>
          <p:cNvSpPr>
            <a:spLocks noGrp="1" noChangeArrowheads="1"/>
          </p:cNvSpPr>
          <p:nvPr>
            <p:ph type="title"/>
          </p:nvPr>
        </p:nvSpPr>
        <p:spPr>
          <a:xfrm>
            <a:off x="507995" y="54432"/>
            <a:ext cx="8802914" cy="961571"/>
          </a:xfrm>
        </p:spPr>
        <p:txBody>
          <a:bodyPr/>
          <a:lstStyle/>
          <a:p>
            <a:pPr algn="l" eaLnBrk="1" hangingPunct="1"/>
            <a:r>
              <a:rPr lang="en-US" sz="3200" dirty="0" smtClean="0"/>
              <a:t>Parent, Teacher, Self-Report Inventories</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2" name="Straight Connector 11"/>
          <p:cNvCxnSpPr/>
          <p:nvPr/>
        </p:nvCxnSpPr>
        <p:spPr>
          <a:xfrm>
            <a:off x="1582740" y="95862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94211" name="Rectangle 3"/>
          <p:cNvSpPr>
            <a:spLocks noGrp="1" noChangeArrowheads="1"/>
          </p:cNvSpPr>
          <p:nvPr>
            <p:ph type="title"/>
          </p:nvPr>
        </p:nvSpPr>
        <p:spPr>
          <a:xfrm>
            <a:off x="507995" y="54432"/>
            <a:ext cx="8802914" cy="961571"/>
          </a:xfrm>
        </p:spPr>
        <p:txBody>
          <a:bodyPr/>
          <a:lstStyle/>
          <a:p>
            <a:pPr algn="l" eaLnBrk="1" hangingPunct="1"/>
            <a:r>
              <a:rPr lang="en-US" sz="3200" dirty="0" smtClean="0"/>
              <a:t>Parent, Teacher, Self-Report Inventories</a:t>
            </a:r>
          </a:p>
        </p:txBody>
      </p:sp>
      <p:graphicFrame>
        <p:nvGraphicFramePr>
          <p:cNvPr id="3" name="Table 2"/>
          <p:cNvGraphicFramePr>
            <a:graphicFrameLocks noGrp="1"/>
          </p:cNvGraphicFramePr>
          <p:nvPr>
            <p:extLst>
              <p:ext uri="{D42A27DB-BD31-4B8C-83A1-F6EECF244321}">
                <p14:modId xmlns:p14="http://schemas.microsoft.com/office/powerpoint/2010/main" val="557378878"/>
              </p:ext>
            </p:extLst>
          </p:nvPr>
        </p:nvGraphicFramePr>
        <p:xfrm>
          <a:off x="288758" y="1184150"/>
          <a:ext cx="8287350" cy="5284027"/>
        </p:xfrm>
        <a:graphic>
          <a:graphicData uri="http://schemas.openxmlformats.org/drawingml/2006/table">
            <a:tbl>
              <a:tblPr firstRow="1" firstCol="1" bandRow="1">
                <a:tableStyleId>{5C22544A-7EE6-4342-B048-85BDC9FD1C3A}</a:tableStyleId>
              </a:tblPr>
              <a:tblGrid>
                <a:gridCol w="519764"/>
                <a:gridCol w="605248"/>
                <a:gridCol w="7162338"/>
              </a:tblGrid>
              <a:tr h="1083756">
                <a:tc>
                  <a:txBody>
                    <a:bodyPr/>
                    <a:lstStyle/>
                    <a:p>
                      <a:pPr marL="0" marR="0" algn="ctr">
                        <a:spcBef>
                          <a:spcPts val="0"/>
                        </a:spcBef>
                        <a:spcAft>
                          <a:spcPts val="0"/>
                        </a:spcAft>
                      </a:pPr>
                      <a:endParaRPr lang="en-US" sz="2400" b="1" dirty="0" smtClean="0">
                        <a:solidFill>
                          <a:srgbClr val="984807"/>
                        </a:solidFill>
                        <a:effectLst/>
                      </a:endParaRPr>
                    </a:p>
                    <a:p>
                      <a:pPr marL="0" marR="0" algn="ctr">
                        <a:spcBef>
                          <a:spcPts val="0"/>
                        </a:spcBef>
                        <a:spcAft>
                          <a:spcPts val="0"/>
                        </a:spcAft>
                      </a:pPr>
                      <a:r>
                        <a:rPr lang="en-US" sz="2400" b="1" dirty="0" smtClean="0">
                          <a:solidFill>
                            <a:srgbClr val="984807"/>
                          </a:solidFill>
                          <a:effectLst/>
                        </a:rPr>
                        <a:t>5 </a:t>
                      </a:r>
                      <a:endParaRPr lang="en-US" sz="3600" b="1" dirty="0">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lgn="ctr">
                        <a:spcBef>
                          <a:spcPts val="0"/>
                        </a:spcBef>
                        <a:spcAft>
                          <a:spcPts val="0"/>
                        </a:spcAft>
                      </a:pPr>
                      <a:endParaRPr lang="en-US" sz="2400" b="1" dirty="0" smtClean="0">
                        <a:solidFill>
                          <a:srgbClr val="984807"/>
                        </a:solidFill>
                        <a:effectLst/>
                      </a:endParaRPr>
                    </a:p>
                    <a:p>
                      <a:pPr marL="0" marR="0" algn="ctr">
                        <a:spcBef>
                          <a:spcPts val="0"/>
                        </a:spcBef>
                        <a:spcAft>
                          <a:spcPts val="0"/>
                        </a:spcAft>
                      </a:pPr>
                      <a:r>
                        <a:rPr lang="en-US" sz="2400" b="1" dirty="0" smtClean="0">
                          <a:solidFill>
                            <a:srgbClr val="984807"/>
                          </a:solidFill>
                          <a:effectLst/>
                        </a:rPr>
                        <a:t>AA   </a:t>
                      </a:r>
                      <a:endParaRPr lang="en-US" sz="3600" b="1" dirty="0">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spcBef>
                          <a:spcPts val="0"/>
                        </a:spcBef>
                        <a:spcAft>
                          <a:spcPts val="0"/>
                        </a:spcAft>
                        <a:tabLst>
                          <a:tab pos="901065" algn="l"/>
                          <a:tab pos="1200150" algn="l"/>
                          <a:tab pos="1485900" algn="l"/>
                        </a:tabLst>
                      </a:pPr>
                      <a:r>
                        <a:rPr lang="en-US" sz="2400" b="1">
                          <a:solidFill>
                            <a:srgbClr val="984807"/>
                          </a:solidFill>
                          <a:effectLst/>
                        </a:rPr>
                        <a:t>Always or almost always does this on his or her own.  Does not need to be prompted or reminded (cued) to do it.</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r>
              <a:tr h="722504">
                <a:tc>
                  <a:txBody>
                    <a:bodyPr/>
                    <a:lstStyle/>
                    <a:p>
                      <a:pPr marL="0" marR="0" algn="ctr">
                        <a:spcBef>
                          <a:spcPts val="0"/>
                        </a:spcBef>
                        <a:spcAft>
                          <a:spcPts val="0"/>
                        </a:spcAft>
                      </a:pPr>
                      <a:r>
                        <a:rPr lang="en-US" sz="2400" b="1">
                          <a:solidFill>
                            <a:srgbClr val="984807"/>
                          </a:solidFill>
                          <a:effectLst/>
                        </a:rPr>
                        <a:t>4</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lgn="ctr">
                        <a:spcBef>
                          <a:spcPts val="0"/>
                        </a:spcBef>
                        <a:spcAft>
                          <a:spcPts val="0"/>
                        </a:spcAft>
                      </a:pPr>
                      <a:r>
                        <a:rPr lang="en-US" sz="2400" b="1">
                          <a:solidFill>
                            <a:srgbClr val="984807"/>
                          </a:solidFill>
                          <a:effectLst/>
                        </a:rPr>
                        <a:t>F</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spcBef>
                          <a:spcPts val="0"/>
                        </a:spcBef>
                        <a:spcAft>
                          <a:spcPts val="0"/>
                        </a:spcAft>
                        <a:tabLst>
                          <a:tab pos="901065" algn="l"/>
                          <a:tab pos="1200150" algn="l"/>
                          <a:tab pos="1485900" algn="l"/>
                        </a:tabLst>
                      </a:pPr>
                      <a:r>
                        <a:rPr lang="en-US" sz="2400" b="1">
                          <a:solidFill>
                            <a:srgbClr val="984807"/>
                          </a:solidFill>
                          <a:effectLst/>
                        </a:rPr>
                        <a:t>Frequently does this on own without prompting</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r>
              <a:tr h="722504">
                <a:tc>
                  <a:txBody>
                    <a:bodyPr/>
                    <a:lstStyle/>
                    <a:p>
                      <a:pPr marL="0" marR="0" algn="ctr">
                        <a:spcBef>
                          <a:spcPts val="0"/>
                        </a:spcBef>
                        <a:spcAft>
                          <a:spcPts val="0"/>
                        </a:spcAft>
                      </a:pPr>
                      <a:r>
                        <a:rPr lang="en-US" sz="2400" b="1">
                          <a:solidFill>
                            <a:srgbClr val="984807"/>
                          </a:solidFill>
                          <a:effectLst/>
                        </a:rPr>
                        <a:t>3</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lgn="ctr">
                        <a:spcBef>
                          <a:spcPts val="0"/>
                        </a:spcBef>
                        <a:spcAft>
                          <a:spcPts val="0"/>
                        </a:spcAft>
                      </a:pPr>
                      <a:r>
                        <a:rPr lang="en-US" sz="2400" b="1">
                          <a:solidFill>
                            <a:srgbClr val="984807"/>
                          </a:solidFill>
                          <a:effectLst/>
                        </a:rPr>
                        <a:t>S</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spcBef>
                          <a:spcPts val="0"/>
                        </a:spcBef>
                        <a:spcAft>
                          <a:spcPts val="0"/>
                        </a:spcAft>
                        <a:tabLst>
                          <a:tab pos="901065" algn="l"/>
                          <a:tab pos="1200150" algn="l"/>
                          <a:tab pos="1485900" algn="l"/>
                        </a:tabLst>
                      </a:pPr>
                      <a:r>
                        <a:rPr lang="en-US" sz="2400" b="1">
                          <a:solidFill>
                            <a:srgbClr val="984807"/>
                          </a:solidFill>
                          <a:effectLst/>
                        </a:rPr>
                        <a:t>Seldom does this on own without being prompted, reminded, or cued to do so. </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r>
              <a:tr h="722504">
                <a:tc>
                  <a:txBody>
                    <a:bodyPr/>
                    <a:lstStyle/>
                    <a:p>
                      <a:pPr marL="0" marR="0" algn="ctr">
                        <a:spcBef>
                          <a:spcPts val="0"/>
                        </a:spcBef>
                        <a:spcAft>
                          <a:spcPts val="0"/>
                        </a:spcAft>
                      </a:pPr>
                      <a:r>
                        <a:rPr lang="en-US" sz="2400" b="1">
                          <a:solidFill>
                            <a:srgbClr val="984807"/>
                          </a:solidFill>
                          <a:effectLst/>
                        </a:rPr>
                        <a:t>2</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lgn="ctr">
                        <a:spcBef>
                          <a:spcPts val="0"/>
                        </a:spcBef>
                        <a:spcAft>
                          <a:spcPts val="0"/>
                        </a:spcAft>
                      </a:pPr>
                      <a:r>
                        <a:rPr lang="en-US" sz="2400" b="1">
                          <a:solidFill>
                            <a:srgbClr val="984807"/>
                          </a:solidFill>
                          <a:effectLst/>
                        </a:rPr>
                        <a:t>AP</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spcBef>
                          <a:spcPts val="0"/>
                        </a:spcBef>
                        <a:spcAft>
                          <a:spcPts val="0"/>
                        </a:spcAft>
                        <a:tabLst>
                          <a:tab pos="901065" algn="l"/>
                          <a:tab pos="1200150" algn="l"/>
                          <a:tab pos="1485900" algn="l"/>
                        </a:tabLst>
                      </a:pPr>
                      <a:r>
                        <a:rPr lang="en-US" sz="2400" b="1">
                          <a:solidFill>
                            <a:srgbClr val="984807"/>
                          </a:solidFill>
                          <a:effectLst/>
                        </a:rPr>
                        <a:t>Does this only after being prompted, reminded, or cued to do it. </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r>
              <a:tr h="1269683">
                <a:tc>
                  <a:txBody>
                    <a:bodyPr/>
                    <a:lstStyle/>
                    <a:p>
                      <a:pPr marL="0" marR="0" algn="ctr">
                        <a:spcBef>
                          <a:spcPts val="0"/>
                        </a:spcBef>
                        <a:spcAft>
                          <a:spcPts val="0"/>
                        </a:spcAft>
                      </a:pPr>
                      <a:endParaRPr lang="en-US" sz="2400" b="1" dirty="0" smtClean="0">
                        <a:solidFill>
                          <a:srgbClr val="984807"/>
                        </a:solidFill>
                        <a:effectLst/>
                      </a:endParaRPr>
                    </a:p>
                    <a:p>
                      <a:pPr marL="0" marR="0" algn="ctr">
                        <a:spcBef>
                          <a:spcPts val="0"/>
                        </a:spcBef>
                        <a:spcAft>
                          <a:spcPts val="0"/>
                        </a:spcAft>
                      </a:pPr>
                      <a:r>
                        <a:rPr lang="en-US" sz="2400" b="1" dirty="0" smtClean="0">
                          <a:solidFill>
                            <a:srgbClr val="984807"/>
                          </a:solidFill>
                          <a:effectLst/>
                        </a:rPr>
                        <a:t>1 </a:t>
                      </a:r>
                      <a:endParaRPr lang="en-US" sz="3600" b="1" dirty="0">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lgn="ctr">
                        <a:spcBef>
                          <a:spcPts val="0"/>
                        </a:spcBef>
                        <a:spcAft>
                          <a:spcPts val="0"/>
                        </a:spcAft>
                      </a:pPr>
                      <a:endParaRPr lang="en-US" sz="2400" b="1" dirty="0" smtClean="0">
                        <a:solidFill>
                          <a:srgbClr val="984807"/>
                        </a:solidFill>
                        <a:effectLst/>
                      </a:endParaRPr>
                    </a:p>
                    <a:p>
                      <a:pPr marL="0" marR="0" algn="ctr">
                        <a:spcBef>
                          <a:spcPts val="0"/>
                        </a:spcBef>
                        <a:spcAft>
                          <a:spcPts val="0"/>
                        </a:spcAft>
                      </a:pPr>
                      <a:r>
                        <a:rPr lang="en-US" sz="2400" b="1" dirty="0" smtClean="0">
                          <a:solidFill>
                            <a:srgbClr val="984807"/>
                          </a:solidFill>
                          <a:effectLst/>
                        </a:rPr>
                        <a:t>DA</a:t>
                      </a:r>
                      <a:endParaRPr lang="en-US" sz="3600" b="1" dirty="0">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spcBef>
                          <a:spcPts val="0"/>
                        </a:spcBef>
                        <a:spcAft>
                          <a:spcPts val="0"/>
                        </a:spcAft>
                        <a:tabLst>
                          <a:tab pos="901065" algn="l"/>
                          <a:tab pos="1200150" algn="l"/>
                          <a:tab pos="1485900" algn="l"/>
                        </a:tabLst>
                      </a:pPr>
                      <a:r>
                        <a:rPr lang="en-US" sz="2400" b="1" dirty="0">
                          <a:solidFill>
                            <a:srgbClr val="984807"/>
                          </a:solidFill>
                          <a:effectLst/>
                        </a:rPr>
                        <a:t>Only does it with direct assistance.  Requires much more than a simple prompt or cue to be able to get it done in situations that require it.  </a:t>
                      </a:r>
                      <a:endParaRPr lang="en-US" sz="3600" b="1" dirty="0">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r>
              <a:tr h="722504">
                <a:tc>
                  <a:txBody>
                    <a:bodyPr/>
                    <a:lstStyle/>
                    <a:p>
                      <a:pPr marL="0" marR="0" algn="ctr">
                        <a:spcBef>
                          <a:spcPts val="0"/>
                        </a:spcBef>
                        <a:spcAft>
                          <a:spcPts val="0"/>
                        </a:spcAft>
                      </a:pPr>
                      <a:r>
                        <a:rPr lang="en-US" sz="2400" b="1">
                          <a:solidFill>
                            <a:srgbClr val="984807"/>
                          </a:solidFill>
                          <a:effectLst/>
                        </a:rPr>
                        <a:t>0</a:t>
                      </a:r>
                      <a:endParaRPr lang="en-US" sz="3600" b="1">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lgn="ctr">
                        <a:spcBef>
                          <a:spcPts val="0"/>
                        </a:spcBef>
                        <a:spcAft>
                          <a:spcPts val="0"/>
                        </a:spcAft>
                      </a:pPr>
                      <a:r>
                        <a:rPr lang="en-US" sz="2400" b="1" dirty="0">
                          <a:solidFill>
                            <a:srgbClr val="984807"/>
                          </a:solidFill>
                          <a:effectLst/>
                        </a:rPr>
                        <a:t>UA</a:t>
                      </a:r>
                      <a:endParaRPr lang="en-US" sz="3600" b="1" dirty="0">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c>
                  <a:txBody>
                    <a:bodyPr/>
                    <a:lstStyle/>
                    <a:p>
                      <a:pPr marL="0" marR="0">
                        <a:spcBef>
                          <a:spcPts val="0"/>
                        </a:spcBef>
                        <a:spcAft>
                          <a:spcPts val="0"/>
                        </a:spcAft>
                        <a:tabLst>
                          <a:tab pos="901065" algn="l"/>
                          <a:tab pos="1200150" algn="l"/>
                          <a:tab pos="1485900" algn="l"/>
                        </a:tabLst>
                      </a:pPr>
                      <a:r>
                        <a:rPr lang="en-US" sz="2400" b="1" dirty="0">
                          <a:solidFill>
                            <a:srgbClr val="984807"/>
                          </a:solidFill>
                          <a:effectLst/>
                        </a:rPr>
                        <a:t>Unable to do this, even when direct assistance is provided.</a:t>
                      </a:r>
                      <a:endParaRPr lang="en-US" sz="3600" b="1" dirty="0">
                        <a:solidFill>
                          <a:srgbClr val="984807"/>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FF9900"/>
                      </a:solidFill>
                      <a:prstDash val="solid"/>
                      <a:round/>
                      <a:headEnd type="none" w="med" len="med"/>
                      <a:tailEnd type="none" w="med" len="med"/>
                    </a:lnL>
                    <a:lnR w="12700" cap="flat" cmpd="sng" algn="ctr">
                      <a:solidFill>
                        <a:srgbClr val="FF9900"/>
                      </a:solidFill>
                      <a:prstDash val="solid"/>
                      <a:round/>
                      <a:headEnd type="none" w="med" len="med"/>
                      <a:tailEnd type="none" w="med" len="med"/>
                    </a:lnR>
                    <a:lnT w="12700" cap="flat" cmpd="sng" algn="ctr">
                      <a:solidFill>
                        <a:srgbClr val="FF9900"/>
                      </a:solidFill>
                      <a:prstDash val="solid"/>
                      <a:round/>
                      <a:headEnd type="none" w="med" len="med"/>
                      <a:tailEnd type="none" w="med" len="med"/>
                    </a:lnT>
                    <a:lnB w="12700" cap="flat" cmpd="sng" algn="ctr">
                      <a:solidFill>
                        <a:srgbClr val="FF9900"/>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92</a:t>
            </a:fld>
            <a:endParaRPr lang="en-US" smtClean="0"/>
          </a:p>
        </p:txBody>
      </p:sp>
      <p:sp>
        <p:nvSpPr>
          <p:cNvPr id="9" name="TextBox 8"/>
          <p:cNvSpPr txBox="1">
            <a:spLocks noChangeArrowheads="1"/>
          </p:cNvSpPr>
          <p:nvPr/>
        </p:nvSpPr>
        <p:spPr bwMode="auto">
          <a:xfrm>
            <a:off x="3047998" y="1146631"/>
            <a:ext cx="5994397" cy="5632311"/>
          </a:xfrm>
          <a:prstGeom prst="rect">
            <a:avLst/>
          </a:prstGeom>
          <a:noFill/>
          <a:ln w="9525">
            <a:noFill/>
            <a:miter lim="800000"/>
            <a:headEnd/>
            <a:tailEnd/>
          </a:ln>
        </p:spPr>
        <p:txBody>
          <a:bodyPr wrap="square">
            <a:spAutoFit/>
          </a:bodyPr>
          <a:lstStyle/>
          <a:p>
            <a:pPr eaLnBrk="1" hangingPunct="1"/>
            <a:r>
              <a:rPr lang="en-US" sz="3600" dirty="0" smtClean="0">
                <a:solidFill>
                  <a:srgbClr val="984807"/>
                </a:solidFill>
                <a:latin typeface="Rockwell" pitchFamily="18" charset="0"/>
              </a:rPr>
              <a:t>Although limited in scope, individually-administered assessment of executive functions can provide valuable information about the child’s capacities to self-regulate perception, cognition and action within the Symbol System arena, especially in school.</a:t>
            </a:r>
            <a:endParaRPr lang="en-US" sz="4000" dirty="0" smtClean="0">
              <a:solidFill>
                <a:srgbClr val="984807"/>
              </a:solidFill>
              <a:latin typeface="Rockwell" pitchFamily="18" charset="0"/>
            </a:endParaRPr>
          </a:p>
        </p:txBody>
      </p:sp>
      <p:sp>
        <p:nvSpPr>
          <p:cNvPr id="10" name="TextBox 9"/>
          <p:cNvSpPr txBox="1"/>
          <p:nvPr/>
        </p:nvSpPr>
        <p:spPr>
          <a:xfrm>
            <a:off x="3250741" y="87092"/>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Concept</a:t>
            </a:r>
          </a:p>
        </p:txBody>
      </p:sp>
      <p:sp>
        <p:nvSpPr>
          <p:cNvPr id="14" name="Rectangle 13"/>
          <p:cNvSpPr/>
          <p:nvPr/>
        </p:nvSpPr>
        <p:spPr>
          <a:xfrm>
            <a:off x="7895094"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3455046" y="1059543"/>
            <a:ext cx="3656923" cy="679"/>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3"/>
          <p:cNvSpPr txBox="1">
            <a:spLocks noChangeArrowheads="1"/>
          </p:cNvSpPr>
          <p:nvPr/>
        </p:nvSpPr>
        <p:spPr bwMode="auto">
          <a:xfrm>
            <a:off x="3671174" y="5078413"/>
            <a:ext cx="2084225" cy="1384995"/>
          </a:xfrm>
          <a:prstGeom prst="rect">
            <a:avLst/>
          </a:prstGeom>
          <a:noFill/>
          <a:ln w="9525">
            <a:noFill/>
            <a:miter lim="800000"/>
            <a:headEnd/>
            <a:tailEnd/>
          </a:ln>
        </p:spPr>
        <p:txBody>
          <a:bodyPr wrap="none">
            <a:spAutoFit/>
          </a:bodyPr>
          <a:lstStyle/>
          <a:p>
            <a:pPr algn="ctr"/>
            <a:r>
              <a:rPr lang="en-US" sz="2800" b="1" dirty="0" smtClean="0">
                <a:solidFill>
                  <a:srgbClr val="984807"/>
                </a:solidFill>
              </a:rPr>
              <a:t>Cognitive </a:t>
            </a:r>
            <a:endParaRPr lang="en-US" sz="2800" b="1" dirty="0">
              <a:solidFill>
                <a:srgbClr val="984807"/>
              </a:solidFill>
            </a:endParaRPr>
          </a:p>
          <a:p>
            <a:pPr algn="ctr"/>
            <a:r>
              <a:rPr lang="en-US" sz="2800" b="1" dirty="0" smtClean="0">
                <a:solidFill>
                  <a:srgbClr val="984807"/>
                </a:solidFill>
              </a:rPr>
              <a:t>Constructs</a:t>
            </a:r>
            <a:endParaRPr lang="en-US" sz="2800" b="1" dirty="0">
              <a:solidFill>
                <a:srgbClr val="984807"/>
              </a:solidFill>
            </a:endParaRPr>
          </a:p>
          <a:p>
            <a:pPr algn="ctr"/>
            <a:r>
              <a:rPr lang="en-US" sz="2800" b="1" dirty="0">
                <a:solidFill>
                  <a:srgbClr val="984807"/>
                </a:solidFill>
              </a:rPr>
              <a:t>Level</a:t>
            </a:r>
          </a:p>
        </p:txBody>
      </p:sp>
      <p:sp>
        <p:nvSpPr>
          <p:cNvPr id="100355" name="Text Box 4"/>
          <p:cNvSpPr txBox="1">
            <a:spLocks noChangeArrowheads="1"/>
          </p:cNvSpPr>
          <p:nvPr/>
        </p:nvSpPr>
        <p:spPr bwMode="auto">
          <a:xfrm>
            <a:off x="3700463" y="4264025"/>
            <a:ext cx="1943100" cy="523875"/>
          </a:xfrm>
          <a:prstGeom prst="rect">
            <a:avLst/>
          </a:prstGeom>
          <a:noFill/>
          <a:ln w="9525">
            <a:noFill/>
            <a:miter lim="800000"/>
            <a:headEnd/>
            <a:tailEnd/>
          </a:ln>
        </p:spPr>
        <p:txBody>
          <a:bodyPr wrap="none">
            <a:spAutoFit/>
          </a:bodyPr>
          <a:lstStyle/>
          <a:p>
            <a:pPr algn="ctr"/>
            <a:r>
              <a:rPr lang="en-US" sz="2800" b="1">
                <a:solidFill>
                  <a:srgbClr val="984807"/>
                </a:solidFill>
              </a:rPr>
              <a:t>Item Level</a:t>
            </a:r>
          </a:p>
        </p:txBody>
      </p:sp>
      <p:sp>
        <p:nvSpPr>
          <p:cNvPr id="100356" name="Text Box 5"/>
          <p:cNvSpPr txBox="1">
            <a:spLocks noChangeArrowheads="1"/>
          </p:cNvSpPr>
          <p:nvPr/>
        </p:nvSpPr>
        <p:spPr bwMode="auto">
          <a:xfrm>
            <a:off x="3448050" y="3568700"/>
            <a:ext cx="2524125" cy="523875"/>
          </a:xfrm>
          <a:prstGeom prst="rect">
            <a:avLst/>
          </a:prstGeom>
          <a:noFill/>
          <a:ln w="9525">
            <a:noFill/>
            <a:miter lim="800000"/>
            <a:headEnd/>
            <a:tailEnd/>
          </a:ln>
        </p:spPr>
        <p:txBody>
          <a:bodyPr wrap="none">
            <a:spAutoFit/>
          </a:bodyPr>
          <a:lstStyle/>
          <a:p>
            <a:pPr algn="ctr"/>
            <a:r>
              <a:rPr lang="en-US" sz="2800" b="1">
                <a:solidFill>
                  <a:srgbClr val="984807"/>
                </a:solidFill>
              </a:rPr>
              <a:t>Subtest Level</a:t>
            </a:r>
          </a:p>
        </p:txBody>
      </p:sp>
      <p:sp>
        <p:nvSpPr>
          <p:cNvPr id="100357" name="Text Box 6"/>
          <p:cNvSpPr txBox="1">
            <a:spLocks noChangeArrowheads="1"/>
          </p:cNvSpPr>
          <p:nvPr/>
        </p:nvSpPr>
        <p:spPr bwMode="auto">
          <a:xfrm>
            <a:off x="1828800" y="1968500"/>
            <a:ext cx="5867400" cy="1384300"/>
          </a:xfrm>
          <a:prstGeom prst="rect">
            <a:avLst/>
          </a:prstGeom>
          <a:noFill/>
          <a:ln w="9525">
            <a:noFill/>
            <a:miter lim="800000"/>
            <a:headEnd/>
            <a:tailEnd/>
          </a:ln>
        </p:spPr>
        <p:txBody>
          <a:bodyPr>
            <a:spAutoFit/>
          </a:bodyPr>
          <a:lstStyle/>
          <a:p>
            <a:pPr algn="ctr"/>
            <a:r>
              <a:rPr lang="en-US" sz="2800" b="1">
                <a:solidFill>
                  <a:srgbClr val="984807"/>
                </a:solidFill>
              </a:rPr>
              <a:t>GAI &amp;</a:t>
            </a:r>
          </a:p>
          <a:p>
            <a:pPr algn="ctr"/>
            <a:r>
              <a:rPr lang="en-US" sz="2800" b="1">
                <a:solidFill>
                  <a:srgbClr val="984807"/>
                </a:solidFill>
              </a:rPr>
              <a:t>Specific Composite Indexes / Clinical Clusters Level</a:t>
            </a:r>
          </a:p>
        </p:txBody>
      </p:sp>
      <p:sp>
        <p:nvSpPr>
          <p:cNvPr id="100358" name="Text Box 7"/>
          <p:cNvSpPr txBox="1">
            <a:spLocks noChangeArrowheads="1"/>
          </p:cNvSpPr>
          <p:nvPr/>
        </p:nvSpPr>
        <p:spPr bwMode="auto">
          <a:xfrm>
            <a:off x="2514600" y="1028700"/>
            <a:ext cx="4267200" cy="954088"/>
          </a:xfrm>
          <a:prstGeom prst="rect">
            <a:avLst/>
          </a:prstGeom>
          <a:noFill/>
          <a:ln w="9525">
            <a:noFill/>
            <a:miter lim="800000"/>
            <a:headEnd/>
            <a:tailEnd/>
          </a:ln>
        </p:spPr>
        <p:txBody>
          <a:bodyPr>
            <a:spAutoFit/>
          </a:bodyPr>
          <a:lstStyle/>
          <a:p>
            <a:pPr algn="ctr"/>
            <a:r>
              <a:rPr lang="en-US" sz="2800" b="1">
                <a:solidFill>
                  <a:srgbClr val="984807"/>
                </a:solidFill>
              </a:rPr>
              <a:t>Global Composite</a:t>
            </a:r>
          </a:p>
          <a:p>
            <a:pPr algn="ctr"/>
            <a:r>
              <a:rPr lang="en-US" sz="2800" b="1">
                <a:solidFill>
                  <a:srgbClr val="984807"/>
                </a:solidFill>
              </a:rPr>
              <a:t>Full Scale IQ Level</a:t>
            </a:r>
          </a:p>
        </p:txBody>
      </p:sp>
      <p:sp>
        <p:nvSpPr>
          <p:cNvPr id="100359" name="Oval 8"/>
          <p:cNvSpPr>
            <a:spLocks noChangeArrowheads="1"/>
          </p:cNvSpPr>
          <p:nvPr/>
        </p:nvSpPr>
        <p:spPr bwMode="auto">
          <a:xfrm>
            <a:off x="2514600" y="4762500"/>
            <a:ext cx="4216400" cy="1841500"/>
          </a:xfrm>
          <a:prstGeom prst="ellipse">
            <a:avLst/>
          </a:prstGeom>
          <a:noFill/>
          <a:ln w="57150">
            <a:solidFill>
              <a:srgbClr val="FF9900"/>
            </a:solidFill>
            <a:round/>
            <a:headEnd/>
            <a:tailEnd/>
          </a:ln>
        </p:spPr>
        <p:txBody>
          <a:bodyPr wrap="none" anchor="ctr"/>
          <a:lstStyle/>
          <a:p>
            <a:endParaRPr lang="en-US">
              <a:solidFill>
                <a:srgbClr val="984807"/>
              </a:solidFill>
            </a:endParaRPr>
          </a:p>
        </p:txBody>
      </p:sp>
      <p:sp>
        <p:nvSpPr>
          <p:cNvPr id="100360" name="Oval 9"/>
          <p:cNvSpPr>
            <a:spLocks noChangeArrowheads="1"/>
          </p:cNvSpPr>
          <p:nvPr/>
        </p:nvSpPr>
        <p:spPr bwMode="auto">
          <a:xfrm>
            <a:off x="2133600" y="4089400"/>
            <a:ext cx="5054600" cy="2514600"/>
          </a:xfrm>
          <a:prstGeom prst="ellipse">
            <a:avLst/>
          </a:prstGeom>
          <a:noFill/>
          <a:ln w="57150">
            <a:solidFill>
              <a:srgbClr val="FF9900"/>
            </a:solidFill>
            <a:round/>
            <a:headEnd/>
            <a:tailEnd/>
          </a:ln>
        </p:spPr>
        <p:txBody>
          <a:bodyPr wrap="none" anchor="ctr"/>
          <a:lstStyle/>
          <a:p>
            <a:endParaRPr lang="en-US">
              <a:solidFill>
                <a:srgbClr val="984807"/>
              </a:solidFill>
            </a:endParaRPr>
          </a:p>
        </p:txBody>
      </p:sp>
      <p:sp>
        <p:nvSpPr>
          <p:cNvPr id="100361" name="Oval 10"/>
          <p:cNvSpPr>
            <a:spLocks noChangeArrowheads="1"/>
          </p:cNvSpPr>
          <p:nvPr/>
        </p:nvSpPr>
        <p:spPr bwMode="auto">
          <a:xfrm>
            <a:off x="1524000" y="3327400"/>
            <a:ext cx="6273800" cy="3276600"/>
          </a:xfrm>
          <a:prstGeom prst="ellipse">
            <a:avLst/>
          </a:prstGeom>
          <a:noFill/>
          <a:ln w="57150">
            <a:solidFill>
              <a:srgbClr val="FF9900"/>
            </a:solidFill>
            <a:round/>
            <a:headEnd/>
            <a:tailEnd/>
          </a:ln>
        </p:spPr>
        <p:txBody>
          <a:bodyPr wrap="none" anchor="ctr"/>
          <a:lstStyle/>
          <a:p>
            <a:endParaRPr lang="en-US">
              <a:solidFill>
                <a:srgbClr val="984807"/>
              </a:solidFill>
            </a:endParaRPr>
          </a:p>
        </p:txBody>
      </p:sp>
      <p:sp>
        <p:nvSpPr>
          <p:cNvPr id="100362" name="Oval 11"/>
          <p:cNvSpPr>
            <a:spLocks noChangeArrowheads="1"/>
          </p:cNvSpPr>
          <p:nvPr/>
        </p:nvSpPr>
        <p:spPr bwMode="auto">
          <a:xfrm>
            <a:off x="901700" y="1955800"/>
            <a:ext cx="7531100" cy="4648200"/>
          </a:xfrm>
          <a:prstGeom prst="ellipse">
            <a:avLst/>
          </a:prstGeom>
          <a:noFill/>
          <a:ln w="57150">
            <a:solidFill>
              <a:srgbClr val="FF9900"/>
            </a:solidFill>
            <a:round/>
            <a:headEnd/>
            <a:tailEnd/>
          </a:ln>
        </p:spPr>
        <p:txBody>
          <a:bodyPr wrap="none" anchor="ctr"/>
          <a:lstStyle/>
          <a:p>
            <a:endParaRPr lang="en-US">
              <a:solidFill>
                <a:srgbClr val="984807"/>
              </a:solidFill>
            </a:endParaRPr>
          </a:p>
        </p:txBody>
      </p:sp>
      <p:sp>
        <p:nvSpPr>
          <p:cNvPr id="100363" name="Oval 12"/>
          <p:cNvSpPr>
            <a:spLocks noChangeArrowheads="1"/>
          </p:cNvSpPr>
          <p:nvPr/>
        </p:nvSpPr>
        <p:spPr bwMode="auto">
          <a:xfrm>
            <a:off x="381000" y="889000"/>
            <a:ext cx="8382000" cy="5715000"/>
          </a:xfrm>
          <a:prstGeom prst="ellipse">
            <a:avLst/>
          </a:prstGeom>
          <a:noFill/>
          <a:ln w="57150">
            <a:solidFill>
              <a:srgbClr val="FF9900"/>
            </a:solidFill>
            <a:round/>
            <a:headEnd/>
            <a:tailEnd/>
          </a:ln>
        </p:spPr>
        <p:txBody>
          <a:bodyPr wrap="none" anchor="ctr"/>
          <a:lstStyle/>
          <a:p>
            <a:endParaRPr lang="en-US">
              <a:solidFill>
                <a:srgbClr val="984807"/>
              </a:solidFill>
            </a:endParaRPr>
          </a:p>
        </p:txBody>
      </p:sp>
      <p:sp>
        <p:nvSpPr>
          <p:cNvPr id="100364" name="TextBox 15"/>
          <p:cNvSpPr txBox="1">
            <a:spLocks noChangeArrowheads="1"/>
          </p:cNvSpPr>
          <p:nvPr/>
        </p:nvSpPr>
        <p:spPr bwMode="auto">
          <a:xfrm>
            <a:off x="1570038" y="136525"/>
            <a:ext cx="6107112" cy="585788"/>
          </a:xfrm>
          <a:prstGeom prst="rect">
            <a:avLst/>
          </a:prstGeom>
          <a:noFill/>
          <a:ln w="9525">
            <a:noFill/>
            <a:miter lim="800000"/>
            <a:headEnd/>
            <a:tailEnd/>
          </a:ln>
        </p:spPr>
        <p:txBody>
          <a:bodyPr wrap="none">
            <a:spAutoFit/>
          </a:bodyPr>
          <a:lstStyle/>
          <a:p>
            <a:r>
              <a:rPr lang="en-US" sz="3200" b="1">
                <a:solidFill>
                  <a:srgbClr val="984807"/>
                </a:solidFill>
              </a:rPr>
              <a:t>Interpretive Levels Framework</a:t>
            </a:r>
          </a:p>
        </p:txBody>
      </p:sp>
      <p:sp>
        <p:nvSpPr>
          <p:cNvPr id="16" name="Rectangle 15"/>
          <p:cNvSpPr/>
          <p:nvPr/>
        </p:nvSpPr>
        <p:spPr>
          <a:xfrm>
            <a:off x="405717" y="16011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7" name="Straight Connector 16"/>
          <p:cNvCxnSpPr/>
          <p:nvPr/>
        </p:nvCxnSpPr>
        <p:spPr>
          <a:xfrm>
            <a:off x="1698852" y="740914"/>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Number Placeholder 4"/>
          <p:cNvSpPr>
            <a:spLocks noGrp="1"/>
          </p:cNvSpPr>
          <p:nvPr>
            <p:ph type="sldNum" sz="quarter" idx="12"/>
          </p:nvPr>
        </p:nvSpPr>
        <p:spPr>
          <a:xfrm>
            <a:off x="85725" y="6499225"/>
            <a:ext cx="4259263" cy="358775"/>
          </a:xfrm>
          <a:noFill/>
        </p:spPr>
        <p:txBody>
          <a:bodyPr/>
          <a:lstStyle/>
          <a:p>
            <a:pPr algn="l"/>
            <a:fld id="{41F05CFA-22ED-474C-AFF0-33F154FE1AA5}" type="slidenum">
              <a:rPr lang="en-US" smtClean="0"/>
              <a:pPr algn="l"/>
              <a:t>94</a:t>
            </a:fld>
            <a:endParaRPr lang="en-US" smtClean="0"/>
          </a:p>
        </p:txBody>
      </p:sp>
      <p:sp>
        <p:nvSpPr>
          <p:cNvPr id="101380" name="Rectangle 7"/>
          <p:cNvSpPr>
            <a:spLocks noGrp="1" noChangeArrowheads="1"/>
          </p:cNvSpPr>
          <p:nvPr>
            <p:ph type="body" idx="1"/>
          </p:nvPr>
        </p:nvSpPr>
        <p:spPr>
          <a:xfrm>
            <a:off x="304800" y="1358900"/>
            <a:ext cx="8636000" cy="5124450"/>
          </a:xfrm>
        </p:spPr>
        <p:txBody>
          <a:bodyPr/>
          <a:lstStyle/>
          <a:p>
            <a:pPr eaLnBrk="1" hangingPunct="1">
              <a:buFont typeface="Wingdings" pitchFamily="2" charset="2"/>
              <a:buChar char="§"/>
            </a:pPr>
            <a:r>
              <a:rPr lang="en-US" sz="3600" smtClean="0"/>
              <a:t>An Information Processing Model provides a theoretical framework for understanding task component cognitive capacities and their role in learning and production.</a:t>
            </a:r>
          </a:p>
          <a:p>
            <a:pPr eaLnBrk="1" hangingPunct="1">
              <a:buFont typeface="Wingdings" pitchFamily="2" charset="2"/>
              <a:buChar char="§"/>
            </a:pPr>
            <a:r>
              <a:rPr lang="en-US" sz="3600" smtClean="0"/>
              <a:t>An information processing model represents a dynamic model of cognition rather than a taxonomy of cognitive abilities.</a:t>
            </a:r>
            <a:endParaRPr lang="en-US" sz="4000" smtClean="0"/>
          </a:p>
        </p:txBody>
      </p:sp>
      <p:sp>
        <p:nvSpPr>
          <p:cNvPr id="14" name="Rectangle 13"/>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5" name="Straight Connector 14"/>
          <p:cNvCxnSpPr/>
          <p:nvPr/>
        </p:nvCxnSpPr>
        <p:spPr>
          <a:xfrm>
            <a:off x="1582740" y="1089250"/>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01379" name="Rectangle 6"/>
          <p:cNvSpPr>
            <a:spLocks noChangeArrowheads="1"/>
          </p:cNvSpPr>
          <p:nvPr/>
        </p:nvSpPr>
        <p:spPr bwMode="auto">
          <a:xfrm>
            <a:off x="304800" y="110444"/>
            <a:ext cx="7797800" cy="833437"/>
          </a:xfrm>
          <a:prstGeom prst="rect">
            <a:avLst/>
          </a:prstGeom>
          <a:noFill/>
          <a:ln w="9525">
            <a:noFill/>
            <a:miter lim="800000"/>
            <a:headEnd/>
            <a:tailEnd/>
          </a:ln>
        </p:spPr>
        <p:txBody>
          <a:bodyPr anchor="ctr"/>
          <a:lstStyle/>
          <a:p>
            <a:r>
              <a:rPr lang="en-US" sz="3200" b="1" dirty="0">
                <a:solidFill>
                  <a:srgbClr val="984807"/>
                </a:solidFill>
              </a:rPr>
              <a:t>Identifying Task </a:t>
            </a:r>
            <a:r>
              <a:rPr lang="en-US" sz="3200" b="1" dirty="0" smtClean="0">
                <a:solidFill>
                  <a:srgbClr val="984807"/>
                </a:solidFill>
              </a:rPr>
              <a:t>Construct Processes</a:t>
            </a:r>
            <a:endParaRPr lang="en-US" sz="3200" b="1" dirty="0">
              <a:solidFill>
                <a:srgbClr val="984807"/>
              </a:solidFill>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Footer Placeholder 4"/>
          <p:cNvSpPr>
            <a:spLocks noGrp="1"/>
          </p:cNvSpPr>
          <p:nvPr>
            <p:ph type="ftr" sz="quarter" idx="11"/>
          </p:nvPr>
        </p:nvSpPr>
        <p:spPr>
          <a:noFill/>
        </p:spPr>
        <p:txBody>
          <a:bodyPr/>
          <a:lstStyle/>
          <a:p>
            <a:r>
              <a:rPr lang="en-US" smtClean="0"/>
              <a:t>Copyright 2007 George McCloskey, Ph.D.</a:t>
            </a:r>
          </a:p>
        </p:txBody>
      </p:sp>
      <p:sp>
        <p:nvSpPr>
          <p:cNvPr id="102403" name="Slide Number Placeholder 5"/>
          <p:cNvSpPr>
            <a:spLocks noGrp="1"/>
          </p:cNvSpPr>
          <p:nvPr>
            <p:ph type="sldNum" sz="quarter" idx="12"/>
          </p:nvPr>
        </p:nvSpPr>
        <p:spPr>
          <a:noFill/>
        </p:spPr>
        <p:txBody>
          <a:bodyPr/>
          <a:lstStyle/>
          <a:p>
            <a:fld id="{E73D9577-52A8-42B7-8333-CAD4DEFE0F40}" type="slidenum">
              <a:rPr lang="en-US" smtClean="0"/>
              <a:pPr/>
              <a:t>95</a:t>
            </a:fld>
            <a:endParaRPr lang="en-US" smtClean="0"/>
          </a:p>
        </p:txBody>
      </p:sp>
      <p:sp>
        <p:nvSpPr>
          <p:cNvPr id="350316" name="Rectangle 108"/>
          <p:cNvSpPr>
            <a:spLocks noChangeArrowheads="1"/>
          </p:cNvSpPr>
          <p:nvPr/>
        </p:nvSpPr>
        <p:spPr bwMode="auto">
          <a:xfrm>
            <a:off x="1930400" y="0"/>
            <a:ext cx="7213600" cy="6858000"/>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350210" name="AutoShape 2"/>
          <p:cNvSpPr>
            <a:spLocks noChangeArrowheads="1"/>
          </p:cNvSpPr>
          <p:nvPr/>
        </p:nvSpPr>
        <p:spPr bwMode="auto">
          <a:xfrm>
            <a:off x="2001838" y="454025"/>
            <a:ext cx="747712" cy="5392738"/>
          </a:xfrm>
          <a:prstGeom prst="curvedRightArrow">
            <a:avLst>
              <a:gd name="adj1" fmla="val 144246"/>
              <a:gd name="adj2" fmla="val 288493"/>
              <a:gd name="adj3" fmla="val 33333"/>
            </a:avLst>
          </a:prstGeom>
          <a:solidFill>
            <a:srgbClr val="FFFF00"/>
          </a:solidFill>
          <a:ln w="9525">
            <a:solidFill>
              <a:srgbClr val="DB231F"/>
            </a:solidFill>
            <a:prstDash val="dash"/>
            <a:miter lim="800000"/>
            <a:headEnd/>
            <a:tailEnd/>
          </a:ln>
        </p:spPr>
        <p:txBody>
          <a:bodyPr wrap="none" anchor="ctr"/>
          <a:lstStyle/>
          <a:p>
            <a:endParaRPr lang="en-US"/>
          </a:p>
        </p:txBody>
      </p:sp>
      <p:sp>
        <p:nvSpPr>
          <p:cNvPr id="350211" name="AutoShape 3"/>
          <p:cNvSpPr>
            <a:spLocks noChangeArrowheads="1"/>
          </p:cNvSpPr>
          <p:nvPr/>
        </p:nvSpPr>
        <p:spPr bwMode="auto">
          <a:xfrm flipH="1">
            <a:off x="8097838" y="420688"/>
            <a:ext cx="747712" cy="5392737"/>
          </a:xfrm>
          <a:prstGeom prst="curvedRightArrow">
            <a:avLst>
              <a:gd name="adj1" fmla="val 144246"/>
              <a:gd name="adj2" fmla="val 288493"/>
              <a:gd name="adj3" fmla="val 33333"/>
            </a:avLst>
          </a:prstGeom>
          <a:solidFill>
            <a:srgbClr val="FFFF00"/>
          </a:solidFill>
          <a:ln w="9525">
            <a:solidFill>
              <a:srgbClr val="DB231F"/>
            </a:solidFill>
            <a:prstDash val="dash"/>
            <a:miter lim="800000"/>
            <a:headEnd/>
            <a:tailEnd/>
          </a:ln>
        </p:spPr>
        <p:txBody>
          <a:bodyPr wrap="none" anchor="ctr"/>
          <a:lstStyle/>
          <a:p>
            <a:endParaRPr lang="en-US"/>
          </a:p>
        </p:txBody>
      </p:sp>
      <p:sp>
        <p:nvSpPr>
          <p:cNvPr id="350212" name="Rectangle 4"/>
          <p:cNvSpPr>
            <a:spLocks noChangeArrowheads="1"/>
          </p:cNvSpPr>
          <p:nvPr/>
        </p:nvSpPr>
        <p:spPr bwMode="auto">
          <a:xfrm>
            <a:off x="2720975" y="0"/>
            <a:ext cx="5456238" cy="5254625"/>
          </a:xfrm>
          <a:prstGeom prst="rect">
            <a:avLst/>
          </a:prstGeom>
          <a:solidFill>
            <a:schemeClr val="accent1"/>
          </a:solidFill>
          <a:ln w="9525">
            <a:noFill/>
            <a:miter lim="800000"/>
            <a:headEnd/>
            <a:tailEnd/>
          </a:ln>
        </p:spPr>
        <p:txBody>
          <a:bodyPr wrap="none" anchor="ctr"/>
          <a:lstStyle/>
          <a:p>
            <a:endParaRPr lang="en-US"/>
          </a:p>
        </p:txBody>
      </p:sp>
      <p:grpSp>
        <p:nvGrpSpPr>
          <p:cNvPr id="2" name="Group 5"/>
          <p:cNvGrpSpPr>
            <a:grpSpLocks/>
          </p:cNvGrpSpPr>
          <p:nvPr/>
        </p:nvGrpSpPr>
        <p:grpSpPr bwMode="auto">
          <a:xfrm>
            <a:off x="2855913" y="798513"/>
            <a:ext cx="4956175" cy="2009775"/>
            <a:chOff x="1799" y="503"/>
            <a:chExt cx="3122" cy="1266"/>
          </a:xfrm>
        </p:grpSpPr>
        <p:sp>
          <p:nvSpPr>
            <p:cNvPr id="102479" name="AutoShape 6"/>
            <p:cNvSpPr>
              <a:spLocks noChangeArrowheads="1"/>
            </p:cNvSpPr>
            <p:nvPr/>
          </p:nvSpPr>
          <p:spPr bwMode="auto">
            <a:xfrm>
              <a:off x="4291" y="851"/>
              <a:ext cx="329" cy="183"/>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480" name="Line 7"/>
            <p:cNvSpPr>
              <a:spLocks noChangeShapeType="1"/>
            </p:cNvSpPr>
            <p:nvPr/>
          </p:nvSpPr>
          <p:spPr bwMode="auto">
            <a:xfrm flipV="1">
              <a:off x="2505" y="782"/>
              <a:ext cx="0" cy="293"/>
            </a:xfrm>
            <a:prstGeom prst="line">
              <a:avLst/>
            </a:prstGeom>
            <a:noFill/>
            <a:ln w="9525">
              <a:solidFill>
                <a:schemeClr val="tx1"/>
              </a:solidFill>
              <a:round/>
              <a:headEnd/>
              <a:tailEnd type="triangle" w="med" len="med"/>
            </a:ln>
          </p:spPr>
          <p:txBody>
            <a:bodyPr/>
            <a:lstStyle/>
            <a:p>
              <a:endParaRPr lang="en-US"/>
            </a:p>
          </p:txBody>
        </p:sp>
        <p:sp>
          <p:nvSpPr>
            <p:cNvPr id="102481" name="AutoShape 8"/>
            <p:cNvSpPr>
              <a:spLocks noChangeArrowheads="1"/>
            </p:cNvSpPr>
            <p:nvPr/>
          </p:nvSpPr>
          <p:spPr bwMode="auto">
            <a:xfrm>
              <a:off x="4387" y="947"/>
              <a:ext cx="329" cy="183"/>
            </a:xfrm>
            <a:prstGeom prst="plus">
              <a:avLst>
                <a:gd name="adj" fmla="val 25000"/>
              </a:avLst>
            </a:prstGeom>
            <a:solidFill>
              <a:schemeClr val="accent2"/>
            </a:solidFill>
            <a:ln w="28575">
              <a:solidFill>
                <a:schemeClr val="tx1"/>
              </a:solidFill>
              <a:prstDash val="sysDot"/>
              <a:miter lim="800000"/>
              <a:headEnd/>
              <a:tailEnd/>
            </a:ln>
          </p:spPr>
          <p:txBody>
            <a:bodyPr wrap="none" anchor="ctr"/>
            <a:lstStyle/>
            <a:p>
              <a:endParaRPr lang="en-US"/>
            </a:p>
          </p:txBody>
        </p:sp>
        <p:sp>
          <p:nvSpPr>
            <p:cNvPr id="102482" name="AutoShape 9"/>
            <p:cNvSpPr>
              <a:spLocks noChangeArrowheads="1"/>
            </p:cNvSpPr>
            <p:nvPr/>
          </p:nvSpPr>
          <p:spPr bwMode="auto">
            <a:xfrm>
              <a:off x="4483" y="1043"/>
              <a:ext cx="329" cy="183"/>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483" name="AutoShape 10"/>
            <p:cNvSpPr>
              <a:spLocks noChangeArrowheads="1"/>
            </p:cNvSpPr>
            <p:nvPr/>
          </p:nvSpPr>
          <p:spPr bwMode="auto">
            <a:xfrm>
              <a:off x="4579" y="1139"/>
              <a:ext cx="329" cy="183"/>
            </a:xfrm>
            <a:prstGeom prst="plus">
              <a:avLst>
                <a:gd name="adj" fmla="val 25000"/>
              </a:avLst>
            </a:prstGeom>
            <a:solidFill>
              <a:srgbClr val="0000FF"/>
            </a:solidFill>
            <a:ln w="28575">
              <a:solidFill>
                <a:schemeClr val="tx1"/>
              </a:solidFill>
              <a:miter lim="800000"/>
              <a:headEnd/>
              <a:tailEnd/>
            </a:ln>
          </p:spPr>
          <p:txBody>
            <a:bodyPr wrap="none" anchor="ctr"/>
            <a:lstStyle/>
            <a:p>
              <a:endParaRPr lang="en-US"/>
            </a:p>
          </p:txBody>
        </p:sp>
        <p:sp>
          <p:nvSpPr>
            <p:cNvPr id="102484" name="AutoShape 11"/>
            <p:cNvSpPr>
              <a:spLocks noChangeArrowheads="1"/>
            </p:cNvSpPr>
            <p:nvPr/>
          </p:nvSpPr>
          <p:spPr bwMode="auto">
            <a:xfrm>
              <a:off x="4373" y="1190"/>
              <a:ext cx="329" cy="183"/>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485" name="AutoShape 12"/>
            <p:cNvSpPr>
              <a:spLocks noChangeArrowheads="1"/>
            </p:cNvSpPr>
            <p:nvPr/>
          </p:nvSpPr>
          <p:spPr bwMode="auto">
            <a:xfrm>
              <a:off x="4478" y="1047"/>
              <a:ext cx="329" cy="183"/>
            </a:xfrm>
            <a:prstGeom prst="plus">
              <a:avLst>
                <a:gd name="adj" fmla="val 25000"/>
              </a:avLst>
            </a:prstGeom>
            <a:solidFill>
              <a:srgbClr val="8CCBD0"/>
            </a:solidFill>
            <a:ln w="28575">
              <a:solidFill>
                <a:schemeClr val="tx1"/>
              </a:solidFill>
              <a:miter lim="800000"/>
              <a:headEnd/>
              <a:tailEnd/>
            </a:ln>
          </p:spPr>
          <p:txBody>
            <a:bodyPr wrap="none" anchor="ctr"/>
            <a:lstStyle/>
            <a:p>
              <a:endParaRPr lang="en-US"/>
            </a:p>
          </p:txBody>
        </p:sp>
        <p:sp>
          <p:nvSpPr>
            <p:cNvPr id="102486" name="AutoShape 13"/>
            <p:cNvSpPr>
              <a:spLocks noChangeArrowheads="1"/>
            </p:cNvSpPr>
            <p:nvPr/>
          </p:nvSpPr>
          <p:spPr bwMode="auto">
            <a:xfrm>
              <a:off x="3983" y="594"/>
              <a:ext cx="445" cy="239"/>
            </a:xfrm>
            <a:prstGeom prst="plus">
              <a:avLst>
                <a:gd name="adj" fmla="val 25000"/>
              </a:avLst>
            </a:prstGeom>
            <a:solidFill>
              <a:srgbClr val="8CCBD0"/>
            </a:solidFill>
            <a:ln w="28575">
              <a:solidFill>
                <a:schemeClr val="tx1"/>
              </a:solidFill>
              <a:prstDash val="dash"/>
              <a:miter lim="800000"/>
              <a:headEnd/>
              <a:tailEnd/>
            </a:ln>
          </p:spPr>
          <p:txBody>
            <a:bodyPr wrap="none" anchor="ctr"/>
            <a:lstStyle/>
            <a:p>
              <a:endParaRPr lang="en-US"/>
            </a:p>
          </p:txBody>
        </p:sp>
        <p:sp>
          <p:nvSpPr>
            <p:cNvPr id="102487" name="AutoShape 14"/>
            <p:cNvSpPr>
              <a:spLocks noChangeArrowheads="1"/>
            </p:cNvSpPr>
            <p:nvPr/>
          </p:nvSpPr>
          <p:spPr bwMode="auto">
            <a:xfrm>
              <a:off x="2186" y="636"/>
              <a:ext cx="329" cy="183"/>
            </a:xfrm>
            <a:prstGeom prst="plus">
              <a:avLst>
                <a:gd name="adj" fmla="val 25000"/>
              </a:avLst>
            </a:prstGeom>
            <a:solidFill>
              <a:srgbClr val="8CCBD0"/>
            </a:solidFill>
            <a:ln w="28575">
              <a:solidFill>
                <a:schemeClr val="tx1"/>
              </a:solidFill>
              <a:miter lim="800000"/>
              <a:headEnd/>
              <a:tailEnd/>
            </a:ln>
          </p:spPr>
          <p:txBody>
            <a:bodyPr wrap="none" anchor="ctr"/>
            <a:lstStyle/>
            <a:p>
              <a:endParaRPr lang="en-US"/>
            </a:p>
          </p:txBody>
        </p:sp>
        <p:sp>
          <p:nvSpPr>
            <p:cNvPr id="102488" name="AutoShape 15"/>
            <p:cNvSpPr>
              <a:spLocks noChangeArrowheads="1"/>
            </p:cNvSpPr>
            <p:nvPr/>
          </p:nvSpPr>
          <p:spPr bwMode="auto">
            <a:xfrm>
              <a:off x="2243" y="543"/>
              <a:ext cx="329" cy="183"/>
            </a:xfrm>
            <a:prstGeom prst="plus">
              <a:avLst>
                <a:gd name="adj" fmla="val 25000"/>
              </a:avLst>
            </a:prstGeom>
            <a:solidFill>
              <a:srgbClr val="CC0000"/>
            </a:solidFill>
            <a:ln w="28575">
              <a:solidFill>
                <a:schemeClr val="tx1"/>
              </a:solidFill>
              <a:miter lim="800000"/>
              <a:headEnd/>
              <a:tailEnd/>
            </a:ln>
          </p:spPr>
          <p:txBody>
            <a:bodyPr wrap="none" anchor="ctr"/>
            <a:lstStyle/>
            <a:p>
              <a:endParaRPr lang="en-US"/>
            </a:p>
          </p:txBody>
        </p:sp>
        <p:sp>
          <p:nvSpPr>
            <p:cNvPr id="102489" name="AutoShape 16"/>
            <p:cNvSpPr>
              <a:spLocks noChangeArrowheads="1"/>
            </p:cNvSpPr>
            <p:nvPr/>
          </p:nvSpPr>
          <p:spPr bwMode="auto">
            <a:xfrm>
              <a:off x="4338" y="503"/>
              <a:ext cx="409" cy="335"/>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490" name="AutoShape 17"/>
            <p:cNvSpPr>
              <a:spLocks noChangeArrowheads="1"/>
            </p:cNvSpPr>
            <p:nvPr/>
          </p:nvSpPr>
          <p:spPr bwMode="auto">
            <a:xfrm>
              <a:off x="3939" y="956"/>
              <a:ext cx="329" cy="183"/>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491" name="AutoShape 18"/>
            <p:cNvSpPr>
              <a:spLocks noChangeArrowheads="1"/>
            </p:cNvSpPr>
            <p:nvPr/>
          </p:nvSpPr>
          <p:spPr bwMode="auto">
            <a:xfrm>
              <a:off x="4200" y="1323"/>
              <a:ext cx="547" cy="158"/>
            </a:xfrm>
            <a:prstGeom prst="plus">
              <a:avLst>
                <a:gd name="adj" fmla="val 25000"/>
              </a:avLst>
            </a:prstGeom>
            <a:solidFill>
              <a:srgbClr val="0000FF"/>
            </a:solidFill>
            <a:ln w="28575" cap="rnd">
              <a:solidFill>
                <a:schemeClr val="tx1"/>
              </a:solidFill>
              <a:prstDash val="sysDot"/>
              <a:miter lim="800000"/>
              <a:headEnd/>
              <a:tailEnd/>
            </a:ln>
          </p:spPr>
          <p:txBody>
            <a:bodyPr wrap="none" anchor="ctr"/>
            <a:lstStyle/>
            <a:p>
              <a:endParaRPr lang="en-US"/>
            </a:p>
          </p:txBody>
        </p:sp>
        <p:sp>
          <p:nvSpPr>
            <p:cNvPr id="102492" name="AutoShape 19"/>
            <p:cNvSpPr>
              <a:spLocks noChangeArrowheads="1"/>
            </p:cNvSpPr>
            <p:nvPr/>
          </p:nvSpPr>
          <p:spPr bwMode="auto">
            <a:xfrm>
              <a:off x="2282" y="668"/>
              <a:ext cx="445" cy="247"/>
            </a:xfrm>
            <a:prstGeom prst="plus">
              <a:avLst>
                <a:gd name="adj" fmla="val 25000"/>
              </a:avLst>
            </a:prstGeom>
            <a:solidFill>
              <a:srgbClr val="8CCBD0"/>
            </a:solidFill>
            <a:ln w="28575">
              <a:solidFill>
                <a:schemeClr val="tx1"/>
              </a:solidFill>
              <a:prstDash val="dash"/>
              <a:miter lim="800000"/>
              <a:headEnd/>
              <a:tailEnd/>
            </a:ln>
          </p:spPr>
          <p:txBody>
            <a:bodyPr wrap="none" anchor="ctr"/>
            <a:lstStyle/>
            <a:p>
              <a:endParaRPr lang="en-US"/>
            </a:p>
          </p:txBody>
        </p:sp>
        <p:sp>
          <p:nvSpPr>
            <p:cNvPr id="102493" name="AutoShape 20"/>
            <p:cNvSpPr>
              <a:spLocks noChangeArrowheads="1"/>
            </p:cNvSpPr>
            <p:nvPr/>
          </p:nvSpPr>
          <p:spPr bwMode="auto">
            <a:xfrm>
              <a:off x="2378" y="828"/>
              <a:ext cx="329" cy="183"/>
            </a:xfrm>
            <a:prstGeom prst="plus">
              <a:avLst>
                <a:gd name="adj" fmla="val 25000"/>
              </a:avLst>
            </a:prstGeom>
            <a:noFill/>
            <a:ln w="28575">
              <a:solidFill>
                <a:schemeClr val="tx1"/>
              </a:solidFill>
              <a:miter lim="800000"/>
              <a:headEnd/>
              <a:tailEnd/>
            </a:ln>
          </p:spPr>
          <p:txBody>
            <a:bodyPr wrap="none" anchor="ctr"/>
            <a:lstStyle/>
            <a:p>
              <a:endParaRPr lang="en-US"/>
            </a:p>
          </p:txBody>
        </p:sp>
        <p:sp>
          <p:nvSpPr>
            <p:cNvPr id="102494" name="AutoShape 21"/>
            <p:cNvSpPr>
              <a:spLocks noChangeArrowheads="1"/>
            </p:cNvSpPr>
            <p:nvPr/>
          </p:nvSpPr>
          <p:spPr bwMode="auto">
            <a:xfrm>
              <a:off x="2558" y="852"/>
              <a:ext cx="329" cy="183"/>
            </a:xfrm>
            <a:prstGeom prst="plus">
              <a:avLst>
                <a:gd name="adj" fmla="val 25000"/>
              </a:avLst>
            </a:prstGeom>
            <a:solidFill>
              <a:srgbClr val="5255E0"/>
            </a:solidFill>
            <a:ln w="28575">
              <a:solidFill>
                <a:schemeClr val="tx1"/>
              </a:solidFill>
              <a:miter lim="800000"/>
              <a:headEnd/>
              <a:tailEnd/>
            </a:ln>
          </p:spPr>
          <p:txBody>
            <a:bodyPr wrap="none" anchor="ctr"/>
            <a:lstStyle/>
            <a:p>
              <a:endParaRPr lang="en-US"/>
            </a:p>
          </p:txBody>
        </p:sp>
        <p:sp>
          <p:nvSpPr>
            <p:cNvPr id="102495" name="AutoShape 22"/>
            <p:cNvSpPr>
              <a:spLocks noChangeArrowheads="1"/>
            </p:cNvSpPr>
            <p:nvPr/>
          </p:nvSpPr>
          <p:spPr bwMode="auto">
            <a:xfrm>
              <a:off x="1838" y="632"/>
              <a:ext cx="581" cy="247"/>
            </a:xfrm>
            <a:prstGeom prst="plus">
              <a:avLst>
                <a:gd name="adj" fmla="val 25000"/>
              </a:avLst>
            </a:prstGeom>
            <a:solidFill>
              <a:srgbClr val="5255E0"/>
            </a:solidFill>
            <a:ln w="28575" cap="rnd">
              <a:solidFill>
                <a:schemeClr val="tx1"/>
              </a:solidFill>
              <a:prstDash val="sysDot"/>
              <a:miter lim="800000"/>
              <a:headEnd/>
              <a:tailEnd/>
            </a:ln>
          </p:spPr>
          <p:txBody>
            <a:bodyPr wrap="none" anchor="ctr"/>
            <a:lstStyle/>
            <a:p>
              <a:endParaRPr lang="en-US"/>
            </a:p>
          </p:txBody>
        </p:sp>
        <p:sp>
          <p:nvSpPr>
            <p:cNvPr id="102496" name="AutoShape 23"/>
            <p:cNvSpPr>
              <a:spLocks noChangeArrowheads="1"/>
            </p:cNvSpPr>
            <p:nvPr/>
          </p:nvSpPr>
          <p:spPr bwMode="auto">
            <a:xfrm>
              <a:off x="2131" y="846"/>
              <a:ext cx="329" cy="183"/>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497" name="AutoShape 24"/>
            <p:cNvSpPr>
              <a:spLocks noChangeArrowheads="1"/>
            </p:cNvSpPr>
            <p:nvPr/>
          </p:nvSpPr>
          <p:spPr bwMode="auto">
            <a:xfrm>
              <a:off x="2291" y="948"/>
              <a:ext cx="329" cy="183"/>
            </a:xfrm>
            <a:prstGeom prst="plus">
              <a:avLst>
                <a:gd name="adj" fmla="val 25000"/>
              </a:avLst>
            </a:prstGeom>
            <a:solidFill>
              <a:srgbClr val="8CCBD0"/>
            </a:solidFill>
            <a:ln w="28575">
              <a:solidFill>
                <a:schemeClr val="tx1"/>
              </a:solidFill>
              <a:miter lim="800000"/>
              <a:headEnd/>
              <a:tailEnd/>
            </a:ln>
          </p:spPr>
          <p:txBody>
            <a:bodyPr wrap="none" anchor="ctr"/>
            <a:lstStyle/>
            <a:p>
              <a:endParaRPr lang="en-US"/>
            </a:p>
          </p:txBody>
        </p:sp>
        <p:sp>
          <p:nvSpPr>
            <p:cNvPr id="102498" name="AutoShape 25"/>
            <p:cNvSpPr>
              <a:spLocks noChangeArrowheads="1"/>
            </p:cNvSpPr>
            <p:nvPr/>
          </p:nvSpPr>
          <p:spPr bwMode="auto">
            <a:xfrm>
              <a:off x="1861" y="1154"/>
              <a:ext cx="417" cy="211"/>
            </a:xfrm>
            <a:prstGeom prst="plus">
              <a:avLst>
                <a:gd name="adj" fmla="val 25000"/>
              </a:avLst>
            </a:prstGeom>
            <a:solidFill>
              <a:srgbClr val="8CCBD0"/>
            </a:solidFill>
            <a:ln w="28575">
              <a:solidFill>
                <a:schemeClr val="tx1"/>
              </a:solidFill>
              <a:miter lim="800000"/>
              <a:headEnd/>
              <a:tailEnd/>
            </a:ln>
          </p:spPr>
          <p:txBody>
            <a:bodyPr wrap="none" anchor="ctr"/>
            <a:lstStyle/>
            <a:p>
              <a:endParaRPr lang="en-US"/>
            </a:p>
          </p:txBody>
        </p:sp>
        <p:sp>
          <p:nvSpPr>
            <p:cNvPr id="102499" name="AutoShape 26"/>
            <p:cNvSpPr>
              <a:spLocks noChangeArrowheads="1"/>
            </p:cNvSpPr>
            <p:nvPr/>
          </p:nvSpPr>
          <p:spPr bwMode="auto">
            <a:xfrm>
              <a:off x="2147" y="1245"/>
              <a:ext cx="329" cy="183"/>
            </a:xfrm>
            <a:prstGeom prst="plus">
              <a:avLst>
                <a:gd name="adj" fmla="val 25000"/>
              </a:avLst>
            </a:prstGeom>
            <a:solidFill>
              <a:schemeClr val="accent2"/>
            </a:solidFill>
            <a:ln w="28575">
              <a:solidFill>
                <a:schemeClr val="tx1"/>
              </a:solidFill>
              <a:miter lim="800000"/>
              <a:headEnd/>
              <a:tailEnd/>
            </a:ln>
          </p:spPr>
          <p:txBody>
            <a:bodyPr wrap="none" anchor="ctr"/>
            <a:lstStyle/>
            <a:p>
              <a:endParaRPr lang="en-US"/>
            </a:p>
          </p:txBody>
        </p:sp>
        <p:sp>
          <p:nvSpPr>
            <p:cNvPr id="102500" name="AutoShape 27"/>
            <p:cNvSpPr>
              <a:spLocks noChangeArrowheads="1"/>
            </p:cNvSpPr>
            <p:nvPr/>
          </p:nvSpPr>
          <p:spPr bwMode="auto">
            <a:xfrm>
              <a:off x="2243" y="1341"/>
              <a:ext cx="329" cy="291"/>
            </a:xfrm>
            <a:prstGeom prst="plus">
              <a:avLst>
                <a:gd name="adj" fmla="val 25000"/>
              </a:avLst>
            </a:prstGeom>
            <a:solidFill>
              <a:srgbClr val="8D8FEB"/>
            </a:solidFill>
            <a:ln w="28575">
              <a:solidFill>
                <a:schemeClr val="tx1"/>
              </a:solidFill>
              <a:prstDash val="sysDot"/>
              <a:miter lim="800000"/>
              <a:headEnd/>
              <a:tailEnd/>
            </a:ln>
          </p:spPr>
          <p:txBody>
            <a:bodyPr wrap="none" anchor="ctr"/>
            <a:lstStyle/>
            <a:p>
              <a:endParaRPr lang="en-US"/>
            </a:p>
          </p:txBody>
        </p:sp>
        <p:sp>
          <p:nvSpPr>
            <p:cNvPr id="102501" name="AutoShape 28"/>
            <p:cNvSpPr>
              <a:spLocks noChangeArrowheads="1"/>
            </p:cNvSpPr>
            <p:nvPr/>
          </p:nvSpPr>
          <p:spPr bwMode="auto">
            <a:xfrm>
              <a:off x="2514" y="1110"/>
              <a:ext cx="481" cy="291"/>
            </a:xfrm>
            <a:prstGeom prst="plus">
              <a:avLst>
                <a:gd name="adj" fmla="val 25000"/>
              </a:avLst>
            </a:prstGeom>
            <a:solidFill>
              <a:srgbClr val="0000FF"/>
            </a:solidFill>
            <a:ln w="28575">
              <a:solidFill>
                <a:schemeClr val="tx1"/>
              </a:solidFill>
              <a:miter lim="800000"/>
              <a:headEnd/>
              <a:tailEnd/>
            </a:ln>
          </p:spPr>
          <p:txBody>
            <a:bodyPr wrap="none" anchor="ctr"/>
            <a:lstStyle/>
            <a:p>
              <a:endParaRPr lang="en-US"/>
            </a:p>
          </p:txBody>
        </p:sp>
        <p:sp>
          <p:nvSpPr>
            <p:cNvPr id="102502" name="AutoShape 29"/>
            <p:cNvSpPr>
              <a:spLocks noChangeArrowheads="1"/>
            </p:cNvSpPr>
            <p:nvPr/>
          </p:nvSpPr>
          <p:spPr bwMode="auto">
            <a:xfrm>
              <a:off x="1998" y="1318"/>
              <a:ext cx="402" cy="451"/>
            </a:xfrm>
            <a:prstGeom prst="plus">
              <a:avLst>
                <a:gd name="adj" fmla="val 25000"/>
              </a:avLst>
            </a:prstGeom>
            <a:solidFill>
              <a:srgbClr val="5255E0"/>
            </a:solidFill>
            <a:ln w="28575">
              <a:solidFill>
                <a:schemeClr val="tx1"/>
              </a:solidFill>
              <a:prstDash val="lgDashDot"/>
              <a:miter lim="800000"/>
              <a:headEnd/>
              <a:tailEnd/>
            </a:ln>
          </p:spPr>
          <p:txBody>
            <a:bodyPr wrap="none" anchor="ctr"/>
            <a:lstStyle/>
            <a:p>
              <a:endParaRPr lang="en-US"/>
            </a:p>
          </p:txBody>
        </p:sp>
        <p:sp>
          <p:nvSpPr>
            <p:cNvPr id="102503" name="AutoShape 30"/>
            <p:cNvSpPr>
              <a:spLocks noChangeArrowheads="1"/>
            </p:cNvSpPr>
            <p:nvPr/>
          </p:nvSpPr>
          <p:spPr bwMode="auto">
            <a:xfrm>
              <a:off x="2105" y="1158"/>
              <a:ext cx="329" cy="183"/>
            </a:xfrm>
            <a:prstGeom prst="plus">
              <a:avLst>
                <a:gd name="adj" fmla="val 25000"/>
              </a:avLst>
            </a:prstGeom>
            <a:noFill/>
            <a:ln w="28575">
              <a:solidFill>
                <a:schemeClr val="tx1"/>
              </a:solidFill>
              <a:miter lim="800000"/>
              <a:headEnd/>
              <a:tailEnd/>
            </a:ln>
          </p:spPr>
          <p:txBody>
            <a:bodyPr wrap="none" anchor="ctr"/>
            <a:lstStyle/>
            <a:p>
              <a:endParaRPr lang="en-US"/>
            </a:p>
          </p:txBody>
        </p:sp>
        <p:sp>
          <p:nvSpPr>
            <p:cNvPr id="102504" name="AutoShape 31"/>
            <p:cNvSpPr>
              <a:spLocks noChangeArrowheads="1"/>
            </p:cNvSpPr>
            <p:nvPr/>
          </p:nvSpPr>
          <p:spPr bwMode="auto">
            <a:xfrm>
              <a:off x="1856" y="918"/>
              <a:ext cx="329" cy="183"/>
            </a:xfrm>
            <a:prstGeom prst="plus">
              <a:avLst>
                <a:gd name="adj" fmla="val 25000"/>
              </a:avLst>
            </a:prstGeom>
            <a:solidFill>
              <a:srgbClr val="0000FF"/>
            </a:solidFill>
            <a:ln w="28575">
              <a:solidFill>
                <a:schemeClr val="tx1"/>
              </a:solidFill>
              <a:miter lim="800000"/>
              <a:headEnd/>
              <a:tailEnd/>
            </a:ln>
          </p:spPr>
          <p:txBody>
            <a:bodyPr wrap="none" anchor="ctr"/>
            <a:lstStyle/>
            <a:p>
              <a:endParaRPr lang="en-US"/>
            </a:p>
          </p:txBody>
        </p:sp>
        <p:sp>
          <p:nvSpPr>
            <p:cNvPr id="102505" name="AutoShape 32"/>
            <p:cNvSpPr>
              <a:spLocks noChangeArrowheads="1"/>
            </p:cNvSpPr>
            <p:nvPr/>
          </p:nvSpPr>
          <p:spPr bwMode="auto">
            <a:xfrm>
              <a:off x="2375" y="1149"/>
              <a:ext cx="189" cy="163"/>
            </a:xfrm>
            <a:prstGeom prst="plus">
              <a:avLst>
                <a:gd name="adj" fmla="val 25000"/>
              </a:avLst>
            </a:prstGeom>
            <a:solidFill>
              <a:srgbClr val="AAACF0"/>
            </a:solidFill>
            <a:ln w="28575" cap="rnd">
              <a:solidFill>
                <a:schemeClr val="tx1"/>
              </a:solidFill>
              <a:prstDash val="sysDot"/>
              <a:miter lim="800000"/>
              <a:headEnd/>
              <a:tailEnd/>
            </a:ln>
          </p:spPr>
          <p:txBody>
            <a:bodyPr wrap="none" anchor="ctr"/>
            <a:lstStyle/>
            <a:p>
              <a:endParaRPr lang="en-US"/>
            </a:p>
          </p:txBody>
        </p:sp>
        <p:sp>
          <p:nvSpPr>
            <p:cNvPr id="102506" name="AutoShape 33"/>
            <p:cNvSpPr>
              <a:spLocks noChangeArrowheads="1"/>
            </p:cNvSpPr>
            <p:nvPr/>
          </p:nvSpPr>
          <p:spPr bwMode="auto">
            <a:xfrm>
              <a:off x="1799" y="798"/>
              <a:ext cx="329" cy="183"/>
            </a:xfrm>
            <a:prstGeom prst="plus">
              <a:avLst>
                <a:gd name="adj" fmla="val 25000"/>
              </a:avLst>
            </a:prstGeom>
            <a:solidFill>
              <a:srgbClr val="D4344B"/>
            </a:solidFill>
            <a:ln w="28575">
              <a:solidFill>
                <a:schemeClr val="tx1"/>
              </a:solidFill>
              <a:miter lim="800000"/>
              <a:headEnd/>
              <a:tailEnd/>
            </a:ln>
          </p:spPr>
          <p:txBody>
            <a:bodyPr wrap="none" anchor="ctr"/>
            <a:lstStyle/>
            <a:p>
              <a:endParaRPr lang="en-US"/>
            </a:p>
          </p:txBody>
        </p:sp>
        <p:sp>
          <p:nvSpPr>
            <p:cNvPr id="102507" name="AutoShape 34"/>
            <p:cNvSpPr>
              <a:spLocks noChangeArrowheads="1"/>
            </p:cNvSpPr>
            <p:nvPr/>
          </p:nvSpPr>
          <p:spPr bwMode="auto">
            <a:xfrm>
              <a:off x="4071" y="1040"/>
              <a:ext cx="329" cy="183"/>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508" name="AutoShape 35"/>
            <p:cNvSpPr>
              <a:spLocks noChangeArrowheads="1"/>
            </p:cNvSpPr>
            <p:nvPr/>
          </p:nvSpPr>
          <p:spPr bwMode="auto">
            <a:xfrm>
              <a:off x="4263" y="1118"/>
              <a:ext cx="377" cy="183"/>
            </a:xfrm>
            <a:prstGeom prst="plus">
              <a:avLst>
                <a:gd name="adj" fmla="val 25000"/>
              </a:avLst>
            </a:prstGeom>
            <a:solidFill>
              <a:srgbClr val="AAACF0"/>
            </a:solidFill>
            <a:ln w="28575">
              <a:solidFill>
                <a:schemeClr val="tx1"/>
              </a:solidFill>
              <a:prstDash val="dash"/>
              <a:miter lim="800000"/>
              <a:headEnd/>
              <a:tailEnd/>
            </a:ln>
          </p:spPr>
          <p:txBody>
            <a:bodyPr wrap="none" anchor="ctr"/>
            <a:lstStyle/>
            <a:p>
              <a:endParaRPr lang="en-US"/>
            </a:p>
          </p:txBody>
        </p:sp>
        <p:sp>
          <p:nvSpPr>
            <p:cNvPr id="102509" name="AutoShape 36"/>
            <p:cNvSpPr>
              <a:spLocks noChangeArrowheads="1"/>
            </p:cNvSpPr>
            <p:nvPr/>
          </p:nvSpPr>
          <p:spPr bwMode="auto">
            <a:xfrm>
              <a:off x="4020" y="1244"/>
              <a:ext cx="329" cy="183"/>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510" name="AutoShape 37"/>
            <p:cNvSpPr>
              <a:spLocks noChangeArrowheads="1"/>
            </p:cNvSpPr>
            <p:nvPr/>
          </p:nvSpPr>
          <p:spPr bwMode="auto">
            <a:xfrm>
              <a:off x="4195" y="746"/>
              <a:ext cx="329" cy="183"/>
            </a:xfrm>
            <a:prstGeom prst="plus">
              <a:avLst>
                <a:gd name="adj" fmla="val 25000"/>
              </a:avLst>
            </a:prstGeom>
            <a:solidFill>
              <a:srgbClr val="0000FF"/>
            </a:solidFill>
            <a:ln w="28575">
              <a:solidFill>
                <a:schemeClr val="tx1"/>
              </a:solidFill>
              <a:miter lim="800000"/>
              <a:headEnd/>
              <a:tailEnd/>
            </a:ln>
          </p:spPr>
          <p:txBody>
            <a:bodyPr wrap="none" anchor="ctr"/>
            <a:lstStyle/>
            <a:p>
              <a:endParaRPr lang="en-US"/>
            </a:p>
          </p:txBody>
        </p:sp>
        <p:sp>
          <p:nvSpPr>
            <p:cNvPr id="102511" name="AutoShape 38"/>
            <p:cNvSpPr>
              <a:spLocks noChangeArrowheads="1"/>
            </p:cNvSpPr>
            <p:nvPr/>
          </p:nvSpPr>
          <p:spPr bwMode="auto">
            <a:xfrm>
              <a:off x="3670" y="779"/>
              <a:ext cx="329" cy="183"/>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512" name="AutoShape 39"/>
            <p:cNvSpPr>
              <a:spLocks noChangeArrowheads="1"/>
            </p:cNvSpPr>
            <p:nvPr/>
          </p:nvSpPr>
          <p:spPr bwMode="auto">
            <a:xfrm>
              <a:off x="3349" y="827"/>
              <a:ext cx="329" cy="183"/>
            </a:xfrm>
            <a:prstGeom prst="plus">
              <a:avLst>
                <a:gd name="adj" fmla="val 25000"/>
              </a:avLst>
            </a:prstGeom>
            <a:solidFill>
              <a:srgbClr val="0000FF"/>
            </a:solidFill>
            <a:ln w="28575">
              <a:solidFill>
                <a:schemeClr val="tx1"/>
              </a:solidFill>
              <a:miter lim="800000"/>
              <a:headEnd/>
              <a:tailEnd/>
            </a:ln>
          </p:spPr>
          <p:txBody>
            <a:bodyPr wrap="none" anchor="ctr"/>
            <a:lstStyle/>
            <a:p>
              <a:endParaRPr lang="en-US"/>
            </a:p>
          </p:txBody>
        </p:sp>
        <p:sp>
          <p:nvSpPr>
            <p:cNvPr id="102513" name="AutoShape 40"/>
            <p:cNvSpPr>
              <a:spLocks noChangeArrowheads="1"/>
            </p:cNvSpPr>
            <p:nvPr/>
          </p:nvSpPr>
          <p:spPr bwMode="auto">
            <a:xfrm>
              <a:off x="3055" y="776"/>
              <a:ext cx="329" cy="183"/>
            </a:xfrm>
            <a:prstGeom prst="plus">
              <a:avLst>
                <a:gd name="adj" fmla="val 25000"/>
              </a:avLst>
            </a:prstGeom>
            <a:solidFill>
              <a:srgbClr val="AAACF0"/>
            </a:solidFill>
            <a:ln w="28575">
              <a:solidFill>
                <a:schemeClr val="tx1"/>
              </a:solidFill>
              <a:prstDash val="lgDash"/>
              <a:miter lim="800000"/>
              <a:headEnd/>
              <a:tailEnd/>
            </a:ln>
          </p:spPr>
          <p:txBody>
            <a:bodyPr wrap="none" anchor="ctr"/>
            <a:lstStyle/>
            <a:p>
              <a:endParaRPr lang="en-US"/>
            </a:p>
          </p:txBody>
        </p:sp>
        <p:sp>
          <p:nvSpPr>
            <p:cNvPr id="102514" name="AutoShape 41"/>
            <p:cNvSpPr>
              <a:spLocks noChangeArrowheads="1"/>
            </p:cNvSpPr>
            <p:nvPr/>
          </p:nvSpPr>
          <p:spPr bwMode="auto">
            <a:xfrm>
              <a:off x="2800" y="942"/>
              <a:ext cx="485" cy="179"/>
            </a:xfrm>
            <a:prstGeom prst="plus">
              <a:avLst>
                <a:gd name="adj" fmla="val 25000"/>
              </a:avLst>
            </a:prstGeom>
            <a:solidFill>
              <a:srgbClr val="AAACF0"/>
            </a:solidFill>
            <a:ln w="28575">
              <a:solidFill>
                <a:schemeClr val="tx1"/>
              </a:solidFill>
              <a:miter lim="800000"/>
              <a:headEnd/>
              <a:tailEnd/>
            </a:ln>
          </p:spPr>
          <p:txBody>
            <a:bodyPr wrap="none" anchor="ctr"/>
            <a:lstStyle/>
            <a:p>
              <a:endParaRPr lang="en-US"/>
            </a:p>
          </p:txBody>
        </p:sp>
        <p:sp>
          <p:nvSpPr>
            <p:cNvPr id="102515" name="AutoShape 42"/>
            <p:cNvSpPr>
              <a:spLocks noChangeArrowheads="1"/>
            </p:cNvSpPr>
            <p:nvPr/>
          </p:nvSpPr>
          <p:spPr bwMode="auto">
            <a:xfrm>
              <a:off x="3538" y="992"/>
              <a:ext cx="329" cy="183"/>
            </a:xfrm>
            <a:prstGeom prst="plus">
              <a:avLst>
                <a:gd name="adj" fmla="val 25000"/>
              </a:avLst>
            </a:prstGeom>
            <a:solidFill>
              <a:srgbClr val="F16179"/>
            </a:solidFill>
            <a:ln w="28575">
              <a:solidFill>
                <a:schemeClr val="tx1"/>
              </a:solidFill>
              <a:miter lim="800000"/>
              <a:headEnd/>
              <a:tailEnd/>
            </a:ln>
          </p:spPr>
          <p:txBody>
            <a:bodyPr wrap="none" anchor="ctr"/>
            <a:lstStyle/>
            <a:p>
              <a:endParaRPr lang="en-US"/>
            </a:p>
          </p:txBody>
        </p:sp>
        <p:sp>
          <p:nvSpPr>
            <p:cNvPr id="102516" name="AutoShape 43"/>
            <p:cNvSpPr>
              <a:spLocks noChangeArrowheads="1"/>
            </p:cNvSpPr>
            <p:nvPr/>
          </p:nvSpPr>
          <p:spPr bwMode="auto">
            <a:xfrm>
              <a:off x="3799" y="882"/>
              <a:ext cx="329" cy="183"/>
            </a:xfrm>
            <a:prstGeom prst="plus">
              <a:avLst>
                <a:gd name="adj" fmla="val 25000"/>
              </a:avLst>
            </a:prstGeom>
            <a:solidFill>
              <a:schemeClr val="accent2"/>
            </a:solidFill>
            <a:ln w="28575">
              <a:solidFill>
                <a:schemeClr val="tx1"/>
              </a:solidFill>
              <a:miter lim="800000"/>
              <a:headEnd/>
              <a:tailEnd/>
            </a:ln>
          </p:spPr>
          <p:txBody>
            <a:bodyPr wrap="none" anchor="ctr"/>
            <a:lstStyle/>
            <a:p>
              <a:pPr algn="ctr"/>
              <a:endParaRPr lang="en-US"/>
            </a:p>
          </p:txBody>
        </p:sp>
        <p:sp>
          <p:nvSpPr>
            <p:cNvPr id="102517" name="AutoShape 44"/>
            <p:cNvSpPr>
              <a:spLocks noChangeArrowheads="1"/>
            </p:cNvSpPr>
            <p:nvPr/>
          </p:nvSpPr>
          <p:spPr bwMode="auto">
            <a:xfrm>
              <a:off x="2779" y="743"/>
              <a:ext cx="329" cy="183"/>
            </a:xfrm>
            <a:prstGeom prst="plus">
              <a:avLst>
                <a:gd name="adj" fmla="val 25000"/>
              </a:avLst>
            </a:prstGeom>
            <a:solidFill>
              <a:srgbClr val="8CCBD0"/>
            </a:solidFill>
            <a:ln w="28575">
              <a:solidFill>
                <a:schemeClr val="tx1"/>
              </a:solidFill>
              <a:miter lim="800000"/>
              <a:headEnd/>
              <a:tailEnd/>
            </a:ln>
          </p:spPr>
          <p:txBody>
            <a:bodyPr wrap="none" anchor="ctr"/>
            <a:lstStyle/>
            <a:p>
              <a:endParaRPr lang="en-US"/>
            </a:p>
          </p:txBody>
        </p:sp>
        <p:sp>
          <p:nvSpPr>
            <p:cNvPr id="102518" name="AutoShape 45"/>
            <p:cNvSpPr>
              <a:spLocks noChangeArrowheads="1"/>
            </p:cNvSpPr>
            <p:nvPr/>
          </p:nvSpPr>
          <p:spPr bwMode="auto">
            <a:xfrm>
              <a:off x="3562" y="887"/>
              <a:ext cx="329" cy="183"/>
            </a:xfrm>
            <a:prstGeom prst="plus">
              <a:avLst>
                <a:gd name="adj" fmla="val 25000"/>
              </a:avLst>
            </a:prstGeom>
            <a:solidFill>
              <a:srgbClr val="AAACF0"/>
            </a:solidFill>
            <a:ln w="28575">
              <a:solidFill>
                <a:schemeClr val="tx1"/>
              </a:solidFill>
              <a:prstDash val="dashDot"/>
              <a:miter lim="800000"/>
              <a:headEnd/>
              <a:tailEnd/>
            </a:ln>
          </p:spPr>
          <p:txBody>
            <a:bodyPr wrap="none" anchor="ctr"/>
            <a:lstStyle/>
            <a:p>
              <a:endParaRPr lang="en-US"/>
            </a:p>
          </p:txBody>
        </p:sp>
        <p:sp>
          <p:nvSpPr>
            <p:cNvPr id="102519" name="AutoShape 46"/>
            <p:cNvSpPr>
              <a:spLocks noChangeArrowheads="1"/>
            </p:cNvSpPr>
            <p:nvPr/>
          </p:nvSpPr>
          <p:spPr bwMode="auto">
            <a:xfrm>
              <a:off x="2737" y="1034"/>
              <a:ext cx="329" cy="183"/>
            </a:xfrm>
            <a:prstGeom prst="plus">
              <a:avLst>
                <a:gd name="adj" fmla="val 25000"/>
              </a:avLst>
            </a:prstGeom>
            <a:solidFill>
              <a:srgbClr val="AAACF0"/>
            </a:solidFill>
            <a:ln w="28575">
              <a:solidFill>
                <a:schemeClr val="tx1"/>
              </a:solidFill>
              <a:prstDash val="dash"/>
              <a:miter lim="800000"/>
              <a:headEnd/>
              <a:tailEnd/>
            </a:ln>
          </p:spPr>
          <p:txBody>
            <a:bodyPr wrap="none" anchor="ctr"/>
            <a:lstStyle/>
            <a:p>
              <a:endParaRPr lang="en-US"/>
            </a:p>
          </p:txBody>
        </p:sp>
        <p:sp>
          <p:nvSpPr>
            <p:cNvPr id="102520" name="AutoShape 47"/>
            <p:cNvSpPr>
              <a:spLocks noChangeArrowheads="1"/>
            </p:cNvSpPr>
            <p:nvPr/>
          </p:nvSpPr>
          <p:spPr bwMode="auto">
            <a:xfrm>
              <a:off x="3871" y="1034"/>
              <a:ext cx="329" cy="183"/>
            </a:xfrm>
            <a:prstGeom prst="plus">
              <a:avLst>
                <a:gd name="adj" fmla="val 25000"/>
              </a:avLst>
            </a:prstGeom>
            <a:solidFill>
              <a:srgbClr val="8CCBD0"/>
            </a:solidFill>
            <a:ln w="28575">
              <a:solidFill>
                <a:schemeClr val="tx1"/>
              </a:solidFill>
              <a:miter lim="800000"/>
              <a:headEnd/>
              <a:tailEnd/>
            </a:ln>
          </p:spPr>
          <p:txBody>
            <a:bodyPr wrap="none" anchor="ctr"/>
            <a:lstStyle/>
            <a:p>
              <a:endParaRPr lang="en-US"/>
            </a:p>
          </p:txBody>
        </p:sp>
        <p:sp>
          <p:nvSpPr>
            <p:cNvPr id="102521" name="AutoShape 48"/>
            <p:cNvSpPr>
              <a:spLocks noChangeArrowheads="1"/>
            </p:cNvSpPr>
            <p:nvPr/>
          </p:nvSpPr>
          <p:spPr bwMode="auto">
            <a:xfrm>
              <a:off x="4584" y="629"/>
              <a:ext cx="337" cy="329"/>
            </a:xfrm>
            <a:prstGeom prst="plus">
              <a:avLst>
                <a:gd name="adj" fmla="val 25000"/>
              </a:avLst>
            </a:prstGeom>
            <a:solidFill>
              <a:srgbClr val="D4344B"/>
            </a:solidFill>
            <a:ln w="28575">
              <a:solidFill>
                <a:schemeClr val="tx1"/>
              </a:solidFill>
              <a:prstDash val="sysDot"/>
              <a:miter lim="800000"/>
              <a:headEnd/>
              <a:tailEnd/>
            </a:ln>
          </p:spPr>
          <p:txBody>
            <a:bodyPr wrap="none" anchor="ctr"/>
            <a:lstStyle/>
            <a:p>
              <a:endParaRPr lang="en-US"/>
            </a:p>
          </p:txBody>
        </p:sp>
      </p:grpSp>
      <p:sp>
        <p:nvSpPr>
          <p:cNvPr id="350257" name="Rectangle 49"/>
          <p:cNvSpPr>
            <a:spLocks noChangeArrowheads="1"/>
          </p:cNvSpPr>
          <p:nvPr/>
        </p:nvSpPr>
        <p:spPr bwMode="auto">
          <a:xfrm>
            <a:off x="2968625" y="3911600"/>
            <a:ext cx="4875213" cy="920750"/>
          </a:xfrm>
          <a:prstGeom prst="rect">
            <a:avLst/>
          </a:prstGeom>
          <a:solidFill>
            <a:srgbClr val="FFFF00"/>
          </a:solidFill>
          <a:ln w="9525">
            <a:noFill/>
            <a:miter lim="800000"/>
            <a:headEnd/>
            <a:tailEnd/>
          </a:ln>
        </p:spPr>
        <p:txBody>
          <a:bodyPr wrap="none" anchor="ctr"/>
          <a:lstStyle/>
          <a:p>
            <a:endParaRPr lang="en-US"/>
          </a:p>
        </p:txBody>
      </p:sp>
      <p:sp>
        <p:nvSpPr>
          <p:cNvPr id="350258" name="Rectangle 50"/>
          <p:cNvSpPr>
            <a:spLocks noChangeArrowheads="1"/>
          </p:cNvSpPr>
          <p:nvPr/>
        </p:nvSpPr>
        <p:spPr bwMode="auto">
          <a:xfrm>
            <a:off x="2979738" y="4829175"/>
            <a:ext cx="4862512" cy="117475"/>
          </a:xfrm>
          <a:prstGeom prst="rect">
            <a:avLst/>
          </a:prstGeom>
          <a:solidFill>
            <a:srgbClr val="FF9900"/>
          </a:solidFill>
          <a:ln w="9525">
            <a:noFill/>
            <a:miter lim="800000"/>
            <a:headEnd/>
            <a:tailEnd/>
          </a:ln>
        </p:spPr>
        <p:txBody>
          <a:bodyPr wrap="none" anchor="ctr"/>
          <a:lstStyle/>
          <a:p>
            <a:endParaRPr lang="en-US"/>
          </a:p>
        </p:txBody>
      </p:sp>
      <p:sp>
        <p:nvSpPr>
          <p:cNvPr id="102411" name="Text Box 51"/>
          <p:cNvSpPr txBox="1">
            <a:spLocks noChangeArrowheads="1"/>
          </p:cNvSpPr>
          <p:nvPr/>
        </p:nvSpPr>
        <p:spPr bwMode="auto">
          <a:xfrm>
            <a:off x="269875" y="4851400"/>
            <a:ext cx="1665288" cy="701675"/>
          </a:xfrm>
          <a:prstGeom prst="rect">
            <a:avLst/>
          </a:prstGeom>
          <a:solidFill>
            <a:srgbClr val="FFFF00"/>
          </a:solidFill>
          <a:ln w="9525">
            <a:noFill/>
            <a:miter lim="800000"/>
            <a:headEnd/>
            <a:tailEnd/>
          </a:ln>
        </p:spPr>
        <p:txBody>
          <a:bodyPr wrap="none">
            <a:spAutoFit/>
          </a:bodyPr>
          <a:lstStyle/>
          <a:p>
            <a:pPr algn="ctr"/>
            <a:r>
              <a:rPr lang="en-US" b="1"/>
              <a:t>Initial</a:t>
            </a:r>
          </a:p>
          <a:p>
            <a:pPr algn="ctr"/>
            <a:r>
              <a:rPr lang="en-US" b="1"/>
              <a:t>Registration</a:t>
            </a:r>
          </a:p>
        </p:txBody>
      </p:sp>
      <p:sp>
        <p:nvSpPr>
          <p:cNvPr id="102412" name="Text Box 52"/>
          <p:cNvSpPr txBox="1">
            <a:spLocks noChangeArrowheads="1"/>
          </p:cNvSpPr>
          <p:nvPr/>
        </p:nvSpPr>
        <p:spPr bwMode="auto">
          <a:xfrm>
            <a:off x="400050" y="3400425"/>
            <a:ext cx="1270000" cy="1006475"/>
          </a:xfrm>
          <a:prstGeom prst="rect">
            <a:avLst/>
          </a:prstGeom>
          <a:solidFill>
            <a:srgbClr val="30D840"/>
          </a:solidFill>
          <a:ln w="9525">
            <a:noFill/>
            <a:miter lim="800000"/>
            <a:headEnd/>
            <a:tailEnd/>
          </a:ln>
        </p:spPr>
        <p:txBody>
          <a:bodyPr wrap="none">
            <a:spAutoFit/>
          </a:bodyPr>
          <a:lstStyle/>
          <a:p>
            <a:pPr algn="ctr"/>
            <a:r>
              <a:rPr lang="en-US" b="1"/>
              <a:t>Active</a:t>
            </a:r>
          </a:p>
          <a:p>
            <a:pPr algn="ctr"/>
            <a:r>
              <a:rPr lang="en-US" b="1"/>
              <a:t>Working </a:t>
            </a:r>
          </a:p>
          <a:p>
            <a:pPr algn="ctr"/>
            <a:r>
              <a:rPr lang="en-US" b="1"/>
              <a:t>Memory</a:t>
            </a:r>
          </a:p>
        </p:txBody>
      </p:sp>
      <p:sp>
        <p:nvSpPr>
          <p:cNvPr id="102413" name="Text Box 53"/>
          <p:cNvSpPr txBox="1">
            <a:spLocks noChangeArrowheads="1"/>
          </p:cNvSpPr>
          <p:nvPr/>
        </p:nvSpPr>
        <p:spPr bwMode="auto">
          <a:xfrm>
            <a:off x="228600" y="2171700"/>
            <a:ext cx="1581150" cy="701675"/>
          </a:xfrm>
          <a:prstGeom prst="rect">
            <a:avLst/>
          </a:prstGeom>
          <a:solidFill>
            <a:schemeClr val="accent1"/>
          </a:solidFill>
          <a:ln w="9525">
            <a:noFill/>
            <a:miter lim="800000"/>
            <a:headEnd/>
            <a:tailEnd/>
          </a:ln>
        </p:spPr>
        <p:txBody>
          <a:bodyPr wrap="none">
            <a:spAutoFit/>
          </a:bodyPr>
          <a:lstStyle/>
          <a:p>
            <a:pPr algn="ctr"/>
            <a:r>
              <a:rPr lang="en-US" b="1"/>
              <a:t>Long-Term </a:t>
            </a:r>
          </a:p>
          <a:p>
            <a:pPr algn="ctr"/>
            <a:r>
              <a:rPr lang="en-US" b="1"/>
              <a:t>Memory</a:t>
            </a:r>
          </a:p>
        </p:txBody>
      </p:sp>
      <p:grpSp>
        <p:nvGrpSpPr>
          <p:cNvPr id="3" name="Group 54"/>
          <p:cNvGrpSpPr>
            <a:grpSpLocks/>
          </p:cNvGrpSpPr>
          <p:nvPr/>
        </p:nvGrpSpPr>
        <p:grpSpPr bwMode="auto">
          <a:xfrm rot="-889557">
            <a:off x="3148013" y="5578475"/>
            <a:ext cx="1430337" cy="744538"/>
            <a:chOff x="1982" y="3203"/>
            <a:chExt cx="1088" cy="481"/>
          </a:xfrm>
        </p:grpSpPr>
        <p:sp>
          <p:nvSpPr>
            <p:cNvPr id="102477" name="AutoShape 55"/>
            <p:cNvSpPr>
              <a:spLocks noChangeArrowheads="1"/>
            </p:cNvSpPr>
            <p:nvPr/>
          </p:nvSpPr>
          <p:spPr bwMode="auto">
            <a:xfrm rot="3121496">
              <a:off x="2285" y="2900"/>
              <a:ext cx="481" cy="1088"/>
            </a:xfrm>
            <a:prstGeom prst="upArrow">
              <a:avLst>
                <a:gd name="adj1" fmla="val 50000"/>
                <a:gd name="adj2" fmla="val 56549"/>
              </a:avLst>
            </a:prstGeom>
            <a:noFill/>
            <a:ln w="38100">
              <a:solidFill>
                <a:srgbClr val="DB231F"/>
              </a:solidFill>
              <a:prstDash val="dash"/>
              <a:miter lim="800000"/>
              <a:headEnd/>
              <a:tailEnd/>
            </a:ln>
          </p:spPr>
          <p:txBody>
            <a:bodyPr vert="eaVert" wrap="none" anchor="ctr"/>
            <a:lstStyle/>
            <a:p>
              <a:endParaRPr lang="en-US"/>
            </a:p>
          </p:txBody>
        </p:sp>
        <p:sp>
          <p:nvSpPr>
            <p:cNvPr id="102478" name="Text Box 56"/>
            <p:cNvSpPr txBox="1">
              <a:spLocks noChangeArrowheads="1"/>
            </p:cNvSpPr>
            <p:nvPr/>
          </p:nvSpPr>
          <p:spPr bwMode="auto">
            <a:xfrm rot="-2278504">
              <a:off x="2155" y="3302"/>
              <a:ext cx="718" cy="257"/>
            </a:xfrm>
            <a:prstGeom prst="rect">
              <a:avLst/>
            </a:prstGeom>
            <a:noFill/>
            <a:ln w="9525">
              <a:noFill/>
              <a:miter lim="800000"/>
              <a:headEnd/>
              <a:tailEnd/>
            </a:ln>
          </p:spPr>
          <p:txBody>
            <a:bodyPr>
              <a:spAutoFit/>
            </a:bodyPr>
            <a:lstStyle/>
            <a:p>
              <a:r>
                <a:rPr lang="en-US" b="1"/>
                <a:t>visual</a:t>
              </a:r>
            </a:p>
          </p:txBody>
        </p:sp>
      </p:grpSp>
      <p:grpSp>
        <p:nvGrpSpPr>
          <p:cNvPr id="4" name="Group 57"/>
          <p:cNvGrpSpPr>
            <a:grpSpLocks/>
          </p:cNvGrpSpPr>
          <p:nvPr/>
        </p:nvGrpSpPr>
        <p:grpSpPr bwMode="auto">
          <a:xfrm rot="2830304">
            <a:off x="6353176" y="5591175"/>
            <a:ext cx="1446212" cy="757237"/>
            <a:chOff x="2960" y="3305"/>
            <a:chExt cx="862" cy="543"/>
          </a:xfrm>
        </p:grpSpPr>
        <p:sp>
          <p:nvSpPr>
            <p:cNvPr id="102475" name="Text Box 58"/>
            <p:cNvSpPr txBox="1">
              <a:spLocks noChangeArrowheads="1"/>
            </p:cNvSpPr>
            <p:nvPr/>
          </p:nvSpPr>
          <p:spPr bwMode="auto">
            <a:xfrm>
              <a:off x="3028" y="3436"/>
              <a:ext cx="707" cy="285"/>
            </a:xfrm>
            <a:prstGeom prst="rect">
              <a:avLst/>
            </a:prstGeom>
            <a:noFill/>
            <a:ln w="9525">
              <a:noFill/>
              <a:miter lim="800000"/>
              <a:headEnd/>
              <a:tailEnd/>
            </a:ln>
          </p:spPr>
          <p:txBody>
            <a:bodyPr wrap="none">
              <a:spAutoFit/>
            </a:bodyPr>
            <a:lstStyle/>
            <a:p>
              <a:r>
                <a:rPr lang="en-US" b="1"/>
                <a:t>auditory</a:t>
              </a:r>
            </a:p>
          </p:txBody>
        </p:sp>
        <p:sp>
          <p:nvSpPr>
            <p:cNvPr id="102476" name="AutoShape 59"/>
            <p:cNvSpPr>
              <a:spLocks noChangeArrowheads="1"/>
            </p:cNvSpPr>
            <p:nvPr/>
          </p:nvSpPr>
          <p:spPr bwMode="auto">
            <a:xfrm rot="-5400000">
              <a:off x="3119" y="3146"/>
              <a:ext cx="543" cy="862"/>
            </a:xfrm>
            <a:prstGeom prst="upArrow">
              <a:avLst>
                <a:gd name="adj1" fmla="val 50000"/>
                <a:gd name="adj2" fmla="val 39687"/>
              </a:avLst>
            </a:prstGeom>
            <a:noFill/>
            <a:ln w="38100">
              <a:solidFill>
                <a:srgbClr val="DB231F"/>
              </a:solidFill>
              <a:prstDash val="dash"/>
              <a:miter lim="800000"/>
              <a:headEnd/>
              <a:tailEnd/>
            </a:ln>
          </p:spPr>
          <p:txBody>
            <a:bodyPr vert="eaVert" wrap="none" anchor="ctr"/>
            <a:lstStyle/>
            <a:p>
              <a:endParaRPr lang="en-US"/>
            </a:p>
          </p:txBody>
        </p:sp>
      </p:grpSp>
      <p:grpSp>
        <p:nvGrpSpPr>
          <p:cNvPr id="5" name="Group 60"/>
          <p:cNvGrpSpPr>
            <a:grpSpLocks/>
          </p:cNvGrpSpPr>
          <p:nvPr/>
        </p:nvGrpSpPr>
        <p:grpSpPr bwMode="auto">
          <a:xfrm rot="5400000">
            <a:off x="4584700" y="5397500"/>
            <a:ext cx="1619250" cy="831850"/>
            <a:chOff x="3032" y="3859"/>
            <a:chExt cx="990" cy="461"/>
          </a:xfrm>
        </p:grpSpPr>
        <p:sp>
          <p:nvSpPr>
            <p:cNvPr id="102473" name="Text Box 61"/>
            <p:cNvSpPr txBox="1">
              <a:spLocks noChangeArrowheads="1"/>
            </p:cNvSpPr>
            <p:nvPr/>
          </p:nvSpPr>
          <p:spPr bwMode="auto">
            <a:xfrm>
              <a:off x="3093" y="3958"/>
              <a:ext cx="923" cy="220"/>
            </a:xfrm>
            <a:prstGeom prst="rect">
              <a:avLst/>
            </a:prstGeom>
            <a:noFill/>
            <a:ln w="9525">
              <a:noFill/>
              <a:miter lim="800000"/>
              <a:headEnd/>
              <a:tailEnd/>
            </a:ln>
          </p:spPr>
          <p:txBody>
            <a:bodyPr wrap="none">
              <a:spAutoFit/>
            </a:bodyPr>
            <a:lstStyle/>
            <a:p>
              <a:r>
                <a:rPr lang="en-US" b="1"/>
                <a:t>kinesthetic</a:t>
              </a:r>
            </a:p>
          </p:txBody>
        </p:sp>
        <p:sp>
          <p:nvSpPr>
            <p:cNvPr id="102474" name="AutoShape 62"/>
            <p:cNvSpPr>
              <a:spLocks noChangeArrowheads="1"/>
            </p:cNvSpPr>
            <p:nvPr/>
          </p:nvSpPr>
          <p:spPr bwMode="auto">
            <a:xfrm rot="16200000" flipH="1">
              <a:off x="3296" y="3595"/>
              <a:ext cx="461" cy="990"/>
            </a:xfrm>
            <a:prstGeom prst="upArrow">
              <a:avLst>
                <a:gd name="adj1" fmla="val 50000"/>
                <a:gd name="adj2" fmla="val 53688"/>
              </a:avLst>
            </a:prstGeom>
            <a:noFill/>
            <a:ln w="38100">
              <a:solidFill>
                <a:srgbClr val="DB231F"/>
              </a:solidFill>
              <a:prstDash val="dash"/>
              <a:miter lim="800000"/>
              <a:headEnd/>
              <a:tailEnd/>
            </a:ln>
          </p:spPr>
          <p:txBody>
            <a:bodyPr vert="eaVert" wrap="none" anchor="ctr"/>
            <a:lstStyle/>
            <a:p>
              <a:endParaRPr lang="en-US"/>
            </a:p>
          </p:txBody>
        </p:sp>
      </p:grpSp>
      <p:sp>
        <p:nvSpPr>
          <p:cNvPr id="102417" name="Text Box 63"/>
          <p:cNvSpPr txBox="1">
            <a:spLocks noChangeArrowheads="1"/>
          </p:cNvSpPr>
          <p:nvPr/>
        </p:nvSpPr>
        <p:spPr bwMode="auto">
          <a:xfrm>
            <a:off x="4462463" y="6408738"/>
            <a:ext cx="1878012" cy="396875"/>
          </a:xfrm>
          <a:prstGeom prst="rect">
            <a:avLst/>
          </a:prstGeom>
          <a:noFill/>
          <a:ln w="9525">
            <a:noFill/>
            <a:miter lim="800000"/>
            <a:headEnd/>
            <a:tailEnd/>
          </a:ln>
        </p:spPr>
        <p:txBody>
          <a:bodyPr wrap="none">
            <a:spAutoFit/>
          </a:bodyPr>
          <a:lstStyle/>
          <a:p>
            <a:r>
              <a:rPr lang="en-US" b="1"/>
              <a:t>Sensory Input</a:t>
            </a:r>
          </a:p>
        </p:txBody>
      </p:sp>
      <p:sp>
        <p:nvSpPr>
          <p:cNvPr id="350272" name="AutoShape 64"/>
          <p:cNvSpPr>
            <a:spLocks noChangeArrowheads="1"/>
          </p:cNvSpPr>
          <p:nvPr/>
        </p:nvSpPr>
        <p:spPr bwMode="auto">
          <a:xfrm>
            <a:off x="3048000" y="811213"/>
            <a:ext cx="4745038" cy="3454400"/>
          </a:xfrm>
          <a:prstGeom prst="triangle">
            <a:avLst>
              <a:gd name="adj" fmla="val 50000"/>
            </a:avLst>
          </a:prstGeom>
          <a:solidFill>
            <a:srgbClr val="30D840"/>
          </a:solidFill>
          <a:ln w="57150">
            <a:noFill/>
            <a:miter lim="800000"/>
            <a:headEnd/>
            <a:tailEnd/>
          </a:ln>
        </p:spPr>
        <p:txBody>
          <a:bodyPr wrap="none" anchor="ctr"/>
          <a:lstStyle/>
          <a:p>
            <a:endParaRPr lang="en-US"/>
          </a:p>
        </p:txBody>
      </p:sp>
      <p:sp>
        <p:nvSpPr>
          <p:cNvPr id="102419" name="Line 65"/>
          <p:cNvSpPr>
            <a:spLocks noChangeShapeType="1"/>
          </p:cNvSpPr>
          <p:nvPr/>
        </p:nvSpPr>
        <p:spPr bwMode="auto">
          <a:xfrm rot="20740652" flipV="1">
            <a:off x="5311775" y="4310063"/>
            <a:ext cx="142875" cy="557212"/>
          </a:xfrm>
          <a:prstGeom prst="line">
            <a:avLst/>
          </a:prstGeom>
          <a:noFill/>
          <a:ln w="76200">
            <a:solidFill>
              <a:srgbClr val="DB231F"/>
            </a:solidFill>
            <a:prstDash val="sysDot"/>
            <a:round/>
            <a:headEnd/>
            <a:tailEnd type="triangle" w="med" len="med"/>
          </a:ln>
        </p:spPr>
        <p:txBody>
          <a:bodyPr/>
          <a:lstStyle/>
          <a:p>
            <a:endParaRPr lang="en-US"/>
          </a:p>
        </p:txBody>
      </p:sp>
      <p:grpSp>
        <p:nvGrpSpPr>
          <p:cNvPr id="6" name="Group 66"/>
          <p:cNvGrpSpPr>
            <a:grpSpLocks/>
          </p:cNvGrpSpPr>
          <p:nvPr/>
        </p:nvGrpSpPr>
        <p:grpSpPr bwMode="auto">
          <a:xfrm>
            <a:off x="223838" y="236538"/>
            <a:ext cx="1554162" cy="1450975"/>
            <a:chOff x="141" y="149"/>
            <a:chExt cx="979" cy="914"/>
          </a:xfrm>
        </p:grpSpPr>
        <p:sp>
          <p:nvSpPr>
            <p:cNvPr id="102471" name="Text Box 67"/>
            <p:cNvSpPr txBox="1">
              <a:spLocks noChangeArrowheads="1"/>
            </p:cNvSpPr>
            <p:nvPr/>
          </p:nvSpPr>
          <p:spPr bwMode="auto">
            <a:xfrm>
              <a:off x="141" y="237"/>
              <a:ext cx="979" cy="826"/>
            </a:xfrm>
            <a:prstGeom prst="rect">
              <a:avLst/>
            </a:prstGeom>
            <a:solidFill>
              <a:srgbClr val="DB231F"/>
            </a:solidFill>
            <a:ln w="9525">
              <a:noFill/>
              <a:miter lim="800000"/>
              <a:headEnd/>
              <a:tailEnd/>
            </a:ln>
          </p:spPr>
          <p:txBody>
            <a:bodyPr>
              <a:spAutoFit/>
            </a:bodyPr>
            <a:lstStyle/>
            <a:p>
              <a:pPr algn="ctr"/>
              <a:r>
                <a:rPr lang="en-US" b="1"/>
                <a:t>indicate </a:t>
              </a:r>
            </a:p>
            <a:p>
              <a:pPr algn="ctr"/>
              <a:r>
                <a:rPr lang="en-US" b="1"/>
                <a:t>Executive </a:t>
              </a:r>
            </a:p>
            <a:p>
              <a:pPr algn="ctr"/>
              <a:r>
                <a:rPr lang="en-US" b="1"/>
                <a:t>Functions </a:t>
              </a:r>
            </a:p>
            <a:p>
              <a:pPr algn="ctr"/>
              <a:r>
                <a:rPr lang="en-US" b="1"/>
                <a:t>at work</a:t>
              </a:r>
            </a:p>
          </p:txBody>
        </p:sp>
        <p:sp>
          <p:nvSpPr>
            <p:cNvPr id="102472" name="Line 68"/>
            <p:cNvSpPr>
              <a:spLocks noChangeShapeType="1"/>
            </p:cNvSpPr>
            <p:nvPr/>
          </p:nvSpPr>
          <p:spPr bwMode="auto">
            <a:xfrm flipH="1" flipV="1">
              <a:off x="294" y="149"/>
              <a:ext cx="648" cy="0"/>
            </a:xfrm>
            <a:prstGeom prst="line">
              <a:avLst/>
            </a:prstGeom>
            <a:noFill/>
            <a:ln w="57150" cap="rnd">
              <a:solidFill>
                <a:srgbClr val="CC0000"/>
              </a:solidFill>
              <a:prstDash val="sysDot"/>
              <a:round/>
              <a:headEnd type="triangle" w="med" len="med"/>
              <a:tailEnd type="triangle" w="med" len="med"/>
            </a:ln>
          </p:spPr>
          <p:txBody>
            <a:bodyPr/>
            <a:lstStyle/>
            <a:p>
              <a:endParaRPr lang="en-US"/>
            </a:p>
          </p:txBody>
        </p:sp>
      </p:grpSp>
      <p:sp>
        <p:nvSpPr>
          <p:cNvPr id="102421" name="Text Box 69"/>
          <p:cNvSpPr txBox="1">
            <a:spLocks noChangeArrowheads="1"/>
          </p:cNvSpPr>
          <p:nvPr/>
        </p:nvSpPr>
        <p:spPr bwMode="auto">
          <a:xfrm>
            <a:off x="544513" y="5969000"/>
            <a:ext cx="1187450" cy="701675"/>
          </a:xfrm>
          <a:prstGeom prst="rect">
            <a:avLst/>
          </a:prstGeom>
          <a:solidFill>
            <a:srgbClr val="FF9900"/>
          </a:solidFill>
          <a:ln w="9525">
            <a:noFill/>
            <a:miter lim="800000"/>
            <a:headEnd/>
            <a:tailEnd/>
          </a:ln>
        </p:spPr>
        <p:txBody>
          <a:bodyPr wrap="none">
            <a:spAutoFit/>
          </a:bodyPr>
          <a:lstStyle/>
          <a:p>
            <a:pPr algn="ctr"/>
            <a:r>
              <a:rPr lang="en-US" b="1"/>
              <a:t>Sensory</a:t>
            </a:r>
          </a:p>
          <a:p>
            <a:pPr algn="ctr"/>
            <a:r>
              <a:rPr lang="en-US" b="1"/>
              <a:t>Memory</a:t>
            </a:r>
          </a:p>
        </p:txBody>
      </p:sp>
      <p:grpSp>
        <p:nvGrpSpPr>
          <p:cNvPr id="7" name="Group 70"/>
          <p:cNvGrpSpPr>
            <a:grpSpLocks/>
          </p:cNvGrpSpPr>
          <p:nvPr/>
        </p:nvGrpSpPr>
        <p:grpSpPr bwMode="auto">
          <a:xfrm>
            <a:off x="4248150" y="4308475"/>
            <a:ext cx="2252663" cy="768350"/>
            <a:chOff x="2676" y="2714"/>
            <a:chExt cx="1419" cy="484"/>
          </a:xfrm>
        </p:grpSpPr>
        <p:sp>
          <p:nvSpPr>
            <p:cNvPr id="102469" name="AutoShape 71"/>
            <p:cNvSpPr>
              <a:spLocks noChangeArrowheads="1"/>
            </p:cNvSpPr>
            <p:nvPr/>
          </p:nvSpPr>
          <p:spPr bwMode="auto">
            <a:xfrm>
              <a:off x="2676" y="2714"/>
              <a:ext cx="1419" cy="484"/>
            </a:xfrm>
            <a:prstGeom prst="triangle">
              <a:avLst>
                <a:gd name="adj" fmla="val 50000"/>
              </a:avLst>
            </a:prstGeom>
            <a:solidFill>
              <a:srgbClr val="FF00FF"/>
            </a:solidFill>
            <a:ln w="9525">
              <a:noFill/>
              <a:miter lim="800000"/>
              <a:headEnd/>
              <a:tailEnd/>
            </a:ln>
          </p:spPr>
          <p:txBody>
            <a:bodyPr wrap="none" anchor="ctr"/>
            <a:lstStyle/>
            <a:p>
              <a:endParaRPr lang="en-US"/>
            </a:p>
          </p:txBody>
        </p:sp>
        <p:sp>
          <p:nvSpPr>
            <p:cNvPr id="102470" name="Text Box 72"/>
            <p:cNvSpPr txBox="1">
              <a:spLocks noChangeArrowheads="1"/>
            </p:cNvSpPr>
            <p:nvPr/>
          </p:nvSpPr>
          <p:spPr bwMode="auto">
            <a:xfrm>
              <a:off x="2990" y="2908"/>
              <a:ext cx="818" cy="250"/>
            </a:xfrm>
            <a:prstGeom prst="rect">
              <a:avLst/>
            </a:prstGeom>
            <a:noFill/>
            <a:ln w="9525">
              <a:noFill/>
              <a:miter lim="800000"/>
              <a:headEnd/>
              <a:tailEnd/>
            </a:ln>
          </p:spPr>
          <p:txBody>
            <a:bodyPr wrap="none">
              <a:spAutoFit/>
            </a:bodyPr>
            <a:lstStyle/>
            <a:p>
              <a:r>
                <a:rPr lang="en-US" b="1"/>
                <a:t>Attention</a:t>
              </a:r>
            </a:p>
          </p:txBody>
        </p:sp>
      </p:grpSp>
      <p:sp>
        <p:nvSpPr>
          <p:cNvPr id="102423" name="Text Box 73"/>
          <p:cNvSpPr txBox="1">
            <a:spLocks noChangeArrowheads="1"/>
          </p:cNvSpPr>
          <p:nvPr/>
        </p:nvSpPr>
        <p:spPr bwMode="auto">
          <a:xfrm>
            <a:off x="6672263" y="4243388"/>
            <a:ext cx="846137" cy="396875"/>
          </a:xfrm>
          <a:prstGeom prst="rect">
            <a:avLst/>
          </a:prstGeom>
          <a:noFill/>
          <a:ln w="9525">
            <a:noFill/>
            <a:miter lim="800000"/>
            <a:headEnd/>
            <a:tailEnd/>
          </a:ln>
        </p:spPr>
        <p:txBody>
          <a:bodyPr wrap="none">
            <a:spAutoFit/>
          </a:bodyPr>
          <a:lstStyle/>
          <a:p>
            <a:r>
              <a:rPr lang="en-US" b="1"/>
              <a:t>detail</a:t>
            </a:r>
          </a:p>
        </p:txBody>
      </p:sp>
      <p:sp>
        <p:nvSpPr>
          <p:cNvPr id="102424" name="Text Box 74"/>
          <p:cNvSpPr txBox="1">
            <a:spLocks noChangeArrowheads="1"/>
          </p:cNvSpPr>
          <p:nvPr/>
        </p:nvSpPr>
        <p:spPr bwMode="auto">
          <a:xfrm>
            <a:off x="3284538" y="4254500"/>
            <a:ext cx="1044575" cy="396875"/>
          </a:xfrm>
          <a:prstGeom prst="rect">
            <a:avLst/>
          </a:prstGeom>
          <a:noFill/>
          <a:ln w="9525">
            <a:noFill/>
            <a:miter lim="800000"/>
            <a:headEnd/>
            <a:tailEnd/>
          </a:ln>
        </p:spPr>
        <p:txBody>
          <a:bodyPr wrap="none">
            <a:spAutoFit/>
          </a:bodyPr>
          <a:lstStyle/>
          <a:p>
            <a:r>
              <a:rPr lang="en-US" b="1"/>
              <a:t>pattern</a:t>
            </a:r>
          </a:p>
        </p:txBody>
      </p:sp>
      <p:grpSp>
        <p:nvGrpSpPr>
          <p:cNvPr id="8" name="Group 75"/>
          <p:cNvGrpSpPr>
            <a:grpSpLocks/>
          </p:cNvGrpSpPr>
          <p:nvPr/>
        </p:nvGrpSpPr>
        <p:grpSpPr bwMode="auto">
          <a:xfrm>
            <a:off x="4243388" y="3857625"/>
            <a:ext cx="2279650" cy="538163"/>
            <a:chOff x="-1006" y="3584"/>
            <a:chExt cx="1436" cy="339"/>
          </a:xfrm>
        </p:grpSpPr>
        <p:sp>
          <p:nvSpPr>
            <p:cNvPr id="102467" name="Oval 76"/>
            <p:cNvSpPr>
              <a:spLocks noChangeArrowheads="1"/>
            </p:cNvSpPr>
            <p:nvPr/>
          </p:nvSpPr>
          <p:spPr bwMode="auto">
            <a:xfrm>
              <a:off x="-1006" y="3584"/>
              <a:ext cx="1436" cy="339"/>
            </a:xfrm>
            <a:prstGeom prst="ellipse">
              <a:avLst/>
            </a:prstGeom>
            <a:noFill/>
            <a:ln w="57150">
              <a:solidFill>
                <a:srgbClr val="CC0000"/>
              </a:solidFill>
              <a:prstDash val="dash"/>
              <a:round/>
              <a:headEnd/>
              <a:tailEnd/>
            </a:ln>
          </p:spPr>
          <p:txBody>
            <a:bodyPr wrap="none" anchor="ctr"/>
            <a:lstStyle/>
            <a:p>
              <a:endParaRPr lang="en-US"/>
            </a:p>
          </p:txBody>
        </p:sp>
        <p:sp>
          <p:nvSpPr>
            <p:cNvPr id="102468" name="Text Box 77"/>
            <p:cNvSpPr txBox="1">
              <a:spLocks noChangeArrowheads="1"/>
            </p:cNvSpPr>
            <p:nvPr/>
          </p:nvSpPr>
          <p:spPr bwMode="auto">
            <a:xfrm>
              <a:off x="-747" y="3625"/>
              <a:ext cx="979" cy="250"/>
            </a:xfrm>
            <a:prstGeom prst="rect">
              <a:avLst/>
            </a:prstGeom>
            <a:noFill/>
            <a:ln w="9525">
              <a:noFill/>
              <a:miter lim="800000"/>
              <a:headEnd/>
              <a:tailEnd/>
            </a:ln>
          </p:spPr>
          <p:txBody>
            <a:bodyPr wrap="none">
              <a:spAutoFit/>
            </a:bodyPr>
            <a:lstStyle/>
            <a:p>
              <a:r>
                <a:rPr lang="en-US" b="1"/>
                <a:t>Processing</a:t>
              </a:r>
            </a:p>
          </p:txBody>
        </p:sp>
      </p:grpSp>
      <p:sp>
        <p:nvSpPr>
          <p:cNvPr id="102426" name="Text Box 78"/>
          <p:cNvSpPr txBox="1">
            <a:spLocks noChangeArrowheads="1"/>
          </p:cNvSpPr>
          <p:nvPr/>
        </p:nvSpPr>
        <p:spPr bwMode="auto">
          <a:xfrm>
            <a:off x="4348163" y="2827338"/>
            <a:ext cx="2033587" cy="701675"/>
          </a:xfrm>
          <a:prstGeom prst="rect">
            <a:avLst/>
          </a:prstGeom>
          <a:solidFill>
            <a:srgbClr val="30D840"/>
          </a:solidFill>
          <a:ln w="9525">
            <a:noFill/>
            <a:miter lim="800000"/>
            <a:headEnd/>
            <a:tailEnd/>
          </a:ln>
        </p:spPr>
        <p:txBody>
          <a:bodyPr wrap="none">
            <a:spAutoFit/>
          </a:bodyPr>
          <a:lstStyle/>
          <a:p>
            <a:pPr algn="ctr"/>
            <a:r>
              <a:rPr lang="en-US" b="1"/>
              <a:t>Mental</a:t>
            </a:r>
          </a:p>
          <a:p>
            <a:pPr algn="ctr"/>
            <a:r>
              <a:rPr lang="en-US" b="1"/>
              <a:t>Representation</a:t>
            </a:r>
          </a:p>
        </p:txBody>
      </p:sp>
      <p:sp>
        <p:nvSpPr>
          <p:cNvPr id="102427" name="Text Box 79"/>
          <p:cNvSpPr txBox="1">
            <a:spLocks noChangeArrowheads="1"/>
          </p:cNvSpPr>
          <p:nvPr/>
        </p:nvSpPr>
        <p:spPr bwMode="auto">
          <a:xfrm>
            <a:off x="6813550" y="2511425"/>
            <a:ext cx="1285875" cy="396875"/>
          </a:xfrm>
          <a:prstGeom prst="rect">
            <a:avLst/>
          </a:prstGeom>
          <a:noFill/>
          <a:ln w="9525">
            <a:noFill/>
            <a:miter lim="800000"/>
            <a:headEnd/>
            <a:tailEnd/>
          </a:ln>
        </p:spPr>
        <p:txBody>
          <a:bodyPr wrap="none">
            <a:spAutoFit/>
          </a:bodyPr>
          <a:lstStyle/>
          <a:p>
            <a:r>
              <a:rPr lang="en-US" b="1"/>
              <a:t>Lexicons</a:t>
            </a:r>
          </a:p>
        </p:txBody>
      </p:sp>
      <p:sp>
        <p:nvSpPr>
          <p:cNvPr id="102428" name="AutoShape 80"/>
          <p:cNvSpPr>
            <a:spLocks noChangeArrowheads="1"/>
          </p:cNvSpPr>
          <p:nvPr/>
        </p:nvSpPr>
        <p:spPr bwMode="auto">
          <a:xfrm>
            <a:off x="4589463" y="117475"/>
            <a:ext cx="1639887" cy="608013"/>
          </a:xfrm>
          <a:prstGeom prst="triangle">
            <a:avLst>
              <a:gd name="adj" fmla="val 50000"/>
            </a:avLst>
          </a:prstGeom>
          <a:noFill/>
          <a:ln w="57150">
            <a:solidFill>
              <a:schemeClr val="tx1"/>
            </a:solidFill>
            <a:miter lim="800000"/>
            <a:headEnd/>
            <a:tailEnd/>
          </a:ln>
        </p:spPr>
        <p:txBody>
          <a:bodyPr wrap="none" anchor="ctr"/>
          <a:lstStyle/>
          <a:p>
            <a:endParaRPr lang="en-US"/>
          </a:p>
        </p:txBody>
      </p:sp>
      <p:sp>
        <p:nvSpPr>
          <p:cNvPr id="102429" name="Text Box 81"/>
          <p:cNvSpPr txBox="1">
            <a:spLocks noChangeArrowheads="1"/>
          </p:cNvSpPr>
          <p:nvPr/>
        </p:nvSpPr>
        <p:spPr bwMode="auto">
          <a:xfrm>
            <a:off x="4522788" y="238125"/>
            <a:ext cx="1790700" cy="396875"/>
          </a:xfrm>
          <a:prstGeom prst="rect">
            <a:avLst/>
          </a:prstGeom>
          <a:solidFill>
            <a:schemeClr val="accent1"/>
          </a:solidFill>
          <a:ln w="9525">
            <a:noFill/>
            <a:miter lim="800000"/>
            <a:headEnd/>
            <a:tailEnd/>
          </a:ln>
        </p:spPr>
        <p:txBody>
          <a:bodyPr wrap="none">
            <a:spAutoFit/>
          </a:bodyPr>
          <a:lstStyle/>
          <a:p>
            <a:r>
              <a:rPr lang="en-US" b="1"/>
              <a:t>Motor Output</a:t>
            </a:r>
          </a:p>
        </p:txBody>
      </p:sp>
      <p:sp>
        <p:nvSpPr>
          <p:cNvPr id="102430" name="Line 82"/>
          <p:cNvSpPr>
            <a:spLocks noChangeShapeType="1"/>
          </p:cNvSpPr>
          <p:nvPr/>
        </p:nvSpPr>
        <p:spPr bwMode="auto">
          <a:xfrm flipH="1" flipV="1">
            <a:off x="6237288" y="5167313"/>
            <a:ext cx="260350" cy="187325"/>
          </a:xfrm>
          <a:prstGeom prst="line">
            <a:avLst/>
          </a:prstGeom>
          <a:noFill/>
          <a:ln w="76200">
            <a:solidFill>
              <a:srgbClr val="DB231F"/>
            </a:solidFill>
            <a:prstDash val="sysDot"/>
            <a:round/>
            <a:headEnd/>
            <a:tailEnd type="triangle" w="med" len="med"/>
          </a:ln>
        </p:spPr>
        <p:txBody>
          <a:bodyPr/>
          <a:lstStyle/>
          <a:p>
            <a:endParaRPr lang="en-US"/>
          </a:p>
        </p:txBody>
      </p:sp>
      <p:sp>
        <p:nvSpPr>
          <p:cNvPr id="102431" name="Line 83"/>
          <p:cNvSpPr>
            <a:spLocks noChangeShapeType="1"/>
          </p:cNvSpPr>
          <p:nvPr/>
        </p:nvSpPr>
        <p:spPr bwMode="auto">
          <a:xfrm rot="20740652" flipV="1">
            <a:off x="4322763" y="5151438"/>
            <a:ext cx="274637" cy="147637"/>
          </a:xfrm>
          <a:prstGeom prst="line">
            <a:avLst/>
          </a:prstGeom>
          <a:noFill/>
          <a:ln w="76200">
            <a:solidFill>
              <a:srgbClr val="DB231F"/>
            </a:solidFill>
            <a:prstDash val="sysDot"/>
            <a:round/>
            <a:headEnd/>
            <a:tailEnd type="triangle" w="med" len="med"/>
          </a:ln>
        </p:spPr>
        <p:txBody>
          <a:bodyPr/>
          <a:lstStyle/>
          <a:p>
            <a:endParaRPr lang="en-US"/>
          </a:p>
        </p:txBody>
      </p:sp>
      <p:sp>
        <p:nvSpPr>
          <p:cNvPr id="102432" name="Line 84"/>
          <p:cNvSpPr>
            <a:spLocks noChangeShapeType="1"/>
          </p:cNvSpPr>
          <p:nvPr/>
        </p:nvSpPr>
        <p:spPr bwMode="auto">
          <a:xfrm flipH="1">
            <a:off x="3538538" y="4140200"/>
            <a:ext cx="652462" cy="0"/>
          </a:xfrm>
          <a:prstGeom prst="line">
            <a:avLst/>
          </a:prstGeom>
          <a:noFill/>
          <a:ln w="57150">
            <a:solidFill>
              <a:srgbClr val="DB231F"/>
            </a:solidFill>
            <a:prstDash val="dash"/>
            <a:round/>
            <a:headEnd type="triangle" w="med" len="med"/>
            <a:tailEnd/>
          </a:ln>
        </p:spPr>
        <p:txBody>
          <a:bodyPr/>
          <a:lstStyle/>
          <a:p>
            <a:endParaRPr lang="en-US"/>
          </a:p>
        </p:txBody>
      </p:sp>
      <p:sp>
        <p:nvSpPr>
          <p:cNvPr id="102433" name="Line 85"/>
          <p:cNvSpPr>
            <a:spLocks noChangeShapeType="1"/>
          </p:cNvSpPr>
          <p:nvPr/>
        </p:nvSpPr>
        <p:spPr bwMode="auto">
          <a:xfrm rot="-5400000">
            <a:off x="3721894" y="2269331"/>
            <a:ext cx="3100388" cy="28575"/>
          </a:xfrm>
          <a:prstGeom prst="line">
            <a:avLst/>
          </a:prstGeom>
          <a:noFill/>
          <a:ln w="76200">
            <a:solidFill>
              <a:srgbClr val="DB231F"/>
            </a:solidFill>
            <a:prstDash val="dash"/>
            <a:round/>
            <a:headEnd/>
            <a:tailEnd type="triangle" w="med" len="med"/>
          </a:ln>
        </p:spPr>
        <p:txBody>
          <a:bodyPr/>
          <a:lstStyle/>
          <a:p>
            <a:endParaRPr lang="en-US"/>
          </a:p>
        </p:txBody>
      </p:sp>
      <p:sp>
        <p:nvSpPr>
          <p:cNvPr id="102434" name="Line 86"/>
          <p:cNvSpPr>
            <a:spLocks noChangeShapeType="1"/>
          </p:cNvSpPr>
          <p:nvPr/>
        </p:nvSpPr>
        <p:spPr bwMode="auto">
          <a:xfrm rot="20740652" flipV="1">
            <a:off x="5349875" y="0"/>
            <a:ext cx="142875" cy="557213"/>
          </a:xfrm>
          <a:prstGeom prst="line">
            <a:avLst/>
          </a:prstGeom>
          <a:noFill/>
          <a:ln w="76200">
            <a:solidFill>
              <a:srgbClr val="DB231F"/>
            </a:solidFill>
            <a:prstDash val="sysDot"/>
            <a:round/>
            <a:headEnd/>
            <a:tailEnd type="triangle" w="med" len="med"/>
          </a:ln>
        </p:spPr>
        <p:txBody>
          <a:bodyPr/>
          <a:lstStyle/>
          <a:p>
            <a:endParaRPr lang="en-US"/>
          </a:p>
        </p:txBody>
      </p:sp>
      <p:sp>
        <p:nvSpPr>
          <p:cNvPr id="102435" name="Line 87"/>
          <p:cNvSpPr>
            <a:spLocks noChangeShapeType="1"/>
          </p:cNvSpPr>
          <p:nvPr/>
        </p:nvSpPr>
        <p:spPr bwMode="auto">
          <a:xfrm flipH="1">
            <a:off x="2597150" y="201613"/>
            <a:ext cx="1976438" cy="771525"/>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102436" name="Line 88"/>
          <p:cNvSpPr>
            <a:spLocks noChangeShapeType="1"/>
          </p:cNvSpPr>
          <p:nvPr/>
        </p:nvSpPr>
        <p:spPr bwMode="auto">
          <a:xfrm>
            <a:off x="6321425" y="268288"/>
            <a:ext cx="1976438" cy="771525"/>
          </a:xfrm>
          <a:prstGeom prst="line">
            <a:avLst/>
          </a:prstGeom>
          <a:noFill/>
          <a:ln w="38100">
            <a:solidFill>
              <a:srgbClr val="DB231F"/>
            </a:solidFill>
            <a:prstDash val="sysDot"/>
            <a:round/>
            <a:headEnd type="triangle" w="med" len="med"/>
            <a:tailEnd type="triangle" w="med" len="med"/>
          </a:ln>
        </p:spPr>
        <p:txBody>
          <a:bodyPr/>
          <a:lstStyle/>
          <a:p>
            <a:endParaRPr lang="en-US"/>
          </a:p>
        </p:txBody>
      </p:sp>
      <p:sp>
        <p:nvSpPr>
          <p:cNvPr id="102437" name="Line 89"/>
          <p:cNvSpPr>
            <a:spLocks noChangeShapeType="1"/>
          </p:cNvSpPr>
          <p:nvPr/>
        </p:nvSpPr>
        <p:spPr bwMode="auto">
          <a:xfrm flipH="1" flipV="1">
            <a:off x="3802063" y="2133600"/>
            <a:ext cx="928687" cy="652463"/>
          </a:xfrm>
          <a:prstGeom prst="line">
            <a:avLst/>
          </a:prstGeom>
          <a:noFill/>
          <a:ln w="76200">
            <a:solidFill>
              <a:srgbClr val="DB231F"/>
            </a:solidFill>
            <a:prstDash val="sysDot"/>
            <a:round/>
            <a:headEnd type="triangle" w="med" len="med"/>
            <a:tailEnd type="triangle" w="med" len="med"/>
          </a:ln>
        </p:spPr>
        <p:txBody>
          <a:bodyPr/>
          <a:lstStyle/>
          <a:p>
            <a:endParaRPr lang="en-US"/>
          </a:p>
        </p:txBody>
      </p:sp>
      <p:sp>
        <p:nvSpPr>
          <p:cNvPr id="102438" name="Line 90"/>
          <p:cNvSpPr>
            <a:spLocks noChangeShapeType="1"/>
          </p:cNvSpPr>
          <p:nvPr/>
        </p:nvSpPr>
        <p:spPr bwMode="auto">
          <a:xfrm flipV="1">
            <a:off x="6069013" y="2228850"/>
            <a:ext cx="928687" cy="652463"/>
          </a:xfrm>
          <a:prstGeom prst="line">
            <a:avLst/>
          </a:prstGeom>
          <a:noFill/>
          <a:ln w="76200">
            <a:solidFill>
              <a:srgbClr val="DB231F"/>
            </a:solidFill>
            <a:prstDash val="sysDot"/>
            <a:round/>
            <a:headEnd type="triangle" w="med" len="med"/>
            <a:tailEnd type="triangle" w="med" len="med"/>
          </a:ln>
        </p:spPr>
        <p:txBody>
          <a:bodyPr/>
          <a:lstStyle/>
          <a:p>
            <a:endParaRPr lang="en-US"/>
          </a:p>
        </p:txBody>
      </p:sp>
      <p:grpSp>
        <p:nvGrpSpPr>
          <p:cNvPr id="9" name="Group 91"/>
          <p:cNvGrpSpPr>
            <a:grpSpLocks/>
          </p:cNvGrpSpPr>
          <p:nvPr/>
        </p:nvGrpSpPr>
        <p:grpSpPr bwMode="auto">
          <a:xfrm>
            <a:off x="4248150" y="700088"/>
            <a:ext cx="2190750" cy="715962"/>
            <a:chOff x="2676" y="441"/>
            <a:chExt cx="1380" cy="451"/>
          </a:xfrm>
        </p:grpSpPr>
        <p:sp>
          <p:nvSpPr>
            <p:cNvPr id="102465" name="Line 92"/>
            <p:cNvSpPr>
              <a:spLocks noChangeShapeType="1"/>
            </p:cNvSpPr>
            <p:nvPr/>
          </p:nvSpPr>
          <p:spPr bwMode="auto">
            <a:xfrm flipV="1">
              <a:off x="2676" y="441"/>
              <a:ext cx="402" cy="448"/>
            </a:xfrm>
            <a:prstGeom prst="line">
              <a:avLst/>
            </a:prstGeom>
            <a:noFill/>
            <a:ln w="76200">
              <a:solidFill>
                <a:srgbClr val="DB231F"/>
              </a:solidFill>
              <a:prstDash val="sysDot"/>
              <a:round/>
              <a:headEnd type="triangle" w="med" len="med"/>
              <a:tailEnd type="triangle" w="med" len="med"/>
            </a:ln>
          </p:spPr>
          <p:txBody>
            <a:bodyPr/>
            <a:lstStyle/>
            <a:p>
              <a:endParaRPr lang="en-US"/>
            </a:p>
          </p:txBody>
        </p:sp>
        <p:sp>
          <p:nvSpPr>
            <p:cNvPr id="102466" name="Line 93"/>
            <p:cNvSpPr>
              <a:spLocks noChangeShapeType="1"/>
            </p:cNvSpPr>
            <p:nvPr/>
          </p:nvSpPr>
          <p:spPr bwMode="auto">
            <a:xfrm flipH="1" flipV="1">
              <a:off x="3654" y="444"/>
              <a:ext cx="402" cy="448"/>
            </a:xfrm>
            <a:prstGeom prst="line">
              <a:avLst/>
            </a:prstGeom>
            <a:noFill/>
            <a:ln w="76200">
              <a:solidFill>
                <a:srgbClr val="DB231F"/>
              </a:solidFill>
              <a:prstDash val="sysDot"/>
              <a:round/>
              <a:headEnd type="triangle" w="med" len="med"/>
              <a:tailEnd type="triangle" w="med" len="med"/>
            </a:ln>
          </p:spPr>
          <p:txBody>
            <a:bodyPr/>
            <a:lstStyle/>
            <a:p>
              <a:endParaRPr lang="en-US"/>
            </a:p>
          </p:txBody>
        </p:sp>
      </p:grpSp>
      <p:grpSp>
        <p:nvGrpSpPr>
          <p:cNvPr id="10" name="Group 94"/>
          <p:cNvGrpSpPr>
            <a:grpSpLocks/>
          </p:cNvGrpSpPr>
          <p:nvPr/>
        </p:nvGrpSpPr>
        <p:grpSpPr bwMode="auto">
          <a:xfrm>
            <a:off x="3324225" y="881063"/>
            <a:ext cx="4244975" cy="1238250"/>
            <a:chOff x="2094" y="555"/>
            <a:chExt cx="2674" cy="780"/>
          </a:xfrm>
        </p:grpSpPr>
        <p:sp>
          <p:nvSpPr>
            <p:cNvPr id="102458" name="Line 95"/>
            <p:cNvSpPr>
              <a:spLocks noChangeShapeType="1"/>
            </p:cNvSpPr>
            <p:nvPr/>
          </p:nvSpPr>
          <p:spPr bwMode="auto">
            <a:xfrm>
              <a:off x="2094" y="869"/>
              <a:ext cx="73" cy="348"/>
            </a:xfrm>
            <a:prstGeom prst="line">
              <a:avLst/>
            </a:prstGeom>
            <a:noFill/>
            <a:ln w="76200">
              <a:solidFill>
                <a:srgbClr val="DB231F"/>
              </a:solidFill>
              <a:round/>
              <a:headEnd/>
              <a:tailEnd type="triangle" w="med" len="med"/>
            </a:ln>
          </p:spPr>
          <p:txBody>
            <a:bodyPr/>
            <a:lstStyle/>
            <a:p>
              <a:endParaRPr lang="en-US"/>
            </a:p>
          </p:txBody>
        </p:sp>
        <p:sp>
          <p:nvSpPr>
            <p:cNvPr id="102459" name="Line 96"/>
            <p:cNvSpPr>
              <a:spLocks noChangeShapeType="1"/>
            </p:cNvSpPr>
            <p:nvPr/>
          </p:nvSpPr>
          <p:spPr bwMode="auto">
            <a:xfrm flipV="1">
              <a:off x="2176" y="933"/>
              <a:ext cx="348" cy="402"/>
            </a:xfrm>
            <a:prstGeom prst="line">
              <a:avLst/>
            </a:prstGeom>
            <a:noFill/>
            <a:ln w="76200">
              <a:solidFill>
                <a:srgbClr val="DB231F"/>
              </a:solidFill>
              <a:round/>
              <a:headEnd/>
              <a:tailEnd type="triangle" w="med" len="med"/>
            </a:ln>
          </p:spPr>
          <p:txBody>
            <a:bodyPr/>
            <a:lstStyle/>
            <a:p>
              <a:endParaRPr lang="en-US"/>
            </a:p>
          </p:txBody>
        </p:sp>
        <p:sp>
          <p:nvSpPr>
            <p:cNvPr id="102460" name="Line 97"/>
            <p:cNvSpPr>
              <a:spLocks noChangeShapeType="1"/>
            </p:cNvSpPr>
            <p:nvPr/>
          </p:nvSpPr>
          <p:spPr bwMode="auto">
            <a:xfrm flipH="1" flipV="1">
              <a:off x="4585" y="1009"/>
              <a:ext cx="183" cy="274"/>
            </a:xfrm>
            <a:prstGeom prst="line">
              <a:avLst/>
            </a:prstGeom>
            <a:noFill/>
            <a:ln w="76200">
              <a:solidFill>
                <a:srgbClr val="DB231F"/>
              </a:solidFill>
              <a:round/>
              <a:headEnd/>
              <a:tailEnd type="triangle" w="med" len="med"/>
            </a:ln>
          </p:spPr>
          <p:txBody>
            <a:bodyPr/>
            <a:lstStyle/>
            <a:p>
              <a:endParaRPr lang="en-US"/>
            </a:p>
          </p:txBody>
        </p:sp>
        <p:sp>
          <p:nvSpPr>
            <p:cNvPr id="102461" name="Line 98"/>
            <p:cNvSpPr>
              <a:spLocks noChangeShapeType="1"/>
            </p:cNvSpPr>
            <p:nvPr/>
          </p:nvSpPr>
          <p:spPr bwMode="auto">
            <a:xfrm flipV="1">
              <a:off x="2350" y="555"/>
              <a:ext cx="192" cy="320"/>
            </a:xfrm>
            <a:prstGeom prst="line">
              <a:avLst/>
            </a:prstGeom>
            <a:noFill/>
            <a:ln w="76200">
              <a:solidFill>
                <a:srgbClr val="DB231F"/>
              </a:solidFill>
              <a:round/>
              <a:headEnd/>
              <a:tailEnd type="triangle" w="med" len="med"/>
            </a:ln>
          </p:spPr>
          <p:txBody>
            <a:bodyPr/>
            <a:lstStyle/>
            <a:p>
              <a:endParaRPr lang="en-US"/>
            </a:p>
          </p:txBody>
        </p:sp>
        <p:sp>
          <p:nvSpPr>
            <p:cNvPr id="102462" name="Line 99"/>
            <p:cNvSpPr>
              <a:spLocks noChangeShapeType="1"/>
            </p:cNvSpPr>
            <p:nvPr/>
          </p:nvSpPr>
          <p:spPr bwMode="auto">
            <a:xfrm flipH="1">
              <a:off x="4148" y="856"/>
              <a:ext cx="375" cy="0"/>
            </a:xfrm>
            <a:prstGeom prst="line">
              <a:avLst/>
            </a:prstGeom>
            <a:noFill/>
            <a:ln w="76200">
              <a:solidFill>
                <a:srgbClr val="DB231F"/>
              </a:solidFill>
              <a:round/>
              <a:headEnd/>
              <a:tailEnd type="triangle" w="med" len="med"/>
            </a:ln>
          </p:spPr>
          <p:txBody>
            <a:bodyPr/>
            <a:lstStyle/>
            <a:p>
              <a:endParaRPr lang="en-US"/>
            </a:p>
          </p:txBody>
        </p:sp>
        <p:sp>
          <p:nvSpPr>
            <p:cNvPr id="102463" name="Line 100"/>
            <p:cNvSpPr>
              <a:spLocks noChangeShapeType="1"/>
            </p:cNvSpPr>
            <p:nvPr/>
          </p:nvSpPr>
          <p:spPr bwMode="auto">
            <a:xfrm>
              <a:off x="2497" y="1112"/>
              <a:ext cx="420" cy="0"/>
            </a:xfrm>
            <a:prstGeom prst="line">
              <a:avLst/>
            </a:prstGeom>
            <a:noFill/>
            <a:ln w="76200">
              <a:solidFill>
                <a:srgbClr val="DB231F"/>
              </a:solidFill>
              <a:round/>
              <a:headEnd/>
              <a:tailEnd type="triangle" w="med" len="med"/>
            </a:ln>
          </p:spPr>
          <p:txBody>
            <a:bodyPr/>
            <a:lstStyle/>
            <a:p>
              <a:endParaRPr lang="en-US"/>
            </a:p>
          </p:txBody>
        </p:sp>
        <p:sp>
          <p:nvSpPr>
            <p:cNvPr id="102464" name="Line 101"/>
            <p:cNvSpPr>
              <a:spLocks noChangeShapeType="1"/>
            </p:cNvSpPr>
            <p:nvPr/>
          </p:nvSpPr>
          <p:spPr bwMode="auto">
            <a:xfrm flipV="1">
              <a:off x="3946" y="1044"/>
              <a:ext cx="472" cy="30"/>
            </a:xfrm>
            <a:prstGeom prst="line">
              <a:avLst/>
            </a:prstGeom>
            <a:noFill/>
            <a:ln w="76200">
              <a:solidFill>
                <a:srgbClr val="DB231F"/>
              </a:solidFill>
              <a:round/>
              <a:headEnd/>
              <a:tailEnd type="triangle" w="med" len="med"/>
            </a:ln>
          </p:spPr>
          <p:txBody>
            <a:bodyPr/>
            <a:lstStyle/>
            <a:p>
              <a:endParaRPr lang="en-US"/>
            </a:p>
          </p:txBody>
        </p:sp>
      </p:grpSp>
      <p:sp>
        <p:nvSpPr>
          <p:cNvPr id="102441" name="Line 102"/>
          <p:cNvSpPr>
            <a:spLocks noChangeShapeType="1"/>
          </p:cNvSpPr>
          <p:nvPr/>
        </p:nvSpPr>
        <p:spPr bwMode="auto">
          <a:xfrm flipH="1" flipV="1">
            <a:off x="5038725" y="5100638"/>
            <a:ext cx="130175" cy="260350"/>
          </a:xfrm>
          <a:prstGeom prst="line">
            <a:avLst/>
          </a:prstGeom>
          <a:noFill/>
          <a:ln w="76200">
            <a:solidFill>
              <a:srgbClr val="DB231F"/>
            </a:solidFill>
            <a:prstDash val="sysDot"/>
            <a:round/>
            <a:headEnd/>
            <a:tailEnd type="triangle" w="med" len="med"/>
          </a:ln>
        </p:spPr>
        <p:txBody>
          <a:bodyPr/>
          <a:lstStyle/>
          <a:p>
            <a:endParaRPr lang="en-US"/>
          </a:p>
        </p:txBody>
      </p:sp>
      <p:sp>
        <p:nvSpPr>
          <p:cNvPr id="102442" name="Line 103"/>
          <p:cNvSpPr>
            <a:spLocks noChangeShapeType="1"/>
          </p:cNvSpPr>
          <p:nvPr/>
        </p:nvSpPr>
        <p:spPr bwMode="auto">
          <a:xfrm flipV="1">
            <a:off x="5648325" y="5110163"/>
            <a:ext cx="130175" cy="260350"/>
          </a:xfrm>
          <a:prstGeom prst="line">
            <a:avLst/>
          </a:prstGeom>
          <a:noFill/>
          <a:ln w="76200">
            <a:solidFill>
              <a:srgbClr val="DB231F"/>
            </a:solidFill>
            <a:prstDash val="sysDot"/>
            <a:round/>
            <a:headEnd/>
            <a:tailEnd type="triangle" w="med" len="med"/>
          </a:ln>
        </p:spPr>
        <p:txBody>
          <a:bodyPr/>
          <a:lstStyle/>
          <a:p>
            <a:endParaRPr lang="en-US"/>
          </a:p>
        </p:txBody>
      </p:sp>
      <p:sp>
        <p:nvSpPr>
          <p:cNvPr id="102443" name="Line 104"/>
          <p:cNvSpPr>
            <a:spLocks noChangeShapeType="1"/>
          </p:cNvSpPr>
          <p:nvPr/>
        </p:nvSpPr>
        <p:spPr bwMode="auto">
          <a:xfrm flipH="1" flipV="1">
            <a:off x="5019675" y="4238625"/>
            <a:ext cx="130175" cy="260350"/>
          </a:xfrm>
          <a:prstGeom prst="line">
            <a:avLst/>
          </a:prstGeom>
          <a:noFill/>
          <a:ln w="76200">
            <a:solidFill>
              <a:srgbClr val="DB231F"/>
            </a:solidFill>
            <a:prstDash val="sysDot"/>
            <a:round/>
            <a:headEnd/>
            <a:tailEnd type="triangle" w="med" len="med"/>
          </a:ln>
        </p:spPr>
        <p:txBody>
          <a:bodyPr/>
          <a:lstStyle/>
          <a:p>
            <a:endParaRPr lang="en-US"/>
          </a:p>
        </p:txBody>
      </p:sp>
      <p:sp>
        <p:nvSpPr>
          <p:cNvPr id="102444" name="Line 105"/>
          <p:cNvSpPr>
            <a:spLocks noChangeShapeType="1"/>
          </p:cNvSpPr>
          <p:nvPr/>
        </p:nvSpPr>
        <p:spPr bwMode="auto">
          <a:xfrm flipV="1">
            <a:off x="5629275" y="4248150"/>
            <a:ext cx="130175" cy="260350"/>
          </a:xfrm>
          <a:prstGeom prst="line">
            <a:avLst/>
          </a:prstGeom>
          <a:noFill/>
          <a:ln w="76200">
            <a:solidFill>
              <a:srgbClr val="DB231F"/>
            </a:solidFill>
            <a:prstDash val="sysDot"/>
            <a:round/>
            <a:headEnd/>
            <a:tailEnd type="triangle" w="med" len="med"/>
          </a:ln>
        </p:spPr>
        <p:txBody>
          <a:bodyPr/>
          <a:lstStyle/>
          <a:p>
            <a:endParaRPr lang="en-US"/>
          </a:p>
        </p:txBody>
      </p:sp>
      <p:sp>
        <p:nvSpPr>
          <p:cNvPr id="102445" name="Line 106"/>
          <p:cNvSpPr>
            <a:spLocks noChangeShapeType="1"/>
          </p:cNvSpPr>
          <p:nvPr/>
        </p:nvSpPr>
        <p:spPr bwMode="auto">
          <a:xfrm>
            <a:off x="6605588" y="4140200"/>
            <a:ext cx="652462" cy="0"/>
          </a:xfrm>
          <a:prstGeom prst="line">
            <a:avLst/>
          </a:prstGeom>
          <a:noFill/>
          <a:ln w="57150">
            <a:solidFill>
              <a:srgbClr val="DB231F"/>
            </a:solidFill>
            <a:prstDash val="dash"/>
            <a:round/>
            <a:headEnd type="triangle" w="med" len="med"/>
            <a:tailEnd/>
          </a:ln>
        </p:spPr>
        <p:txBody>
          <a:bodyPr/>
          <a:lstStyle/>
          <a:p>
            <a:endParaRPr lang="en-US"/>
          </a:p>
        </p:txBody>
      </p:sp>
      <p:sp>
        <p:nvSpPr>
          <p:cNvPr id="102446" name="Line 107"/>
          <p:cNvSpPr>
            <a:spLocks noChangeShapeType="1"/>
          </p:cNvSpPr>
          <p:nvPr/>
        </p:nvSpPr>
        <p:spPr bwMode="auto">
          <a:xfrm rot="-5400000">
            <a:off x="4033044" y="2262981"/>
            <a:ext cx="3094038" cy="22225"/>
          </a:xfrm>
          <a:prstGeom prst="line">
            <a:avLst/>
          </a:prstGeom>
          <a:noFill/>
          <a:ln w="76200">
            <a:solidFill>
              <a:srgbClr val="DB231F"/>
            </a:solidFill>
            <a:prstDash val="dash"/>
            <a:round/>
            <a:headEnd type="triangle" w="med" len="med"/>
            <a:tailEnd/>
          </a:ln>
        </p:spPr>
        <p:txBody>
          <a:bodyPr/>
          <a:lstStyle/>
          <a:p>
            <a:endParaRPr lang="en-US"/>
          </a:p>
        </p:txBody>
      </p:sp>
      <p:grpSp>
        <p:nvGrpSpPr>
          <p:cNvPr id="11" name="Group 119"/>
          <p:cNvGrpSpPr>
            <a:grpSpLocks/>
          </p:cNvGrpSpPr>
          <p:nvPr/>
        </p:nvGrpSpPr>
        <p:grpSpPr bwMode="auto">
          <a:xfrm>
            <a:off x="4011613" y="733425"/>
            <a:ext cx="2833687" cy="4754563"/>
            <a:chOff x="2527" y="462"/>
            <a:chExt cx="1785" cy="2995"/>
          </a:xfrm>
        </p:grpSpPr>
        <p:sp>
          <p:nvSpPr>
            <p:cNvPr id="102448" name="Line 109"/>
            <p:cNvSpPr>
              <a:spLocks noChangeShapeType="1"/>
            </p:cNvSpPr>
            <p:nvPr/>
          </p:nvSpPr>
          <p:spPr bwMode="auto">
            <a:xfrm flipH="1" flipV="1">
              <a:off x="2527" y="1176"/>
              <a:ext cx="585" cy="411"/>
            </a:xfrm>
            <a:prstGeom prst="line">
              <a:avLst/>
            </a:prstGeom>
            <a:noFill/>
            <a:ln w="76200">
              <a:solidFill>
                <a:schemeClr val="tx1"/>
              </a:solidFill>
              <a:prstDash val="sysDot"/>
              <a:round/>
              <a:headEnd type="triangle" w="med" len="med"/>
              <a:tailEnd type="triangle" w="med" len="med"/>
            </a:ln>
          </p:spPr>
          <p:txBody>
            <a:bodyPr/>
            <a:lstStyle/>
            <a:p>
              <a:endParaRPr lang="en-US"/>
            </a:p>
          </p:txBody>
        </p:sp>
        <p:sp>
          <p:nvSpPr>
            <p:cNvPr id="102449" name="Line 110"/>
            <p:cNvSpPr>
              <a:spLocks noChangeShapeType="1"/>
            </p:cNvSpPr>
            <p:nvPr/>
          </p:nvSpPr>
          <p:spPr bwMode="auto">
            <a:xfrm flipV="1">
              <a:off x="3727" y="1170"/>
              <a:ext cx="585" cy="411"/>
            </a:xfrm>
            <a:prstGeom prst="line">
              <a:avLst/>
            </a:prstGeom>
            <a:noFill/>
            <a:ln w="76200">
              <a:solidFill>
                <a:schemeClr val="tx1"/>
              </a:solidFill>
              <a:prstDash val="sysDot"/>
              <a:round/>
              <a:headEnd type="triangle" w="med" len="med"/>
              <a:tailEnd type="triangle" w="med" len="med"/>
            </a:ln>
          </p:spPr>
          <p:txBody>
            <a:bodyPr/>
            <a:lstStyle/>
            <a:p>
              <a:endParaRPr lang="en-US"/>
            </a:p>
          </p:txBody>
        </p:sp>
        <p:sp>
          <p:nvSpPr>
            <p:cNvPr id="102450" name="Line 111"/>
            <p:cNvSpPr>
              <a:spLocks noChangeShapeType="1"/>
            </p:cNvSpPr>
            <p:nvPr/>
          </p:nvSpPr>
          <p:spPr bwMode="auto">
            <a:xfrm flipV="1">
              <a:off x="2904" y="471"/>
              <a:ext cx="402" cy="448"/>
            </a:xfrm>
            <a:prstGeom prst="line">
              <a:avLst/>
            </a:prstGeom>
            <a:noFill/>
            <a:ln w="76200">
              <a:solidFill>
                <a:schemeClr val="tx1"/>
              </a:solidFill>
              <a:prstDash val="sysDot"/>
              <a:round/>
              <a:headEnd type="triangle" w="med" len="med"/>
              <a:tailEnd type="triangle" w="med" len="med"/>
            </a:ln>
          </p:spPr>
          <p:txBody>
            <a:bodyPr/>
            <a:lstStyle/>
            <a:p>
              <a:endParaRPr lang="en-US"/>
            </a:p>
          </p:txBody>
        </p:sp>
        <p:sp>
          <p:nvSpPr>
            <p:cNvPr id="102451" name="Line 112"/>
            <p:cNvSpPr>
              <a:spLocks noChangeShapeType="1"/>
            </p:cNvSpPr>
            <p:nvPr/>
          </p:nvSpPr>
          <p:spPr bwMode="auto">
            <a:xfrm flipH="1" flipV="1">
              <a:off x="3468" y="462"/>
              <a:ext cx="402" cy="448"/>
            </a:xfrm>
            <a:prstGeom prst="line">
              <a:avLst/>
            </a:prstGeom>
            <a:noFill/>
            <a:ln w="76200">
              <a:solidFill>
                <a:schemeClr val="tx1"/>
              </a:solidFill>
              <a:prstDash val="sysDot"/>
              <a:round/>
              <a:headEnd type="triangle" w="med" len="med"/>
              <a:tailEnd type="triangle" w="med" len="med"/>
            </a:ln>
          </p:spPr>
          <p:txBody>
            <a:bodyPr/>
            <a:lstStyle/>
            <a:p>
              <a:endParaRPr lang="en-US"/>
            </a:p>
          </p:txBody>
        </p:sp>
        <p:sp>
          <p:nvSpPr>
            <p:cNvPr id="102452" name="Line 113"/>
            <p:cNvSpPr>
              <a:spLocks noChangeShapeType="1"/>
            </p:cNvSpPr>
            <p:nvPr/>
          </p:nvSpPr>
          <p:spPr bwMode="auto">
            <a:xfrm rot="20740652" flipV="1">
              <a:off x="2657" y="3323"/>
              <a:ext cx="173" cy="93"/>
            </a:xfrm>
            <a:prstGeom prst="line">
              <a:avLst/>
            </a:prstGeom>
            <a:noFill/>
            <a:ln w="76200">
              <a:solidFill>
                <a:schemeClr val="tx1"/>
              </a:solidFill>
              <a:prstDash val="sysDot"/>
              <a:round/>
              <a:headEnd/>
              <a:tailEnd type="triangle" w="med" len="med"/>
            </a:ln>
          </p:spPr>
          <p:txBody>
            <a:bodyPr/>
            <a:lstStyle/>
            <a:p>
              <a:endParaRPr lang="en-US"/>
            </a:p>
          </p:txBody>
        </p:sp>
        <p:sp>
          <p:nvSpPr>
            <p:cNvPr id="102453" name="Line 114"/>
            <p:cNvSpPr>
              <a:spLocks noChangeShapeType="1"/>
            </p:cNvSpPr>
            <p:nvPr/>
          </p:nvSpPr>
          <p:spPr bwMode="auto">
            <a:xfrm flipH="1" flipV="1">
              <a:off x="3174" y="2742"/>
              <a:ext cx="82" cy="164"/>
            </a:xfrm>
            <a:prstGeom prst="line">
              <a:avLst/>
            </a:prstGeom>
            <a:noFill/>
            <a:ln w="76200">
              <a:solidFill>
                <a:schemeClr val="tx1"/>
              </a:solidFill>
              <a:prstDash val="sysDot"/>
              <a:round/>
              <a:headEnd/>
              <a:tailEnd type="triangle" w="med" len="med"/>
            </a:ln>
          </p:spPr>
          <p:txBody>
            <a:bodyPr/>
            <a:lstStyle/>
            <a:p>
              <a:endParaRPr lang="en-US"/>
            </a:p>
          </p:txBody>
        </p:sp>
        <p:sp>
          <p:nvSpPr>
            <p:cNvPr id="102454" name="Line 115"/>
            <p:cNvSpPr>
              <a:spLocks noChangeShapeType="1"/>
            </p:cNvSpPr>
            <p:nvPr/>
          </p:nvSpPr>
          <p:spPr bwMode="auto">
            <a:xfrm flipV="1">
              <a:off x="3558" y="2748"/>
              <a:ext cx="82" cy="164"/>
            </a:xfrm>
            <a:prstGeom prst="line">
              <a:avLst/>
            </a:prstGeom>
            <a:noFill/>
            <a:ln w="76200">
              <a:solidFill>
                <a:schemeClr val="tx1"/>
              </a:solidFill>
              <a:prstDash val="sysDot"/>
              <a:round/>
              <a:headEnd/>
              <a:tailEnd type="triangle" w="med" len="med"/>
            </a:ln>
          </p:spPr>
          <p:txBody>
            <a:bodyPr/>
            <a:lstStyle/>
            <a:p>
              <a:endParaRPr lang="en-US"/>
            </a:p>
          </p:txBody>
        </p:sp>
        <p:sp>
          <p:nvSpPr>
            <p:cNvPr id="102455" name="Line 116"/>
            <p:cNvSpPr>
              <a:spLocks noChangeShapeType="1"/>
            </p:cNvSpPr>
            <p:nvPr/>
          </p:nvSpPr>
          <p:spPr bwMode="auto">
            <a:xfrm flipH="1" flipV="1">
              <a:off x="3180" y="3111"/>
              <a:ext cx="82" cy="164"/>
            </a:xfrm>
            <a:prstGeom prst="line">
              <a:avLst/>
            </a:prstGeom>
            <a:noFill/>
            <a:ln w="76200">
              <a:solidFill>
                <a:schemeClr val="tx1"/>
              </a:solidFill>
              <a:prstDash val="sysDot"/>
              <a:round/>
              <a:headEnd/>
              <a:tailEnd type="triangle" w="med" len="med"/>
            </a:ln>
          </p:spPr>
          <p:txBody>
            <a:bodyPr/>
            <a:lstStyle/>
            <a:p>
              <a:endParaRPr lang="en-US"/>
            </a:p>
          </p:txBody>
        </p:sp>
        <p:sp>
          <p:nvSpPr>
            <p:cNvPr id="102456" name="Line 117"/>
            <p:cNvSpPr>
              <a:spLocks noChangeShapeType="1"/>
            </p:cNvSpPr>
            <p:nvPr/>
          </p:nvSpPr>
          <p:spPr bwMode="auto">
            <a:xfrm flipV="1">
              <a:off x="3564" y="3117"/>
              <a:ext cx="82" cy="164"/>
            </a:xfrm>
            <a:prstGeom prst="line">
              <a:avLst/>
            </a:prstGeom>
            <a:noFill/>
            <a:ln w="76200">
              <a:solidFill>
                <a:schemeClr val="tx1"/>
              </a:solidFill>
              <a:prstDash val="sysDot"/>
              <a:round/>
              <a:headEnd/>
              <a:tailEnd type="triangle" w="med" len="med"/>
            </a:ln>
          </p:spPr>
          <p:txBody>
            <a:bodyPr/>
            <a:lstStyle/>
            <a:p>
              <a:endParaRPr lang="en-US"/>
            </a:p>
          </p:txBody>
        </p:sp>
        <p:sp>
          <p:nvSpPr>
            <p:cNvPr id="102457" name="Line 118"/>
            <p:cNvSpPr>
              <a:spLocks noChangeShapeType="1"/>
            </p:cNvSpPr>
            <p:nvPr/>
          </p:nvSpPr>
          <p:spPr bwMode="auto">
            <a:xfrm flipH="1" flipV="1">
              <a:off x="4043" y="3339"/>
              <a:ext cx="164" cy="118"/>
            </a:xfrm>
            <a:prstGeom prst="line">
              <a:avLst/>
            </a:prstGeom>
            <a:noFill/>
            <a:ln w="76200">
              <a:solidFill>
                <a:schemeClr val="tx1"/>
              </a:solidFill>
              <a:prstDash val="sysDot"/>
              <a:round/>
              <a:headEnd/>
              <a:tailEnd type="triangle" w="med" len="me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50316"/>
                                        </p:tgtEl>
                                        <p:attrNameLst>
                                          <p:attrName>style.visibility</p:attrName>
                                        </p:attrNameLst>
                                      </p:cBhvr>
                                      <p:to>
                                        <p:strVal val="visible"/>
                                      </p:to>
                                    </p:set>
                                    <p:anim calcmode="lin" valueType="num">
                                      <p:cBhvr>
                                        <p:cTn id="7" dur="1000" fill="hold"/>
                                        <p:tgtEl>
                                          <p:spTgt spid="350316"/>
                                        </p:tgtEl>
                                        <p:attrNameLst>
                                          <p:attrName>ppt_w</p:attrName>
                                        </p:attrNameLst>
                                      </p:cBhvr>
                                      <p:tavLst>
                                        <p:tav tm="0">
                                          <p:val>
                                            <p:strVal val="#ppt_w*0.70"/>
                                          </p:val>
                                        </p:tav>
                                        <p:tav tm="100000">
                                          <p:val>
                                            <p:strVal val="#ppt_w"/>
                                          </p:val>
                                        </p:tav>
                                      </p:tavLst>
                                    </p:anim>
                                    <p:anim calcmode="lin" valueType="num">
                                      <p:cBhvr>
                                        <p:cTn id="8" dur="1000" fill="hold"/>
                                        <p:tgtEl>
                                          <p:spTgt spid="350316"/>
                                        </p:tgtEl>
                                        <p:attrNameLst>
                                          <p:attrName>ppt_h</p:attrName>
                                        </p:attrNameLst>
                                      </p:cBhvr>
                                      <p:tavLst>
                                        <p:tav tm="0">
                                          <p:val>
                                            <p:strVal val="#ppt_h"/>
                                          </p:val>
                                        </p:tav>
                                        <p:tav tm="100000">
                                          <p:val>
                                            <p:strVal val="#ppt_h"/>
                                          </p:val>
                                        </p:tav>
                                      </p:tavLst>
                                    </p:anim>
                                    <p:animEffect transition="in" filter="fade">
                                      <p:cBhvr>
                                        <p:cTn id="9" dur="1000"/>
                                        <p:tgtEl>
                                          <p:spTgt spid="35031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350212"/>
                                        </p:tgtEl>
                                        <p:attrNameLst>
                                          <p:attrName>fillcolor</p:attrName>
                                        </p:attrNameLst>
                                      </p:cBhvr>
                                      <p:to>
                                        <a:srgbClr val="0000FF"/>
                                      </p:to>
                                    </p:animClr>
                                    <p:set>
                                      <p:cBhvr>
                                        <p:cTn id="14" dur="2000" fill="hold"/>
                                        <p:tgtEl>
                                          <p:spTgt spid="350212"/>
                                        </p:tgtEl>
                                        <p:attrNameLst>
                                          <p:attrName>fill.type</p:attrName>
                                        </p:attrNameLst>
                                      </p:cBhvr>
                                      <p:to>
                                        <p:strVal val="solid"/>
                                      </p:to>
                                    </p:set>
                                    <p:set>
                                      <p:cBhvr>
                                        <p:cTn id="15" dur="2000" fill="hold"/>
                                        <p:tgtEl>
                                          <p:spTgt spid="350212"/>
                                        </p:tgtEl>
                                        <p:attrNameLst>
                                          <p:attrName>fill.on</p:attrName>
                                        </p:attrNameLst>
                                      </p:cBhvr>
                                      <p:to>
                                        <p:strVal val="true"/>
                                      </p:to>
                                    </p:set>
                                  </p:childTnLst>
                                </p:cTn>
                              </p:par>
                              <p:par>
                                <p:cTn id="16" presetID="1" presetClass="emph" presetSubtype="2" fill="hold" nodeType="withEffect">
                                  <p:stCondLst>
                                    <p:cond delay="0"/>
                                  </p:stCondLst>
                                  <p:childTnLst>
                                    <p:animClr clrSpc="rgb" dir="cw">
                                      <p:cBhvr>
                                        <p:cTn id="17" dur="2000" fill="hold"/>
                                        <p:tgtEl>
                                          <p:spTgt spid="350258"/>
                                        </p:tgtEl>
                                        <p:attrNameLst>
                                          <p:attrName>fillcolor</p:attrName>
                                        </p:attrNameLst>
                                      </p:cBhvr>
                                      <p:to>
                                        <a:srgbClr val="0000FF"/>
                                      </p:to>
                                    </p:animClr>
                                    <p:set>
                                      <p:cBhvr>
                                        <p:cTn id="18" dur="2000" fill="hold"/>
                                        <p:tgtEl>
                                          <p:spTgt spid="350258"/>
                                        </p:tgtEl>
                                        <p:attrNameLst>
                                          <p:attrName>fill.type</p:attrName>
                                        </p:attrNameLst>
                                      </p:cBhvr>
                                      <p:to>
                                        <p:strVal val="solid"/>
                                      </p:to>
                                    </p:set>
                                    <p:set>
                                      <p:cBhvr>
                                        <p:cTn id="19" dur="2000" fill="hold"/>
                                        <p:tgtEl>
                                          <p:spTgt spid="350258"/>
                                        </p:tgtEl>
                                        <p:attrNameLst>
                                          <p:attrName>fill.on</p:attrName>
                                        </p:attrNameLst>
                                      </p:cBhvr>
                                      <p:to>
                                        <p:strVal val="true"/>
                                      </p:to>
                                    </p:set>
                                  </p:childTnLst>
                                </p:cTn>
                              </p:par>
                              <p:par>
                                <p:cTn id="20" presetID="1" presetClass="emph" presetSubtype="2" fill="hold" nodeType="withEffect">
                                  <p:stCondLst>
                                    <p:cond delay="0"/>
                                  </p:stCondLst>
                                  <p:childTnLst>
                                    <p:animClr clrSpc="rgb" dir="cw">
                                      <p:cBhvr>
                                        <p:cTn id="21" dur="2000" fill="hold"/>
                                        <p:tgtEl>
                                          <p:spTgt spid="350257"/>
                                        </p:tgtEl>
                                        <p:attrNameLst>
                                          <p:attrName>fillcolor</p:attrName>
                                        </p:attrNameLst>
                                      </p:cBhvr>
                                      <p:to>
                                        <a:srgbClr val="0000FF"/>
                                      </p:to>
                                    </p:animClr>
                                    <p:set>
                                      <p:cBhvr>
                                        <p:cTn id="22" dur="2000" fill="hold"/>
                                        <p:tgtEl>
                                          <p:spTgt spid="350257"/>
                                        </p:tgtEl>
                                        <p:attrNameLst>
                                          <p:attrName>fill.type</p:attrName>
                                        </p:attrNameLst>
                                      </p:cBhvr>
                                      <p:to>
                                        <p:strVal val="solid"/>
                                      </p:to>
                                    </p:set>
                                    <p:set>
                                      <p:cBhvr>
                                        <p:cTn id="23" dur="2000" fill="hold"/>
                                        <p:tgtEl>
                                          <p:spTgt spid="350257"/>
                                        </p:tgtEl>
                                        <p:attrNameLst>
                                          <p:attrName>fill.on</p:attrName>
                                        </p:attrNameLst>
                                      </p:cBhvr>
                                      <p:to>
                                        <p:strVal val="true"/>
                                      </p:to>
                                    </p:set>
                                  </p:childTnLst>
                                </p:cTn>
                              </p:par>
                              <p:par>
                                <p:cTn id="24" presetID="1" presetClass="emph" presetSubtype="2" fill="hold" nodeType="withEffect">
                                  <p:stCondLst>
                                    <p:cond delay="0"/>
                                  </p:stCondLst>
                                  <p:childTnLst>
                                    <p:animClr clrSpc="rgb" dir="cw">
                                      <p:cBhvr>
                                        <p:cTn id="25" dur="2000" fill="hold"/>
                                        <p:tgtEl>
                                          <p:spTgt spid="350272"/>
                                        </p:tgtEl>
                                        <p:attrNameLst>
                                          <p:attrName>fillcolor</p:attrName>
                                        </p:attrNameLst>
                                      </p:cBhvr>
                                      <p:to>
                                        <a:srgbClr val="0000FF"/>
                                      </p:to>
                                    </p:animClr>
                                    <p:set>
                                      <p:cBhvr>
                                        <p:cTn id="26" dur="2000" fill="hold"/>
                                        <p:tgtEl>
                                          <p:spTgt spid="350272"/>
                                        </p:tgtEl>
                                        <p:attrNameLst>
                                          <p:attrName>fill.type</p:attrName>
                                        </p:attrNameLst>
                                      </p:cBhvr>
                                      <p:to>
                                        <p:strVal val="solid"/>
                                      </p:to>
                                    </p:set>
                                    <p:set>
                                      <p:cBhvr>
                                        <p:cTn id="27" dur="2000" fill="hold"/>
                                        <p:tgtEl>
                                          <p:spTgt spid="350272"/>
                                        </p:tgtEl>
                                        <p:attrNameLst>
                                          <p:attrName>fill.on</p:attrName>
                                        </p:attrNameLst>
                                      </p:cBhvr>
                                      <p:to>
                                        <p:strVal val="true"/>
                                      </p:to>
                                    </p:set>
                                  </p:childTnLst>
                                </p:cTn>
                              </p:par>
                              <p:par>
                                <p:cTn id="28" presetID="1" presetClass="emph" presetSubtype="2" fill="hold" nodeType="withEffect">
                                  <p:stCondLst>
                                    <p:cond delay="0"/>
                                  </p:stCondLst>
                                  <p:childTnLst>
                                    <p:animClr clrSpc="rgb" dir="cw">
                                      <p:cBhvr>
                                        <p:cTn id="29" dur="2000" fill="hold"/>
                                        <p:tgtEl>
                                          <p:spTgt spid="350211"/>
                                        </p:tgtEl>
                                        <p:attrNameLst>
                                          <p:attrName>fillcolor</p:attrName>
                                        </p:attrNameLst>
                                      </p:cBhvr>
                                      <p:to>
                                        <a:srgbClr val="0000FF"/>
                                      </p:to>
                                    </p:animClr>
                                    <p:set>
                                      <p:cBhvr>
                                        <p:cTn id="30" dur="2000" fill="hold"/>
                                        <p:tgtEl>
                                          <p:spTgt spid="350211"/>
                                        </p:tgtEl>
                                        <p:attrNameLst>
                                          <p:attrName>fill.type</p:attrName>
                                        </p:attrNameLst>
                                      </p:cBhvr>
                                      <p:to>
                                        <p:strVal val="solid"/>
                                      </p:to>
                                    </p:set>
                                    <p:set>
                                      <p:cBhvr>
                                        <p:cTn id="31" dur="2000" fill="hold"/>
                                        <p:tgtEl>
                                          <p:spTgt spid="350211"/>
                                        </p:tgtEl>
                                        <p:attrNameLst>
                                          <p:attrName>fill.on</p:attrName>
                                        </p:attrNameLst>
                                      </p:cBhvr>
                                      <p:to>
                                        <p:strVal val="true"/>
                                      </p:to>
                                    </p:set>
                                  </p:childTnLst>
                                </p:cTn>
                              </p:par>
                              <p:par>
                                <p:cTn id="32" presetID="1" presetClass="emph" presetSubtype="2" fill="hold" nodeType="withEffect">
                                  <p:stCondLst>
                                    <p:cond delay="0"/>
                                  </p:stCondLst>
                                  <p:childTnLst>
                                    <p:animClr clrSpc="rgb" dir="cw">
                                      <p:cBhvr>
                                        <p:cTn id="33" dur="2000" fill="hold"/>
                                        <p:tgtEl>
                                          <p:spTgt spid="350210"/>
                                        </p:tgtEl>
                                        <p:attrNameLst>
                                          <p:attrName>fillcolor</p:attrName>
                                        </p:attrNameLst>
                                      </p:cBhvr>
                                      <p:to>
                                        <a:srgbClr val="0000FF"/>
                                      </p:to>
                                    </p:animClr>
                                    <p:set>
                                      <p:cBhvr>
                                        <p:cTn id="34" dur="2000" fill="hold"/>
                                        <p:tgtEl>
                                          <p:spTgt spid="350210"/>
                                        </p:tgtEl>
                                        <p:attrNameLst>
                                          <p:attrName>fill.type</p:attrName>
                                        </p:attrNameLst>
                                      </p:cBhvr>
                                      <p:to>
                                        <p:strVal val="solid"/>
                                      </p:to>
                                    </p:set>
                                    <p:set>
                                      <p:cBhvr>
                                        <p:cTn id="35" dur="2000" fill="hold"/>
                                        <p:tgtEl>
                                          <p:spTgt spid="350210"/>
                                        </p:tgtEl>
                                        <p:attrNameLst>
                                          <p:attrName>fill.on</p:attrName>
                                        </p:attrNameLst>
                                      </p:cBhvr>
                                      <p:to>
                                        <p:strVal val="true"/>
                                      </p:to>
                                    </p:set>
                                  </p:childTnLst>
                                </p:cTn>
                              </p:par>
                            </p:childTnLst>
                          </p:cTn>
                        </p:par>
                      </p:childTnLst>
                    </p:cTn>
                  </p:par>
                  <p:par>
                    <p:cTn id="36" fill="hold">
                      <p:stCondLst>
                        <p:cond delay="indefinite"/>
                      </p:stCondLst>
                      <p:childTnLst>
                        <p:par>
                          <p:cTn id="37" fill="hold">
                            <p:stCondLst>
                              <p:cond delay="0"/>
                            </p:stCondLst>
                            <p:childTnLst>
                              <p:par>
                                <p:cTn id="38" presetID="1" presetClass="emph" presetSubtype="2" fill="hold" nodeType="clickEffect">
                                  <p:stCondLst>
                                    <p:cond delay="0"/>
                                  </p:stCondLst>
                                  <p:childTnLst>
                                    <p:animClr clrSpc="rgb" dir="cw">
                                      <p:cBhvr>
                                        <p:cTn id="39" dur="2000" fill="hold"/>
                                        <p:tgtEl>
                                          <p:spTgt spid="350316"/>
                                        </p:tgtEl>
                                        <p:attrNameLst>
                                          <p:attrName>fillcolor</p:attrName>
                                        </p:attrNameLst>
                                      </p:cBhvr>
                                      <p:to>
                                        <a:srgbClr val="CC0000"/>
                                      </p:to>
                                    </p:animClr>
                                    <p:set>
                                      <p:cBhvr>
                                        <p:cTn id="40" dur="2000" fill="hold"/>
                                        <p:tgtEl>
                                          <p:spTgt spid="350316"/>
                                        </p:tgtEl>
                                        <p:attrNameLst>
                                          <p:attrName>fill.type</p:attrName>
                                        </p:attrNameLst>
                                      </p:cBhvr>
                                      <p:to>
                                        <p:strVal val="solid"/>
                                      </p:to>
                                    </p:set>
                                    <p:set>
                                      <p:cBhvr>
                                        <p:cTn id="41" dur="2000" fill="hold"/>
                                        <p:tgtEl>
                                          <p:spTgt spid="350316"/>
                                        </p:tgtEl>
                                        <p:attrNameLst>
                                          <p:attrName>fill.on</p:attrName>
                                        </p:attrNameLst>
                                      </p:cBhvr>
                                      <p:to>
                                        <p:strVal val="true"/>
                                      </p:to>
                                    </p:set>
                                  </p:childTnLst>
                                </p:cTn>
                              </p:par>
                            </p:childTnLst>
                          </p:cTn>
                        </p:par>
                      </p:childTnLst>
                    </p:cTn>
                  </p:par>
                  <p:par>
                    <p:cTn id="42" fill="hold">
                      <p:stCondLst>
                        <p:cond delay="indefinite"/>
                      </p:stCondLst>
                      <p:childTnLst>
                        <p:par>
                          <p:cTn id="43" fill="hold">
                            <p:stCondLst>
                              <p:cond delay="0"/>
                            </p:stCondLst>
                            <p:childTnLst>
                              <p:par>
                                <p:cTn id="44" presetID="1" presetClass="emph" presetSubtype="2" fill="hold" nodeType="clickEffect">
                                  <p:stCondLst>
                                    <p:cond delay="0"/>
                                  </p:stCondLst>
                                  <p:childTnLst>
                                    <p:animClr clrSpc="rgb" dir="cw">
                                      <p:cBhvr>
                                        <p:cTn id="45" dur="2000" fill="hold"/>
                                        <p:tgtEl>
                                          <p:spTgt spid="350212"/>
                                        </p:tgtEl>
                                        <p:attrNameLst>
                                          <p:attrName>fillcolor</p:attrName>
                                        </p:attrNameLst>
                                      </p:cBhvr>
                                      <p:to>
                                        <a:srgbClr val="CC0000"/>
                                      </p:to>
                                    </p:animClr>
                                    <p:set>
                                      <p:cBhvr>
                                        <p:cTn id="46" dur="2000" fill="hold"/>
                                        <p:tgtEl>
                                          <p:spTgt spid="350212"/>
                                        </p:tgtEl>
                                        <p:attrNameLst>
                                          <p:attrName>fill.type</p:attrName>
                                        </p:attrNameLst>
                                      </p:cBhvr>
                                      <p:to>
                                        <p:strVal val="solid"/>
                                      </p:to>
                                    </p:set>
                                    <p:set>
                                      <p:cBhvr>
                                        <p:cTn id="47" dur="2000" fill="hold"/>
                                        <p:tgtEl>
                                          <p:spTgt spid="350212"/>
                                        </p:tgtEl>
                                        <p:attrNameLst>
                                          <p:attrName>fill.on</p:attrName>
                                        </p:attrNameLst>
                                      </p:cBhvr>
                                      <p:to>
                                        <p:strVal val="true"/>
                                      </p:to>
                                    </p:set>
                                  </p:childTnLst>
                                </p:cTn>
                              </p:par>
                              <p:par>
                                <p:cTn id="48" presetID="1" presetClass="emph" presetSubtype="2" fill="hold" nodeType="withEffect">
                                  <p:stCondLst>
                                    <p:cond delay="0"/>
                                  </p:stCondLst>
                                  <p:childTnLst>
                                    <p:animClr clrSpc="rgb" dir="cw">
                                      <p:cBhvr>
                                        <p:cTn id="49" dur="2000" fill="hold"/>
                                        <p:tgtEl>
                                          <p:spTgt spid="350258"/>
                                        </p:tgtEl>
                                        <p:attrNameLst>
                                          <p:attrName>fillcolor</p:attrName>
                                        </p:attrNameLst>
                                      </p:cBhvr>
                                      <p:to>
                                        <a:srgbClr val="CC0000"/>
                                      </p:to>
                                    </p:animClr>
                                    <p:set>
                                      <p:cBhvr>
                                        <p:cTn id="50" dur="2000" fill="hold"/>
                                        <p:tgtEl>
                                          <p:spTgt spid="350258"/>
                                        </p:tgtEl>
                                        <p:attrNameLst>
                                          <p:attrName>fill.type</p:attrName>
                                        </p:attrNameLst>
                                      </p:cBhvr>
                                      <p:to>
                                        <p:strVal val="solid"/>
                                      </p:to>
                                    </p:set>
                                    <p:set>
                                      <p:cBhvr>
                                        <p:cTn id="51" dur="2000" fill="hold"/>
                                        <p:tgtEl>
                                          <p:spTgt spid="350258"/>
                                        </p:tgtEl>
                                        <p:attrNameLst>
                                          <p:attrName>fill.on</p:attrName>
                                        </p:attrNameLst>
                                      </p:cBhvr>
                                      <p:to>
                                        <p:strVal val="true"/>
                                      </p:to>
                                    </p:set>
                                  </p:childTnLst>
                                </p:cTn>
                              </p:par>
                              <p:par>
                                <p:cTn id="52" presetID="1" presetClass="emph" presetSubtype="2" fill="hold" nodeType="withEffect">
                                  <p:stCondLst>
                                    <p:cond delay="0"/>
                                  </p:stCondLst>
                                  <p:childTnLst>
                                    <p:animClr clrSpc="rgb" dir="cw">
                                      <p:cBhvr>
                                        <p:cTn id="53" dur="2000" fill="hold"/>
                                        <p:tgtEl>
                                          <p:spTgt spid="350257"/>
                                        </p:tgtEl>
                                        <p:attrNameLst>
                                          <p:attrName>fillcolor</p:attrName>
                                        </p:attrNameLst>
                                      </p:cBhvr>
                                      <p:to>
                                        <a:srgbClr val="CC0000"/>
                                      </p:to>
                                    </p:animClr>
                                    <p:set>
                                      <p:cBhvr>
                                        <p:cTn id="54" dur="2000" fill="hold"/>
                                        <p:tgtEl>
                                          <p:spTgt spid="350257"/>
                                        </p:tgtEl>
                                        <p:attrNameLst>
                                          <p:attrName>fill.type</p:attrName>
                                        </p:attrNameLst>
                                      </p:cBhvr>
                                      <p:to>
                                        <p:strVal val="solid"/>
                                      </p:to>
                                    </p:set>
                                    <p:set>
                                      <p:cBhvr>
                                        <p:cTn id="55" dur="2000" fill="hold"/>
                                        <p:tgtEl>
                                          <p:spTgt spid="350257"/>
                                        </p:tgtEl>
                                        <p:attrNameLst>
                                          <p:attrName>fill.on</p:attrName>
                                        </p:attrNameLst>
                                      </p:cBhvr>
                                      <p:to>
                                        <p:strVal val="true"/>
                                      </p:to>
                                    </p:set>
                                  </p:childTnLst>
                                </p:cTn>
                              </p:par>
                              <p:par>
                                <p:cTn id="56" presetID="1" presetClass="emph" presetSubtype="2" fill="hold" nodeType="withEffect">
                                  <p:stCondLst>
                                    <p:cond delay="0"/>
                                  </p:stCondLst>
                                  <p:childTnLst>
                                    <p:animClr clrSpc="rgb" dir="cw">
                                      <p:cBhvr>
                                        <p:cTn id="57" dur="2000" fill="hold"/>
                                        <p:tgtEl>
                                          <p:spTgt spid="350272"/>
                                        </p:tgtEl>
                                        <p:attrNameLst>
                                          <p:attrName>fillcolor</p:attrName>
                                        </p:attrNameLst>
                                      </p:cBhvr>
                                      <p:to>
                                        <a:srgbClr val="CC0000"/>
                                      </p:to>
                                    </p:animClr>
                                    <p:set>
                                      <p:cBhvr>
                                        <p:cTn id="58" dur="2000" fill="hold"/>
                                        <p:tgtEl>
                                          <p:spTgt spid="350272"/>
                                        </p:tgtEl>
                                        <p:attrNameLst>
                                          <p:attrName>fill.type</p:attrName>
                                        </p:attrNameLst>
                                      </p:cBhvr>
                                      <p:to>
                                        <p:strVal val="solid"/>
                                      </p:to>
                                    </p:set>
                                    <p:set>
                                      <p:cBhvr>
                                        <p:cTn id="59" dur="2000" fill="hold"/>
                                        <p:tgtEl>
                                          <p:spTgt spid="350272"/>
                                        </p:tgtEl>
                                        <p:attrNameLst>
                                          <p:attrName>fill.on</p:attrName>
                                        </p:attrNameLst>
                                      </p:cBhvr>
                                      <p:to>
                                        <p:strVal val="true"/>
                                      </p:to>
                                    </p:set>
                                  </p:childTnLst>
                                </p:cTn>
                              </p:par>
                              <p:par>
                                <p:cTn id="60" presetID="1" presetClass="emph" presetSubtype="2" fill="hold" nodeType="withEffect">
                                  <p:stCondLst>
                                    <p:cond delay="0"/>
                                  </p:stCondLst>
                                  <p:childTnLst>
                                    <p:animClr clrSpc="rgb" dir="cw">
                                      <p:cBhvr>
                                        <p:cTn id="61" dur="2000" fill="hold"/>
                                        <p:tgtEl>
                                          <p:spTgt spid="350211"/>
                                        </p:tgtEl>
                                        <p:attrNameLst>
                                          <p:attrName>fillcolor</p:attrName>
                                        </p:attrNameLst>
                                      </p:cBhvr>
                                      <p:to>
                                        <a:srgbClr val="CC0000"/>
                                      </p:to>
                                    </p:animClr>
                                    <p:set>
                                      <p:cBhvr>
                                        <p:cTn id="62" dur="2000" fill="hold"/>
                                        <p:tgtEl>
                                          <p:spTgt spid="350211"/>
                                        </p:tgtEl>
                                        <p:attrNameLst>
                                          <p:attrName>fill.type</p:attrName>
                                        </p:attrNameLst>
                                      </p:cBhvr>
                                      <p:to>
                                        <p:strVal val="solid"/>
                                      </p:to>
                                    </p:set>
                                    <p:set>
                                      <p:cBhvr>
                                        <p:cTn id="63" dur="2000" fill="hold"/>
                                        <p:tgtEl>
                                          <p:spTgt spid="350211"/>
                                        </p:tgtEl>
                                        <p:attrNameLst>
                                          <p:attrName>fill.on</p:attrName>
                                        </p:attrNameLst>
                                      </p:cBhvr>
                                      <p:to>
                                        <p:strVal val="true"/>
                                      </p:to>
                                    </p:set>
                                  </p:childTnLst>
                                </p:cTn>
                              </p:par>
                              <p:par>
                                <p:cTn id="64" presetID="1" presetClass="emph" presetSubtype="2" fill="hold" nodeType="withEffect">
                                  <p:stCondLst>
                                    <p:cond delay="0"/>
                                  </p:stCondLst>
                                  <p:childTnLst>
                                    <p:animClr clrSpc="rgb" dir="cw">
                                      <p:cBhvr>
                                        <p:cTn id="65" dur="2000" fill="hold"/>
                                        <p:tgtEl>
                                          <p:spTgt spid="350210"/>
                                        </p:tgtEl>
                                        <p:attrNameLst>
                                          <p:attrName>fillcolor</p:attrName>
                                        </p:attrNameLst>
                                      </p:cBhvr>
                                      <p:to>
                                        <a:srgbClr val="CC0000"/>
                                      </p:to>
                                    </p:animClr>
                                    <p:set>
                                      <p:cBhvr>
                                        <p:cTn id="66" dur="2000" fill="hold"/>
                                        <p:tgtEl>
                                          <p:spTgt spid="350210"/>
                                        </p:tgtEl>
                                        <p:attrNameLst>
                                          <p:attrName>fill.type</p:attrName>
                                        </p:attrNameLst>
                                      </p:cBhvr>
                                      <p:to>
                                        <p:strVal val="solid"/>
                                      </p:to>
                                    </p:set>
                                    <p:set>
                                      <p:cBhvr>
                                        <p:cTn id="67" dur="2000" fill="hold"/>
                                        <p:tgtEl>
                                          <p:spTgt spid="350210"/>
                                        </p:tgtEl>
                                        <p:attrNameLst>
                                          <p:attrName>fill.on</p:attrName>
                                        </p:attrNameLst>
                                      </p:cBhvr>
                                      <p:to>
                                        <p:strVal val="true"/>
                                      </p:to>
                                    </p:set>
                                  </p:childTnLst>
                                </p:cTn>
                              </p:par>
                            </p:childTnLst>
                          </p:cTn>
                        </p:par>
                      </p:childTnLst>
                    </p:cTn>
                  </p:par>
                  <p:par>
                    <p:cTn id="68" fill="hold">
                      <p:stCondLst>
                        <p:cond delay="indefinite"/>
                      </p:stCondLst>
                      <p:childTnLst>
                        <p:par>
                          <p:cTn id="69" fill="hold">
                            <p:stCondLst>
                              <p:cond delay="0"/>
                            </p:stCondLst>
                            <p:childTnLst>
                              <p:par>
                                <p:cTn id="70" presetID="1" presetClass="emph" presetSubtype="2" fill="hold" nodeType="clickEffect">
                                  <p:stCondLst>
                                    <p:cond delay="0"/>
                                  </p:stCondLst>
                                  <p:childTnLst>
                                    <p:animClr clrSpc="rgb" dir="cw">
                                      <p:cBhvr>
                                        <p:cTn id="71" dur="2000" fill="hold"/>
                                        <p:tgtEl>
                                          <p:spTgt spid="350316"/>
                                        </p:tgtEl>
                                        <p:attrNameLst>
                                          <p:attrName>fillcolor</p:attrName>
                                        </p:attrNameLst>
                                      </p:cBhvr>
                                      <p:to>
                                        <a:srgbClr val="990099"/>
                                      </p:to>
                                    </p:animClr>
                                    <p:set>
                                      <p:cBhvr>
                                        <p:cTn id="72" dur="2000" fill="hold"/>
                                        <p:tgtEl>
                                          <p:spTgt spid="350316"/>
                                        </p:tgtEl>
                                        <p:attrNameLst>
                                          <p:attrName>fill.type</p:attrName>
                                        </p:attrNameLst>
                                      </p:cBhvr>
                                      <p:to>
                                        <p:strVal val="solid"/>
                                      </p:to>
                                    </p:set>
                                    <p:set>
                                      <p:cBhvr>
                                        <p:cTn id="73" dur="2000" fill="hold"/>
                                        <p:tgtEl>
                                          <p:spTgt spid="350316"/>
                                        </p:tgtEl>
                                        <p:attrNameLst>
                                          <p:attrName>fill.on</p:attrName>
                                        </p:attrNameLst>
                                      </p:cBhvr>
                                      <p:to>
                                        <p:strVal val="true"/>
                                      </p:to>
                                    </p:set>
                                  </p:childTnLst>
                                </p:cTn>
                              </p:par>
                            </p:childTnLst>
                          </p:cTn>
                        </p:par>
                      </p:childTnLst>
                    </p:cTn>
                  </p:par>
                  <p:par>
                    <p:cTn id="74" fill="hold">
                      <p:stCondLst>
                        <p:cond delay="indefinite"/>
                      </p:stCondLst>
                      <p:childTnLst>
                        <p:par>
                          <p:cTn id="75" fill="hold">
                            <p:stCondLst>
                              <p:cond delay="0"/>
                            </p:stCondLst>
                            <p:childTnLst>
                              <p:par>
                                <p:cTn id="76" presetID="1" presetClass="emph" presetSubtype="2" fill="hold" nodeType="clickEffect">
                                  <p:stCondLst>
                                    <p:cond delay="0"/>
                                  </p:stCondLst>
                                  <p:childTnLst>
                                    <p:animClr clrSpc="rgb" dir="cw">
                                      <p:cBhvr>
                                        <p:cTn id="77" dur="2000" fill="hold"/>
                                        <p:tgtEl>
                                          <p:spTgt spid="350212"/>
                                        </p:tgtEl>
                                        <p:attrNameLst>
                                          <p:attrName>fillcolor</p:attrName>
                                        </p:attrNameLst>
                                      </p:cBhvr>
                                      <p:to>
                                        <a:srgbClr val="990099"/>
                                      </p:to>
                                    </p:animClr>
                                    <p:set>
                                      <p:cBhvr>
                                        <p:cTn id="78" dur="2000" fill="hold"/>
                                        <p:tgtEl>
                                          <p:spTgt spid="350212"/>
                                        </p:tgtEl>
                                        <p:attrNameLst>
                                          <p:attrName>fill.type</p:attrName>
                                        </p:attrNameLst>
                                      </p:cBhvr>
                                      <p:to>
                                        <p:strVal val="solid"/>
                                      </p:to>
                                    </p:set>
                                    <p:set>
                                      <p:cBhvr>
                                        <p:cTn id="79" dur="2000" fill="hold"/>
                                        <p:tgtEl>
                                          <p:spTgt spid="350212"/>
                                        </p:tgtEl>
                                        <p:attrNameLst>
                                          <p:attrName>fill.on</p:attrName>
                                        </p:attrNameLst>
                                      </p:cBhvr>
                                      <p:to>
                                        <p:strVal val="true"/>
                                      </p:to>
                                    </p:set>
                                  </p:childTnLst>
                                </p:cTn>
                              </p:par>
                              <p:par>
                                <p:cTn id="80" presetID="1" presetClass="emph" presetSubtype="2" fill="hold" nodeType="withEffect">
                                  <p:stCondLst>
                                    <p:cond delay="0"/>
                                  </p:stCondLst>
                                  <p:childTnLst>
                                    <p:animClr clrSpc="rgb" dir="cw">
                                      <p:cBhvr>
                                        <p:cTn id="81" dur="2000" fill="hold"/>
                                        <p:tgtEl>
                                          <p:spTgt spid="350258"/>
                                        </p:tgtEl>
                                        <p:attrNameLst>
                                          <p:attrName>fillcolor</p:attrName>
                                        </p:attrNameLst>
                                      </p:cBhvr>
                                      <p:to>
                                        <a:srgbClr val="990099"/>
                                      </p:to>
                                    </p:animClr>
                                    <p:set>
                                      <p:cBhvr>
                                        <p:cTn id="82" dur="2000" fill="hold"/>
                                        <p:tgtEl>
                                          <p:spTgt spid="350258"/>
                                        </p:tgtEl>
                                        <p:attrNameLst>
                                          <p:attrName>fill.type</p:attrName>
                                        </p:attrNameLst>
                                      </p:cBhvr>
                                      <p:to>
                                        <p:strVal val="solid"/>
                                      </p:to>
                                    </p:set>
                                    <p:set>
                                      <p:cBhvr>
                                        <p:cTn id="83" dur="2000" fill="hold"/>
                                        <p:tgtEl>
                                          <p:spTgt spid="350258"/>
                                        </p:tgtEl>
                                        <p:attrNameLst>
                                          <p:attrName>fill.on</p:attrName>
                                        </p:attrNameLst>
                                      </p:cBhvr>
                                      <p:to>
                                        <p:strVal val="true"/>
                                      </p:to>
                                    </p:set>
                                  </p:childTnLst>
                                </p:cTn>
                              </p:par>
                              <p:par>
                                <p:cTn id="84" presetID="1" presetClass="emph" presetSubtype="2" fill="hold" nodeType="withEffect">
                                  <p:stCondLst>
                                    <p:cond delay="0"/>
                                  </p:stCondLst>
                                  <p:childTnLst>
                                    <p:animClr clrSpc="rgb" dir="cw">
                                      <p:cBhvr>
                                        <p:cTn id="85" dur="2000" fill="hold"/>
                                        <p:tgtEl>
                                          <p:spTgt spid="350257"/>
                                        </p:tgtEl>
                                        <p:attrNameLst>
                                          <p:attrName>fillcolor</p:attrName>
                                        </p:attrNameLst>
                                      </p:cBhvr>
                                      <p:to>
                                        <a:srgbClr val="990099"/>
                                      </p:to>
                                    </p:animClr>
                                    <p:set>
                                      <p:cBhvr>
                                        <p:cTn id="86" dur="2000" fill="hold"/>
                                        <p:tgtEl>
                                          <p:spTgt spid="350257"/>
                                        </p:tgtEl>
                                        <p:attrNameLst>
                                          <p:attrName>fill.type</p:attrName>
                                        </p:attrNameLst>
                                      </p:cBhvr>
                                      <p:to>
                                        <p:strVal val="solid"/>
                                      </p:to>
                                    </p:set>
                                    <p:set>
                                      <p:cBhvr>
                                        <p:cTn id="87" dur="2000" fill="hold"/>
                                        <p:tgtEl>
                                          <p:spTgt spid="350257"/>
                                        </p:tgtEl>
                                        <p:attrNameLst>
                                          <p:attrName>fill.on</p:attrName>
                                        </p:attrNameLst>
                                      </p:cBhvr>
                                      <p:to>
                                        <p:strVal val="true"/>
                                      </p:to>
                                    </p:set>
                                  </p:childTnLst>
                                </p:cTn>
                              </p:par>
                              <p:par>
                                <p:cTn id="88" presetID="1" presetClass="emph" presetSubtype="2" fill="hold" nodeType="withEffect">
                                  <p:stCondLst>
                                    <p:cond delay="0"/>
                                  </p:stCondLst>
                                  <p:childTnLst>
                                    <p:animClr clrSpc="rgb" dir="cw">
                                      <p:cBhvr>
                                        <p:cTn id="89" dur="2000" fill="hold"/>
                                        <p:tgtEl>
                                          <p:spTgt spid="350272"/>
                                        </p:tgtEl>
                                        <p:attrNameLst>
                                          <p:attrName>fillcolor</p:attrName>
                                        </p:attrNameLst>
                                      </p:cBhvr>
                                      <p:to>
                                        <a:srgbClr val="990099"/>
                                      </p:to>
                                    </p:animClr>
                                    <p:set>
                                      <p:cBhvr>
                                        <p:cTn id="90" dur="2000" fill="hold"/>
                                        <p:tgtEl>
                                          <p:spTgt spid="350272"/>
                                        </p:tgtEl>
                                        <p:attrNameLst>
                                          <p:attrName>fill.type</p:attrName>
                                        </p:attrNameLst>
                                      </p:cBhvr>
                                      <p:to>
                                        <p:strVal val="solid"/>
                                      </p:to>
                                    </p:set>
                                    <p:set>
                                      <p:cBhvr>
                                        <p:cTn id="91" dur="2000" fill="hold"/>
                                        <p:tgtEl>
                                          <p:spTgt spid="350272"/>
                                        </p:tgtEl>
                                        <p:attrNameLst>
                                          <p:attrName>fill.on</p:attrName>
                                        </p:attrNameLst>
                                      </p:cBhvr>
                                      <p:to>
                                        <p:strVal val="true"/>
                                      </p:to>
                                    </p:set>
                                  </p:childTnLst>
                                </p:cTn>
                              </p:par>
                              <p:par>
                                <p:cTn id="92" presetID="1" presetClass="emph" presetSubtype="2" fill="hold" nodeType="withEffect">
                                  <p:stCondLst>
                                    <p:cond delay="0"/>
                                  </p:stCondLst>
                                  <p:childTnLst>
                                    <p:animClr clrSpc="rgb" dir="cw">
                                      <p:cBhvr>
                                        <p:cTn id="93" dur="2000" fill="hold"/>
                                        <p:tgtEl>
                                          <p:spTgt spid="350211"/>
                                        </p:tgtEl>
                                        <p:attrNameLst>
                                          <p:attrName>fillcolor</p:attrName>
                                        </p:attrNameLst>
                                      </p:cBhvr>
                                      <p:to>
                                        <a:srgbClr val="990099"/>
                                      </p:to>
                                    </p:animClr>
                                    <p:set>
                                      <p:cBhvr>
                                        <p:cTn id="94" dur="2000" fill="hold"/>
                                        <p:tgtEl>
                                          <p:spTgt spid="350211"/>
                                        </p:tgtEl>
                                        <p:attrNameLst>
                                          <p:attrName>fill.type</p:attrName>
                                        </p:attrNameLst>
                                      </p:cBhvr>
                                      <p:to>
                                        <p:strVal val="solid"/>
                                      </p:to>
                                    </p:set>
                                    <p:set>
                                      <p:cBhvr>
                                        <p:cTn id="95" dur="2000" fill="hold"/>
                                        <p:tgtEl>
                                          <p:spTgt spid="350211"/>
                                        </p:tgtEl>
                                        <p:attrNameLst>
                                          <p:attrName>fill.on</p:attrName>
                                        </p:attrNameLst>
                                      </p:cBhvr>
                                      <p:to>
                                        <p:strVal val="true"/>
                                      </p:to>
                                    </p:set>
                                  </p:childTnLst>
                                </p:cTn>
                              </p:par>
                              <p:par>
                                <p:cTn id="96" presetID="1" presetClass="emph" presetSubtype="2" fill="hold" nodeType="withEffect">
                                  <p:stCondLst>
                                    <p:cond delay="0"/>
                                  </p:stCondLst>
                                  <p:childTnLst>
                                    <p:animClr clrSpc="rgb" dir="cw">
                                      <p:cBhvr>
                                        <p:cTn id="97" dur="2000" fill="hold"/>
                                        <p:tgtEl>
                                          <p:spTgt spid="350210"/>
                                        </p:tgtEl>
                                        <p:attrNameLst>
                                          <p:attrName>fillcolor</p:attrName>
                                        </p:attrNameLst>
                                      </p:cBhvr>
                                      <p:to>
                                        <a:srgbClr val="990099"/>
                                      </p:to>
                                    </p:animClr>
                                    <p:set>
                                      <p:cBhvr>
                                        <p:cTn id="98" dur="2000" fill="hold"/>
                                        <p:tgtEl>
                                          <p:spTgt spid="350210"/>
                                        </p:tgtEl>
                                        <p:attrNameLst>
                                          <p:attrName>fill.type</p:attrName>
                                        </p:attrNameLst>
                                      </p:cBhvr>
                                      <p:to>
                                        <p:strVal val="solid"/>
                                      </p:to>
                                    </p:set>
                                    <p:set>
                                      <p:cBhvr>
                                        <p:cTn id="99" dur="2000" fill="hold"/>
                                        <p:tgtEl>
                                          <p:spTgt spid="350210"/>
                                        </p:tgtEl>
                                        <p:attrNameLst>
                                          <p:attrName>fill.on</p:attrName>
                                        </p:attrNameLst>
                                      </p:cBhvr>
                                      <p:to>
                                        <p:strVal val="true"/>
                                      </p:to>
                                    </p:set>
                                  </p:childTnLst>
                                </p:cTn>
                              </p:par>
                            </p:childTnLst>
                          </p:cTn>
                        </p:par>
                      </p:childTnLst>
                    </p:cTn>
                  </p:par>
                  <p:par>
                    <p:cTn id="100" fill="hold">
                      <p:stCondLst>
                        <p:cond delay="indefinite"/>
                      </p:stCondLst>
                      <p:childTnLst>
                        <p:par>
                          <p:cTn id="101" fill="hold">
                            <p:stCondLst>
                              <p:cond delay="0"/>
                            </p:stCondLst>
                            <p:childTnLst>
                              <p:par>
                                <p:cTn id="102" presetID="1" presetClass="emph" presetSubtype="2" fill="hold" nodeType="clickEffect">
                                  <p:stCondLst>
                                    <p:cond delay="0"/>
                                  </p:stCondLst>
                                  <p:childTnLst>
                                    <p:animClr clrSpc="rgb" dir="cw">
                                      <p:cBhvr>
                                        <p:cTn id="103" dur="2000" fill="hold"/>
                                        <p:tgtEl>
                                          <p:spTgt spid="350316"/>
                                        </p:tgtEl>
                                        <p:attrNameLst>
                                          <p:attrName>fillcolor</p:attrName>
                                        </p:attrNameLst>
                                      </p:cBhvr>
                                      <p:to>
                                        <a:srgbClr val="D4344B"/>
                                      </p:to>
                                    </p:animClr>
                                    <p:set>
                                      <p:cBhvr>
                                        <p:cTn id="104" dur="2000" fill="hold"/>
                                        <p:tgtEl>
                                          <p:spTgt spid="350316"/>
                                        </p:tgtEl>
                                        <p:attrNameLst>
                                          <p:attrName>fill.type</p:attrName>
                                        </p:attrNameLst>
                                      </p:cBhvr>
                                      <p:to>
                                        <p:strVal val="solid"/>
                                      </p:to>
                                    </p:set>
                                    <p:set>
                                      <p:cBhvr>
                                        <p:cTn id="105" dur="2000" fill="hold"/>
                                        <p:tgtEl>
                                          <p:spTgt spid="350316"/>
                                        </p:tgtEl>
                                        <p:attrNameLst>
                                          <p:attrName>fill.on</p:attrName>
                                        </p:attrNameLst>
                                      </p:cBhvr>
                                      <p:to>
                                        <p:strVal val="true"/>
                                      </p:to>
                                    </p:set>
                                  </p:childTnLst>
                                </p:cTn>
                              </p:par>
                            </p:childTnLst>
                          </p:cTn>
                        </p:par>
                      </p:childTnLst>
                    </p:cTn>
                  </p:par>
                  <p:par>
                    <p:cTn id="106" fill="hold">
                      <p:stCondLst>
                        <p:cond delay="indefinite"/>
                      </p:stCondLst>
                      <p:childTnLst>
                        <p:par>
                          <p:cTn id="107" fill="hold">
                            <p:stCondLst>
                              <p:cond delay="0"/>
                            </p:stCondLst>
                            <p:childTnLst>
                              <p:par>
                                <p:cTn id="108" presetID="1" presetClass="emph" presetSubtype="2" fill="hold" nodeType="clickEffect">
                                  <p:stCondLst>
                                    <p:cond delay="0"/>
                                  </p:stCondLst>
                                  <p:childTnLst>
                                    <p:animClr clrSpc="rgb" dir="cw">
                                      <p:cBhvr>
                                        <p:cTn id="109" dur="2000" fill="hold"/>
                                        <p:tgtEl>
                                          <p:spTgt spid="350212"/>
                                        </p:tgtEl>
                                        <p:attrNameLst>
                                          <p:attrName>fillcolor</p:attrName>
                                        </p:attrNameLst>
                                      </p:cBhvr>
                                      <p:to>
                                        <a:srgbClr val="D4344B"/>
                                      </p:to>
                                    </p:animClr>
                                    <p:set>
                                      <p:cBhvr>
                                        <p:cTn id="110" dur="2000" fill="hold"/>
                                        <p:tgtEl>
                                          <p:spTgt spid="350212"/>
                                        </p:tgtEl>
                                        <p:attrNameLst>
                                          <p:attrName>fill.type</p:attrName>
                                        </p:attrNameLst>
                                      </p:cBhvr>
                                      <p:to>
                                        <p:strVal val="solid"/>
                                      </p:to>
                                    </p:set>
                                    <p:set>
                                      <p:cBhvr>
                                        <p:cTn id="111" dur="2000" fill="hold"/>
                                        <p:tgtEl>
                                          <p:spTgt spid="350212"/>
                                        </p:tgtEl>
                                        <p:attrNameLst>
                                          <p:attrName>fill.on</p:attrName>
                                        </p:attrNameLst>
                                      </p:cBhvr>
                                      <p:to>
                                        <p:strVal val="true"/>
                                      </p:to>
                                    </p:set>
                                  </p:childTnLst>
                                </p:cTn>
                              </p:par>
                              <p:par>
                                <p:cTn id="112" presetID="1" presetClass="emph" presetSubtype="2" fill="hold" nodeType="withEffect">
                                  <p:stCondLst>
                                    <p:cond delay="0"/>
                                  </p:stCondLst>
                                  <p:childTnLst>
                                    <p:animClr clrSpc="rgb" dir="cw">
                                      <p:cBhvr>
                                        <p:cTn id="113" dur="2000" fill="hold"/>
                                        <p:tgtEl>
                                          <p:spTgt spid="350258"/>
                                        </p:tgtEl>
                                        <p:attrNameLst>
                                          <p:attrName>fillcolor</p:attrName>
                                        </p:attrNameLst>
                                      </p:cBhvr>
                                      <p:to>
                                        <a:srgbClr val="D4344B"/>
                                      </p:to>
                                    </p:animClr>
                                    <p:set>
                                      <p:cBhvr>
                                        <p:cTn id="114" dur="2000" fill="hold"/>
                                        <p:tgtEl>
                                          <p:spTgt spid="350258"/>
                                        </p:tgtEl>
                                        <p:attrNameLst>
                                          <p:attrName>fill.type</p:attrName>
                                        </p:attrNameLst>
                                      </p:cBhvr>
                                      <p:to>
                                        <p:strVal val="solid"/>
                                      </p:to>
                                    </p:set>
                                    <p:set>
                                      <p:cBhvr>
                                        <p:cTn id="115" dur="2000" fill="hold"/>
                                        <p:tgtEl>
                                          <p:spTgt spid="350258"/>
                                        </p:tgtEl>
                                        <p:attrNameLst>
                                          <p:attrName>fill.on</p:attrName>
                                        </p:attrNameLst>
                                      </p:cBhvr>
                                      <p:to>
                                        <p:strVal val="true"/>
                                      </p:to>
                                    </p:set>
                                  </p:childTnLst>
                                </p:cTn>
                              </p:par>
                              <p:par>
                                <p:cTn id="116" presetID="1" presetClass="emph" presetSubtype="2" fill="hold" nodeType="withEffect">
                                  <p:stCondLst>
                                    <p:cond delay="0"/>
                                  </p:stCondLst>
                                  <p:childTnLst>
                                    <p:animClr clrSpc="rgb" dir="cw">
                                      <p:cBhvr>
                                        <p:cTn id="117" dur="2000" fill="hold"/>
                                        <p:tgtEl>
                                          <p:spTgt spid="350257"/>
                                        </p:tgtEl>
                                        <p:attrNameLst>
                                          <p:attrName>fillcolor</p:attrName>
                                        </p:attrNameLst>
                                      </p:cBhvr>
                                      <p:to>
                                        <a:srgbClr val="D4344B"/>
                                      </p:to>
                                    </p:animClr>
                                    <p:set>
                                      <p:cBhvr>
                                        <p:cTn id="118" dur="2000" fill="hold"/>
                                        <p:tgtEl>
                                          <p:spTgt spid="350257"/>
                                        </p:tgtEl>
                                        <p:attrNameLst>
                                          <p:attrName>fill.type</p:attrName>
                                        </p:attrNameLst>
                                      </p:cBhvr>
                                      <p:to>
                                        <p:strVal val="solid"/>
                                      </p:to>
                                    </p:set>
                                    <p:set>
                                      <p:cBhvr>
                                        <p:cTn id="119" dur="2000" fill="hold"/>
                                        <p:tgtEl>
                                          <p:spTgt spid="350257"/>
                                        </p:tgtEl>
                                        <p:attrNameLst>
                                          <p:attrName>fill.on</p:attrName>
                                        </p:attrNameLst>
                                      </p:cBhvr>
                                      <p:to>
                                        <p:strVal val="true"/>
                                      </p:to>
                                    </p:set>
                                  </p:childTnLst>
                                </p:cTn>
                              </p:par>
                              <p:par>
                                <p:cTn id="120" presetID="1" presetClass="emph" presetSubtype="2" fill="hold" nodeType="withEffect">
                                  <p:stCondLst>
                                    <p:cond delay="0"/>
                                  </p:stCondLst>
                                  <p:childTnLst>
                                    <p:animClr clrSpc="rgb" dir="cw">
                                      <p:cBhvr>
                                        <p:cTn id="121" dur="2000" fill="hold"/>
                                        <p:tgtEl>
                                          <p:spTgt spid="350272"/>
                                        </p:tgtEl>
                                        <p:attrNameLst>
                                          <p:attrName>fillcolor</p:attrName>
                                        </p:attrNameLst>
                                      </p:cBhvr>
                                      <p:to>
                                        <a:srgbClr val="D4344B"/>
                                      </p:to>
                                    </p:animClr>
                                    <p:set>
                                      <p:cBhvr>
                                        <p:cTn id="122" dur="2000" fill="hold"/>
                                        <p:tgtEl>
                                          <p:spTgt spid="350272"/>
                                        </p:tgtEl>
                                        <p:attrNameLst>
                                          <p:attrName>fill.type</p:attrName>
                                        </p:attrNameLst>
                                      </p:cBhvr>
                                      <p:to>
                                        <p:strVal val="solid"/>
                                      </p:to>
                                    </p:set>
                                    <p:set>
                                      <p:cBhvr>
                                        <p:cTn id="123" dur="2000" fill="hold"/>
                                        <p:tgtEl>
                                          <p:spTgt spid="350272"/>
                                        </p:tgtEl>
                                        <p:attrNameLst>
                                          <p:attrName>fill.on</p:attrName>
                                        </p:attrNameLst>
                                      </p:cBhvr>
                                      <p:to>
                                        <p:strVal val="true"/>
                                      </p:to>
                                    </p:set>
                                  </p:childTnLst>
                                </p:cTn>
                              </p:par>
                              <p:par>
                                <p:cTn id="124" presetID="1" presetClass="emph" presetSubtype="2" fill="hold" nodeType="withEffect">
                                  <p:stCondLst>
                                    <p:cond delay="0"/>
                                  </p:stCondLst>
                                  <p:childTnLst>
                                    <p:animClr clrSpc="rgb" dir="cw">
                                      <p:cBhvr>
                                        <p:cTn id="125" dur="2000" fill="hold"/>
                                        <p:tgtEl>
                                          <p:spTgt spid="350211"/>
                                        </p:tgtEl>
                                        <p:attrNameLst>
                                          <p:attrName>fillcolor</p:attrName>
                                        </p:attrNameLst>
                                      </p:cBhvr>
                                      <p:to>
                                        <a:srgbClr val="D4344B"/>
                                      </p:to>
                                    </p:animClr>
                                    <p:set>
                                      <p:cBhvr>
                                        <p:cTn id="126" dur="2000" fill="hold"/>
                                        <p:tgtEl>
                                          <p:spTgt spid="350211"/>
                                        </p:tgtEl>
                                        <p:attrNameLst>
                                          <p:attrName>fill.type</p:attrName>
                                        </p:attrNameLst>
                                      </p:cBhvr>
                                      <p:to>
                                        <p:strVal val="solid"/>
                                      </p:to>
                                    </p:set>
                                    <p:set>
                                      <p:cBhvr>
                                        <p:cTn id="127" dur="2000" fill="hold"/>
                                        <p:tgtEl>
                                          <p:spTgt spid="350211"/>
                                        </p:tgtEl>
                                        <p:attrNameLst>
                                          <p:attrName>fill.on</p:attrName>
                                        </p:attrNameLst>
                                      </p:cBhvr>
                                      <p:to>
                                        <p:strVal val="true"/>
                                      </p:to>
                                    </p:set>
                                  </p:childTnLst>
                                </p:cTn>
                              </p:par>
                              <p:par>
                                <p:cTn id="128" presetID="1" presetClass="emph" presetSubtype="2" fill="hold" nodeType="withEffect">
                                  <p:stCondLst>
                                    <p:cond delay="0"/>
                                  </p:stCondLst>
                                  <p:childTnLst>
                                    <p:animClr clrSpc="rgb" dir="cw">
                                      <p:cBhvr>
                                        <p:cTn id="129" dur="2000" fill="hold"/>
                                        <p:tgtEl>
                                          <p:spTgt spid="350210"/>
                                        </p:tgtEl>
                                        <p:attrNameLst>
                                          <p:attrName>fillcolor</p:attrName>
                                        </p:attrNameLst>
                                      </p:cBhvr>
                                      <p:to>
                                        <a:srgbClr val="D4344B"/>
                                      </p:to>
                                    </p:animClr>
                                    <p:set>
                                      <p:cBhvr>
                                        <p:cTn id="130" dur="2000" fill="hold"/>
                                        <p:tgtEl>
                                          <p:spTgt spid="350210"/>
                                        </p:tgtEl>
                                        <p:attrNameLst>
                                          <p:attrName>fill.type</p:attrName>
                                        </p:attrNameLst>
                                      </p:cBhvr>
                                      <p:to>
                                        <p:strVal val="solid"/>
                                      </p:to>
                                    </p:set>
                                    <p:set>
                                      <p:cBhvr>
                                        <p:cTn id="131" dur="2000" fill="hold"/>
                                        <p:tgtEl>
                                          <p:spTgt spid="350210"/>
                                        </p:tgtEl>
                                        <p:attrNameLst>
                                          <p:attrName>fill.on</p:attrName>
                                        </p:attrNameLst>
                                      </p:cBhvr>
                                      <p:to>
                                        <p:strVal val="true"/>
                                      </p:to>
                                    </p:set>
                                  </p:childTnLst>
                                </p:cTn>
                              </p:par>
                            </p:childTnLst>
                          </p:cTn>
                        </p:par>
                      </p:childTnLst>
                    </p:cTn>
                  </p:par>
                  <p:par>
                    <p:cTn id="132" fill="hold">
                      <p:stCondLst>
                        <p:cond delay="indefinite"/>
                      </p:stCondLst>
                      <p:childTnLst>
                        <p:par>
                          <p:cTn id="133" fill="hold">
                            <p:stCondLst>
                              <p:cond delay="0"/>
                            </p:stCondLst>
                            <p:childTnLst>
                              <p:par>
                                <p:cTn id="134" presetID="1" presetClass="emph" presetSubtype="2" fill="hold" nodeType="clickEffect">
                                  <p:stCondLst>
                                    <p:cond delay="0"/>
                                  </p:stCondLst>
                                  <p:childTnLst>
                                    <p:animClr clrSpc="rgb" dir="cw">
                                      <p:cBhvr>
                                        <p:cTn id="135" dur="2000" fill="hold"/>
                                        <p:tgtEl>
                                          <p:spTgt spid="350316"/>
                                        </p:tgtEl>
                                        <p:attrNameLst>
                                          <p:attrName>fillcolor</p:attrName>
                                        </p:attrNameLst>
                                      </p:cBhvr>
                                      <p:to>
                                        <a:srgbClr val="8082E8"/>
                                      </p:to>
                                    </p:animClr>
                                    <p:set>
                                      <p:cBhvr>
                                        <p:cTn id="136" dur="2000" fill="hold"/>
                                        <p:tgtEl>
                                          <p:spTgt spid="350316"/>
                                        </p:tgtEl>
                                        <p:attrNameLst>
                                          <p:attrName>fill.type</p:attrName>
                                        </p:attrNameLst>
                                      </p:cBhvr>
                                      <p:to>
                                        <p:strVal val="solid"/>
                                      </p:to>
                                    </p:set>
                                    <p:set>
                                      <p:cBhvr>
                                        <p:cTn id="137" dur="2000" fill="hold"/>
                                        <p:tgtEl>
                                          <p:spTgt spid="350316"/>
                                        </p:tgtEl>
                                        <p:attrNameLst>
                                          <p:attrName>fill.on</p:attrName>
                                        </p:attrNameLst>
                                      </p:cBhvr>
                                      <p:to>
                                        <p:strVal val="true"/>
                                      </p:to>
                                    </p:set>
                                  </p:childTnLst>
                                </p:cTn>
                              </p:par>
                            </p:childTnLst>
                          </p:cTn>
                        </p:par>
                      </p:childTnLst>
                    </p:cTn>
                  </p:par>
                  <p:par>
                    <p:cTn id="138" fill="hold">
                      <p:stCondLst>
                        <p:cond delay="indefinite"/>
                      </p:stCondLst>
                      <p:childTnLst>
                        <p:par>
                          <p:cTn id="139" fill="hold">
                            <p:stCondLst>
                              <p:cond delay="0"/>
                            </p:stCondLst>
                            <p:childTnLst>
                              <p:par>
                                <p:cTn id="140" presetID="1" presetClass="emph" presetSubtype="2" fill="hold" nodeType="clickEffect">
                                  <p:stCondLst>
                                    <p:cond delay="0"/>
                                  </p:stCondLst>
                                  <p:childTnLst>
                                    <p:animClr clrSpc="rgb" dir="cw">
                                      <p:cBhvr>
                                        <p:cTn id="141" dur="2000" fill="hold"/>
                                        <p:tgtEl>
                                          <p:spTgt spid="350212"/>
                                        </p:tgtEl>
                                        <p:attrNameLst>
                                          <p:attrName>fillcolor</p:attrName>
                                        </p:attrNameLst>
                                      </p:cBhvr>
                                      <p:to>
                                        <a:srgbClr val="8082E8"/>
                                      </p:to>
                                    </p:animClr>
                                    <p:set>
                                      <p:cBhvr>
                                        <p:cTn id="142" dur="2000" fill="hold"/>
                                        <p:tgtEl>
                                          <p:spTgt spid="350212"/>
                                        </p:tgtEl>
                                        <p:attrNameLst>
                                          <p:attrName>fill.type</p:attrName>
                                        </p:attrNameLst>
                                      </p:cBhvr>
                                      <p:to>
                                        <p:strVal val="solid"/>
                                      </p:to>
                                    </p:set>
                                    <p:set>
                                      <p:cBhvr>
                                        <p:cTn id="143" dur="2000" fill="hold"/>
                                        <p:tgtEl>
                                          <p:spTgt spid="350212"/>
                                        </p:tgtEl>
                                        <p:attrNameLst>
                                          <p:attrName>fill.on</p:attrName>
                                        </p:attrNameLst>
                                      </p:cBhvr>
                                      <p:to>
                                        <p:strVal val="true"/>
                                      </p:to>
                                    </p:set>
                                  </p:childTnLst>
                                </p:cTn>
                              </p:par>
                              <p:par>
                                <p:cTn id="144" presetID="1" presetClass="emph" presetSubtype="2" fill="hold" nodeType="withEffect">
                                  <p:stCondLst>
                                    <p:cond delay="0"/>
                                  </p:stCondLst>
                                  <p:childTnLst>
                                    <p:animClr clrSpc="rgb" dir="cw">
                                      <p:cBhvr>
                                        <p:cTn id="145" dur="2000" fill="hold"/>
                                        <p:tgtEl>
                                          <p:spTgt spid="350258"/>
                                        </p:tgtEl>
                                        <p:attrNameLst>
                                          <p:attrName>fillcolor</p:attrName>
                                        </p:attrNameLst>
                                      </p:cBhvr>
                                      <p:to>
                                        <a:srgbClr val="8082E8"/>
                                      </p:to>
                                    </p:animClr>
                                    <p:set>
                                      <p:cBhvr>
                                        <p:cTn id="146" dur="2000" fill="hold"/>
                                        <p:tgtEl>
                                          <p:spTgt spid="350258"/>
                                        </p:tgtEl>
                                        <p:attrNameLst>
                                          <p:attrName>fill.type</p:attrName>
                                        </p:attrNameLst>
                                      </p:cBhvr>
                                      <p:to>
                                        <p:strVal val="solid"/>
                                      </p:to>
                                    </p:set>
                                    <p:set>
                                      <p:cBhvr>
                                        <p:cTn id="147" dur="2000" fill="hold"/>
                                        <p:tgtEl>
                                          <p:spTgt spid="350258"/>
                                        </p:tgtEl>
                                        <p:attrNameLst>
                                          <p:attrName>fill.on</p:attrName>
                                        </p:attrNameLst>
                                      </p:cBhvr>
                                      <p:to>
                                        <p:strVal val="true"/>
                                      </p:to>
                                    </p:set>
                                  </p:childTnLst>
                                </p:cTn>
                              </p:par>
                              <p:par>
                                <p:cTn id="148" presetID="1" presetClass="emph" presetSubtype="2" fill="hold" nodeType="withEffect">
                                  <p:stCondLst>
                                    <p:cond delay="0"/>
                                  </p:stCondLst>
                                  <p:childTnLst>
                                    <p:animClr clrSpc="rgb" dir="cw">
                                      <p:cBhvr>
                                        <p:cTn id="149" dur="2000" fill="hold"/>
                                        <p:tgtEl>
                                          <p:spTgt spid="350257"/>
                                        </p:tgtEl>
                                        <p:attrNameLst>
                                          <p:attrName>fillcolor</p:attrName>
                                        </p:attrNameLst>
                                      </p:cBhvr>
                                      <p:to>
                                        <a:srgbClr val="8082E8"/>
                                      </p:to>
                                    </p:animClr>
                                    <p:set>
                                      <p:cBhvr>
                                        <p:cTn id="150" dur="2000" fill="hold"/>
                                        <p:tgtEl>
                                          <p:spTgt spid="350257"/>
                                        </p:tgtEl>
                                        <p:attrNameLst>
                                          <p:attrName>fill.type</p:attrName>
                                        </p:attrNameLst>
                                      </p:cBhvr>
                                      <p:to>
                                        <p:strVal val="solid"/>
                                      </p:to>
                                    </p:set>
                                    <p:set>
                                      <p:cBhvr>
                                        <p:cTn id="151" dur="2000" fill="hold"/>
                                        <p:tgtEl>
                                          <p:spTgt spid="350257"/>
                                        </p:tgtEl>
                                        <p:attrNameLst>
                                          <p:attrName>fill.on</p:attrName>
                                        </p:attrNameLst>
                                      </p:cBhvr>
                                      <p:to>
                                        <p:strVal val="true"/>
                                      </p:to>
                                    </p:set>
                                  </p:childTnLst>
                                </p:cTn>
                              </p:par>
                              <p:par>
                                <p:cTn id="152" presetID="1" presetClass="emph" presetSubtype="2" fill="hold" nodeType="withEffect">
                                  <p:stCondLst>
                                    <p:cond delay="0"/>
                                  </p:stCondLst>
                                  <p:childTnLst>
                                    <p:animClr clrSpc="rgb" dir="cw">
                                      <p:cBhvr>
                                        <p:cTn id="153" dur="2000" fill="hold"/>
                                        <p:tgtEl>
                                          <p:spTgt spid="350272"/>
                                        </p:tgtEl>
                                        <p:attrNameLst>
                                          <p:attrName>fillcolor</p:attrName>
                                        </p:attrNameLst>
                                      </p:cBhvr>
                                      <p:to>
                                        <a:srgbClr val="8082E8"/>
                                      </p:to>
                                    </p:animClr>
                                    <p:set>
                                      <p:cBhvr>
                                        <p:cTn id="154" dur="2000" fill="hold"/>
                                        <p:tgtEl>
                                          <p:spTgt spid="350272"/>
                                        </p:tgtEl>
                                        <p:attrNameLst>
                                          <p:attrName>fill.type</p:attrName>
                                        </p:attrNameLst>
                                      </p:cBhvr>
                                      <p:to>
                                        <p:strVal val="solid"/>
                                      </p:to>
                                    </p:set>
                                    <p:set>
                                      <p:cBhvr>
                                        <p:cTn id="155" dur="2000" fill="hold"/>
                                        <p:tgtEl>
                                          <p:spTgt spid="350272"/>
                                        </p:tgtEl>
                                        <p:attrNameLst>
                                          <p:attrName>fill.on</p:attrName>
                                        </p:attrNameLst>
                                      </p:cBhvr>
                                      <p:to>
                                        <p:strVal val="true"/>
                                      </p:to>
                                    </p:set>
                                  </p:childTnLst>
                                </p:cTn>
                              </p:par>
                              <p:par>
                                <p:cTn id="156" presetID="1" presetClass="emph" presetSubtype="2" fill="hold" nodeType="withEffect">
                                  <p:stCondLst>
                                    <p:cond delay="0"/>
                                  </p:stCondLst>
                                  <p:childTnLst>
                                    <p:animClr clrSpc="rgb" dir="cw">
                                      <p:cBhvr>
                                        <p:cTn id="157" dur="2000" fill="hold"/>
                                        <p:tgtEl>
                                          <p:spTgt spid="350211"/>
                                        </p:tgtEl>
                                        <p:attrNameLst>
                                          <p:attrName>fillcolor</p:attrName>
                                        </p:attrNameLst>
                                      </p:cBhvr>
                                      <p:to>
                                        <a:srgbClr val="8082E8"/>
                                      </p:to>
                                    </p:animClr>
                                    <p:set>
                                      <p:cBhvr>
                                        <p:cTn id="158" dur="2000" fill="hold"/>
                                        <p:tgtEl>
                                          <p:spTgt spid="350211"/>
                                        </p:tgtEl>
                                        <p:attrNameLst>
                                          <p:attrName>fill.type</p:attrName>
                                        </p:attrNameLst>
                                      </p:cBhvr>
                                      <p:to>
                                        <p:strVal val="solid"/>
                                      </p:to>
                                    </p:set>
                                    <p:set>
                                      <p:cBhvr>
                                        <p:cTn id="159" dur="2000" fill="hold"/>
                                        <p:tgtEl>
                                          <p:spTgt spid="350211"/>
                                        </p:tgtEl>
                                        <p:attrNameLst>
                                          <p:attrName>fill.on</p:attrName>
                                        </p:attrNameLst>
                                      </p:cBhvr>
                                      <p:to>
                                        <p:strVal val="true"/>
                                      </p:to>
                                    </p:set>
                                  </p:childTnLst>
                                </p:cTn>
                              </p:par>
                              <p:par>
                                <p:cTn id="160" presetID="1" presetClass="emph" presetSubtype="2" fill="hold" nodeType="withEffect">
                                  <p:stCondLst>
                                    <p:cond delay="0"/>
                                  </p:stCondLst>
                                  <p:childTnLst>
                                    <p:animClr clrSpc="rgb" dir="cw">
                                      <p:cBhvr>
                                        <p:cTn id="161" dur="2000" fill="hold"/>
                                        <p:tgtEl>
                                          <p:spTgt spid="350210"/>
                                        </p:tgtEl>
                                        <p:attrNameLst>
                                          <p:attrName>fillcolor</p:attrName>
                                        </p:attrNameLst>
                                      </p:cBhvr>
                                      <p:to>
                                        <a:srgbClr val="8082E8"/>
                                      </p:to>
                                    </p:animClr>
                                    <p:set>
                                      <p:cBhvr>
                                        <p:cTn id="162" dur="2000" fill="hold"/>
                                        <p:tgtEl>
                                          <p:spTgt spid="350210"/>
                                        </p:tgtEl>
                                        <p:attrNameLst>
                                          <p:attrName>fill.type</p:attrName>
                                        </p:attrNameLst>
                                      </p:cBhvr>
                                      <p:to>
                                        <p:strVal val="solid"/>
                                      </p:to>
                                    </p:set>
                                    <p:set>
                                      <p:cBhvr>
                                        <p:cTn id="163" dur="2000" fill="hold"/>
                                        <p:tgtEl>
                                          <p:spTgt spid="35021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316"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96</a:t>
            </a:fld>
            <a:endParaRPr lang="en-US" smtClean="0"/>
          </a:p>
        </p:txBody>
      </p:sp>
      <p:sp>
        <p:nvSpPr>
          <p:cNvPr id="9" name="TextBox 8"/>
          <p:cNvSpPr txBox="1">
            <a:spLocks noChangeArrowheads="1"/>
          </p:cNvSpPr>
          <p:nvPr/>
        </p:nvSpPr>
        <p:spPr bwMode="auto">
          <a:xfrm>
            <a:off x="3193138" y="1349823"/>
            <a:ext cx="5733145" cy="5693866"/>
          </a:xfrm>
          <a:prstGeom prst="rect">
            <a:avLst/>
          </a:prstGeom>
          <a:noFill/>
          <a:ln w="9525">
            <a:noFill/>
            <a:miter lim="800000"/>
            <a:headEnd/>
            <a:tailEnd/>
          </a:ln>
        </p:spPr>
        <p:txBody>
          <a:bodyPr wrap="square">
            <a:spAutoFit/>
          </a:bodyPr>
          <a:lstStyle/>
          <a:p>
            <a:r>
              <a:rPr lang="en-US" sz="3600" dirty="0" smtClean="0">
                <a:solidFill>
                  <a:srgbClr val="984807"/>
                </a:solidFill>
                <a:latin typeface="Rockwell" pitchFamily="18" charset="0"/>
              </a:rPr>
              <a:t>Assessment of Executive Functions does not occur “in a vacuum.”  In order to evaluate how EFs cue and direct, they must have something (i.e., specific perceptions, emotions, thoughts, or actions) to cue and direct.</a:t>
            </a:r>
            <a:endParaRPr lang="en-US" sz="4000" dirty="0" smtClean="0">
              <a:solidFill>
                <a:srgbClr val="984807"/>
              </a:solidFill>
              <a:latin typeface="Rockwell" pitchFamily="18" charset="0"/>
            </a:endParaRPr>
          </a:p>
          <a:p>
            <a:pPr eaLnBrk="1" hangingPunct="1"/>
            <a:endParaRPr lang="en-US" sz="3600" dirty="0" smtClean="0">
              <a:solidFill>
                <a:srgbClr val="984807"/>
              </a:solidFill>
              <a:latin typeface="Rockwell" pitchFamily="18" charset="0"/>
            </a:endParaRPr>
          </a:p>
        </p:txBody>
      </p:sp>
      <p:sp>
        <p:nvSpPr>
          <p:cNvPr id="10" name="TextBox 9"/>
          <p:cNvSpPr txBox="1"/>
          <p:nvPr/>
        </p:nvSpPr>
        <p:spPr>
          <a:xfrm>
            <a:off x="3250741" y="217718"/>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Concept</a:t>
            </a:r>
          </a:p>
        </p:txBody>
      </p:sp>
      <p:sp>
        <p:nvSpPr>
          <p:cNvPr id="14" name="Rectangle 13"/>
          <p:cNvSpPr/>
          <p:nvPr/>
        </p:nvSpPr>
        <p:spPr>
          <a:xfrm>
            <a:off x="7895094"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3455046" y="1175655"/>
            <a:ext cx="3656923" cy="679"/>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body" idx="1"/>
          </p:nvPr>
        </p:nvSpPr>
        <p:spPr>
          <a:xfrm>
            <a:off x="188686" y="1335316"/>
            <a:ext cx="8723085" cy="5341256"/>
          </a:xfrm>
        </p:spPr>
        <p:txBody>
          <a:bodyPr/>
          <a:lstStyle/>
          <a:p>
            <a:pPr eaLnBrk="1" hangingPunct="1">
              <a:buFont typeface="Wingdings" pitchFamily="2" charset="2"/>
              <a:buChar char="§"/>
            </a:pPr>
            <a:r>
              <a:rPr lang="en-US" dirty="0" smtClean="0"/>
              <a:t>Executive Functions must be assessed in tandem with other mental constructs.</a:t>
            </a:r>
          </a:p>
          <a:p>
            <a:pPr eaLnBrk="1" hangingPunct="1">
              <a:buFont typeface="Wingdings" pitchFamily="2" charset="2"/>
              <a:buChar char="§"/>
            </a:pPr>
            <a:r>
              <a:rPr lang="en-US" dirty="0" smtClean="0"/>
              <a:t>Specific measures of Executive Functions always involve the assessment, to some degree, of a construct other than executive functions.</a:t>
            </a:r>
          </a:p>
          <a:p>
            <a:pPr eaLnBrk="1" hangingPunct="1">
              <a:buFont typeface="Wingdings" pitchFamily="2" charset="2"/>
              <a:buChar char="§"/>
            </a:pPr>
            <a:r>
              <a:rPr lang="en-US" dirty="0" smtClean="0"/>
              <a:t>For the most accurate observation or measurement of EFs, the contributions of other constructs need to be minimized, controlled for, or acknowledged.</a:t>
            </a:r>
          </a:p>
          <a:p>
            <a:pPr eaLnBrk="1" hangingPunct="1">
              <a:buFont typeface="Wingdings" pitchFamily="2" charset="2"/>
              <a:buChar char="§"/>
            </a:pPr>
            <a:endParaRPr lang="en-US" sz="4400" dirty="0" smtClean="0"/>
          </a:p>
        </p:txBody>
      </p:sp>
      <p:sp>
        <p:nvSpPr>
          <p:cNvPr id="10" name="Rectangle 9"/>
          <p:cNvSpPr/>
          <p:nvPr/>
        </p:nvSpPr>
        <p:spPr>
          <a:xfrm>
            <a:off x="129951"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cxnSp>
        <p:nvCxnSpPr>
          <p:cNvPr id="11" name="Straight Connector 10"/>
          <p:cNvCxnSpPr/>
          <p:nvPr/>
        </p:nvCxnSpPr>
        <p:spPr>
          <a:xfrm>
            <a:off x="1539198" y="1205362"/>
            <a:ext cx="5630862"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04451" name="Rectangle 3"/>
          <p:cNvSpPr>
            <a:spLocks noGrp="1" noChangeArrowheads="1"/>
          </p:cNvSpPr>
          <p:nvPr>
            <p:ph type="title"/>
          </p:nvPr>
        </p:nvSpPr>
        <p:spPr>
          <a:xfrm>
            <a:off x="272486" y="102482"/>
            <a:ext cx="8164286" cy="1023257"/>
          </a:xfrm>
        </p:spPr>
        <p:txBody>
          <a:bodyPr/>
          <a:lstStyle/>
          <a:p>
            <a:pPr algn="l" eaLnBrk="1" hangingPunct="1"/>
            <a:r>
              <a:rPr lang="en-US" sz="3200" dirty="0" smtClean="0"/>
              <a:t>Individually-administered </a:t>
            </a:r>
            <a:br>
              <a:rPr lang="en-US" sz="3200" dirty="0" smtClean="0"/>
            </a:br>
            <a:r>
              <a:rPr lang="en-US" sz="3200" dirty="0" smtClean="0"/>
              <a:t>			     Assessments of EF</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1"/>
          <p:cNvSpPr>
            <a:spLocks noGrp="1"/>
          </p:cNvSpPr>
          <p:nvPr>
            <p:ph type="sldNum" sz="quarter" idx="12"/>
          </p:nvPr>
        </p:nvSpPr>
        <p:spPr>
          <a:noFill/>
        </p:spPr>
        <p:txBody>
          <a:bodyPr/>
          <a:lstStyle/>
          <a:p>
            <a:fld id="{74F434A4-6D46-4432-BE2F-4D073BBC68CE}" type="slidenum">
              <a:rPr lang="en-US" smtClean="0"/>
              <a:pPr/>
              <a:t>98</a:t>
            </a:fld>
            <a:endParaRPr lang="en-US" smtClean="0"/>
          </a:p>
        </p:txBody>
      </p:sp>
      <p:sp>
        <p:nvSpPr>
          <p:cNvPr id="9" name="TextBox 8"/>
          <p:cNvSpPr txBox="1">
            <a:spLocks noChangeArrowheads="1"/>
          </p:cNvSpPr>
          <p:nvPr/>
        </p:nvSpPr>
        <p:spPr bwMode="auto">
          <a:xfrm>
            <a:off x="3193138" y="1349823"/>
            <a:ext cx="5733145" cy="5016758"/>
          </a:xfrm>
          <a:prstGeom prst="rect">
            <a:avLst/>
          </a:prstGeom>
          <a:noFill/>
          <a:ln w="9525">
            <a:noFill/>
            <a:miter lim="800000"/>
            <a:headEnd/>
            <a:tailEnd/>
          </a:ln>
        </p:spPr>
        <p:txBody>
          <a:bodyPr wrap="square">
            <a:spAutoFit/>
          </a:bodyPr>
          <a:lstStyle/>
          <a:p>
            <a:pPr eaLnBrk="1" hangingPunct="1"/>
            <a:r>
              <a:rPr lang="en-US" sz="4000" dirty="0" smtClean="0">
                <a:solidFill>
                  <a:srgbClr val="984807"/>
                </a:solidFill>
                <a:latin typeface="Rockwell" pitchFamily="18" charset="0"/>
              </a:rPr>
              <a:t>EFs in the Symbol System arena are best assessed by using methods that can reveal Cascading Production Decrements or Cascading Production Increments</a:t>
            </a:r>
          </a:p>
        </p:txBody>
      </p:sp>
      <p:sp>
        <p:nvSpPr>
          <p:cNvPr id="10" name="TextBox 9"/>
          <p:cNvSpPr txBox="1"/>
          <p:nvPr/>
        </p:nvSpPr>
        <p:spPr>
          <a:xfrm>
            <a:off x="3250741" y="217718"/>
            <a:ext cx="4020460" cy="830997"/>
          </a:xfrm>
          <a:prstGeom prst="rect">
            <a:avLst/>
          </a:prstGeom>
          <a:noFill/>
        </p:spPr>
        <p:txBody>
          <a:bodyPr wrap="none">
            <a:spAutoFit/>
          </a:bodyPr>
          <a:lstStyle/>
          <a:p>
            <a:pPr>
              <a:defRPr/>
            </a:pPr>
            <a:r>
              <a:rPr lang="en-US" sz="4800" b="1" dirty="0">
                <a:solidFill>
                  <a:srgbClr val="984807"/>
                </a:solidFill>
                <a:latin typeface="Rockwell" pitchFamily="18" charset="0"/>
              </a:rPr>
              <a:t>Key Concept</a:t>
            </a:r>
          </a:p>
        </p:txBody>
      </p:sp>
      <p:sp>
        <p:nvSpPr>
          <p:cNvPr id="14" name="Rectangle 13"/>
          <p:cNvSpPr/>
          <p:nvPr/>
        </p:nvSpPr>
        <p:spPr>
          <a:xfrm>
            <a:off x="7895094" y="232681"/>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endParaRPr>
          </a:p>
        </p:txBody>
      </p:sp>
      <p:cxnSp>
        <p:nvCxnSpPr>
          <p:cNvPr id="15" name="Straight Connector 14"/>
          <p:cNvCxnSpPr/>
          <p:nvPr/>
        </p:nvCxnSpPr>
        <p:spPr>
          <a:xfrm flipV="1">
            <a:off x="3455046" y="1175655"/>
            <a:ext cx="3656923" cy="679"/>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Line 3"/>
          <p:cNvSpPr>
            <a:spLocks noChangeShapeType="1"/>
          </p:cNvSpPr>
          <p:nvPr/>
        </p:nvSpPr>
        <p:spPr bwMode="auto">
          <a:xfrm>
            <a:off x="2244050" y="2190750"/>
            <a:ext cx="1587"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06500" name="Line 4"/>
          <p:cNvSpPr>
            <a:spLocks noChangeShapeType="1"/>
          </p:cNvSpPr>
          <p:nvPr/>
        </p:nvSpPr>
        <p:spPr bwMode="auto">
          <a:xfrm>
            <a:off x="4249062" y="3200400"/>
            <a:ext cx="1588"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06501" name="Line 5"/>
          <p:cNvSpPr>
            <a:spLocks noChangeShapeType="1"/>
          </p:cNvSpPr>
          <p:nvPr/>
        </p:nvSpPr>
        <p:spPr bwMode="auto">
          <a:xfrm>
            <a:off x="4215725" y="4191000"/>
            <a:ext cx="1785937" cy="0"/>
          </a:xfrm>
          <a:prstGeom prst="line">
            <a:avLst/>
          </a:prstGeom>
          <a:noFill/>
          <a:ln w="57150">
            <a:solidFill>
              <a:srgbClr val="FF9900"/>
            </a:solidFill>
            <a:round/>
            <a:headEnd/>
            <a:tailEnd/>
          </a:ln>
        </p:spPr>
        <p:txBody>
          <a:bodyPr/>
          <a:lstStyle/>
          <a:p>
            <a:endParaRPr lang="en-US">
              <a:solidFill>
                <a:srgbClr val="984807"/>
              </a:solidFill>
            </a:endParaRPr>
          </a:p>
        </p:txBody>
      </p:sp>
      <p:sp>
        <p:nvSpPr>
          <p:cNvPr id="106502" name="Line 6"/>
          <p:cNvSpPr>
            <a:spLocks noChangeShapeType="1"/>
          </p:cNvSpPr>
          <p:nvPr/>
        </p:nvSpPr>
        <p:spPr bwMode="auto">
          <a:xfrm>
            <a:off x="6001662" y="4175125"/>
            <a:ext cx="1588" cy="1006475"/>
          </a:xfrm>
          <a:prstGeom prst="line">
            <a:avLst/>
          </a:prstGeom>
          <a:noFill/>
          <a:ln w="57150">
            <a:solidFill>
              <a:srgbClr val="FF9900"/>
            </a:solidFill>
            <a:round/>
            <a:headEnd/>
            <a:tailEnd/>
          </a:ln>
        </p:spPr>
        <p:txBody>
          <a:bodyPr/>
          <a:lstStyle/>
          <a:p>
            <a:endParaRPr lang="en-US">
              <a:solidFill>
                <a:srgbClr val="984807"/>
              </a:solidFill>
            </a:endParaRPr>
          </a:p>
        </p:txBody>
      </p:sp>
      <p:sp>
        <p:nvSpPr>
          <p:cNvPr id="106503" name="Line 7"/>
          <p:cNvSpPr>
            <a:spLocks noChangeShapeType="1"/>
          </p:cNvSpPr>
          <p:nvPr/>
        </p:nvSpPr>
        <p:spPr bwMode="auto">
          <a:xfrm>
            <a:off x="6006425" y="5181600"/>
            <a:ext cx="1627187" cy="1588"/>
          </a:xfrm>
          <a:prstGeom prst="line">
            <a:avLst/>
          </a:prstGeom>
          <a:noFill/>
          <a:ln w="57150">
            <a:solidFill>
              <a:srgbClr val="FF9900"/>
            </a:solidFill>
            <a:round/>
            <a:headEnd/>
            <a:tailEnd/>
          </a:ln>
        </p:spPr>
        <p:txBody>
          <a:bodyPr/>
          <a:lstStyle/>
          <a:p>
            <a:endParaRPr lang="en-US">
              <a:solidFill>
                <a:srgbClr val="984807"/>
              </a:solidFill>
            </a:endParaRPr>
          </a:p>
        </p:txBody>
      </p:sp>
      <p:sp>
        <p:nvSpPr>
          <p:cNvPr id="106504" name="Line 8"/>
          <p:cNvSpPr>
            <a:spLocks noChangeShapeType="1"/>
          </p:cNvSpPr>
          <p:nvPr/>
        </p:nvSpPr>
        <p:spPr bwMode="auto">
          <a:xfrm>
            <a:off x="2191662" y="3200400"/>
            <a:ext cx="2090738" cy="1588"/>
          </a:xfrm>
          <a:prstGeom prst="line">
            <a:avLst/>
          </a:prstGeom>
          <a:noFill/>
          <a:ln w="57150">
            <a:solidFill>
              <a:srgbClr val="FF9900"/>
            </a:solidFill>
            <a:round/>
            <a:headEnd/>
            <a:tailEnd/>
          </a:ln>
        </p:spPr>
        <p:txBody>
          <a:bodyPr/>
          <a:lstStyle/>
          <a:p>
            <a:endParaRPr lang="en-US">
              <a:solidFill>
                <a:srgbClr val="984807"/>
              </a:solidFill>
            </a:endParaRPr>
          </a:p>
        </p:txBody>
      </p:sp>
      <p:sp>
        <p:nvSpPr>
          <p:cNvPr id="106505" name="Line 9"/>
          <p:cNvSpPr>
            <a:spLocks noChangeShapeType="1"/>
          </p:cNvSpPr>
          <p:nvPr/>
        </p:nvSpPr>
        <p:spPr bwMode="auto">
          <a:xfrm>
            <a:off x="175537" y="2190750"/>
            <a:ext cx="2092325" cy="1588"/>
          </a:xfrm>
          <a:prstGeom prst="line">
            <a:avLst/>
          </a:prstGeom>
          <a:noFill/>
          <a:ln w="57150">
            <a:solidFill>
              <a:srgbClr val="FF9900"/>
            </a:solidFill>
            <a:round/>
            <a:headEnd/>
            <a:tailEnd/>
          </a:ln>
        </p:spPr>
        <p:txBody>
          <a:bodyPr/>
          <a:lstStyle/>
          <a:p>
            <a:endParaRPr lang="en-US">
              <a:solidFill>
                <a:srgbClr val="984807"/>
              </a:solidFill>
            </a:endParaRPr>
          </a:p>
        </p:txBody>
      </p:sp>
      <p:sp>
        <p:nvSpPr>
          <p:cNvPr id="106506" name="Text Box 10"/>
          <p:cNvSpPr txBox="1">
            <a:spLocks noChangeArrowheads="1"/>
          </p:cNvSpPr>
          <p:nvPr/>
        </p:nvSpPr>
        <p:spPr bwMode="auto">
          <a:xfrm>
            <a:off x="345177" y="1547360"/>
            <a:ext cx="1721946" cy="523220"/>
          </a:xfrm>
          <a:prstGeom prst="rect">
            <a:avLst/>
          </a:prstGeom>
          <a:noFill/>
          <a:ln w="9525">
            <a:noFill/>
            <a:miter lim="800000"/>
            <a:headEnd/>
            <a:tailEnd/>
          </a:ln>
        </p:spPr>
        <p:txBody>
          <a:bodyPr wrap="none">
            <a:spAutoFit/>
          </a:bodyPr>
          <a:lstStyle/>
          <a:p>
            <a:r>
              <a:rPr lang="en-US" sz="2800" b="1" dirty="0" smtClean="0">
                <a:solidFill>
                  <a:srgbClr val="984807"/>
                </a:solidFill>
                <a:latin typeface="Times New Roman" pitchFamily="18" charset="0"/>
              </a:rPr>
              <a:t>Construct</a:t>
            </a:r>
            <a:endParaRPr lang="en-US" sz="2800" b="1" dirty="0">
              <a:solidFill>
                <a:srgbClr val="984807"/>
              </a:solidFill>
              <a:latin typeface="Times New Roman" pitchFamily="18" charset="0"/>
            </a:endParaRPr>
          </a:p>
        </p:txBody>
      </p:sp>
      <p:sp>
        <p:nvSpPr>
          <p:cNvPr id="106507" name="Text Box 11"/>
          <p:cNvSpPr txBox="1">
            <a:spLocks noChangeArrowheads="1"/>
          </p:cNvSpPr>
          <p:nvPr/>
        </p:nvSpPr>
        <p:spPr bwMode="auto">
          <a:xfrm>
            <a:off x="2286912" y="2540000"/>
            <a:ext cx="2565126" cy="523220"/>
          </a:xfrm>
          <a:prstGeom prst="rect">
            <a:avLst/>
          </a:prstGeom>
          <a:noFill/>
          <a:ln w="9525">
            <a:noFill/>
            <a:miter lim="800000"/>
            <a:headEnd/>
            <a:tailEnd/>
          </a:ln>
        </p:spPr>
        <p:txBody>
          <a:bodyPr wrap="none">
            <a:spAutoFit/>
          </a:bodyPr>
          <a:lstStyle/>
          <a:p>
            <a:r>
              <a:rPr lang="en-US" sz="2800" b="1" dirty="0" smtClean="0">
                <a:solidFill>
                  <a:srgbClr val="984807"/>
                </a:solidFill>
                <a:latin typeface="Times New Roman" pitchFamily="18" charset="0"/>
              </a:rPr>
              <a:t>Construct </a:t>
            </a:r>
            <a:r>
              <a:rPr lang="en-US" sz="2800" b="1" dirty="0">
                <a:solidFill>
                  <a:srgbClr val="984807"/>
                </a:solidFill>
                <a:latin typeface="Times New Roman" pitchFamily="18" charset="0"/>
              </a:rPr>
              <a:t>+ EF</a:t>
            </a:r>
          </a:p>
        </p:txBody>
      </p:sp>
      <p:sp>
        <p:nvSpPr>
          <p:cNvPr id="106508" name="Text Box 12"/>
          <p:cNvSpPr txBox="1">
            <a:spLocks noChangeArrowheads="1"/>
          </p:cNvSpPr>
          <p:nvPr/>
        </p:nvSpPr>
        <p:spPr bwMode="auto">
          <a:xfrm>
            <a:off x="4404637" y="3586163"/>
            <a:ext cx="2860078" cy="523220"/>
          </a:xfrm>
          <a:prstGeom prst="rect">
            <a:avLst/>
          </a:prstGeom>
          <a:noFill/>
          <a:ln w="9525">
            <a:noFill/>
            <a:miter lim="800000"/>
            <a:headEnd/>
            <a:tailEnd/>
          </a:ln>
        </p:spPr>
        <p:txBody>
          <a:bodyPr wrap="none">
            <a:spAutoFit/>
          </a:bodyPr>
          <a:lstStyle/>
          <a:p>
            <a:r>
              <a:rPr lang="en-US" sz="2800" b="1" dirty="0" smtClean="0">
                <a:solidFill>
                  <a:srgbClr val="984807"/>
                </a:solidFill>
                <a:latin typeface="Times New Roman" pitchFamily="18" charset="0"/>
              </a:rPr>
              <a:t>Construct </a:t>
            </a:r>
            <a:r>
              <a:rPr lang="en-US" sz="2800" b="1" dirty="0">
                <a:solidFill>
                  <a:srgbClr val="984807"/>
                </a:solidFill>
                <a:latin typeface="Times New Roman" pitchFamily="18" charset="0"/>
              </a:rPr>
              <a:t>+ + EF</a:t>
            </a:r>
          </a:p>
        </p:txBody>
      </p:sp>
      <p:sp>
        <p:nvSpPr>
          <p:cNvPr id="106509" name="Text Box 13"/>
          <p:cNvSpPr txBox="1">
            <a:spLocks noChangeArrowheads="1"/>
          </p:cNvSpPr>
          <p:nvPr/>
        </p:nvSpPr>
        <p:spPr bwMode="auto">
          <a:xfrm>
            <a:off x="6009600" y="4572000"/>
            <a:ext cx="3065263" cy="523220"/>
          </a:xfrm>
          <a:prstGeom prst="rect">
            <a:avLst/>
          </a:prstGeom>
          <a:noFill/>
          <a:ln w="9525">
            <a:noFill/>
            <a:miter lim="800000"/>
            <a:headEnd/>
            <a:tailEnd/>
          </a:ln>
        </p:spPr>
        <p:txBody>
          <a:bodyPr wrap="none">
            <a:spAutoFit/>
          </a:bodyPr>
          <a:lstStyle/>
          <a:p>
            <a:r>
              <a:rPr lang="en-US" sz="2800" b="1" dirty="0" smtClean="0">
                <a:solidFill>
                  <a:srgbClr val="984807"/>
                </a:solidFill>
                <a:latin typeface="Times New Roman" pitchFamily="18" charset="0"/>
              </a:rPr>
              <a:t>Construct+ </a:t>
            </a:r>
            <a:r>
              <a:rPr lang="en-US" sz="2800" b="1" dirty="0">
                <a:solidFill>
                  <a:srgbClr val="984807"/>
                </a:solidFill>
                <a:latin typeface="Times New Roman" pitchFamily="18" charset="0"/>
              </a:rPr>
              <a:t>+ + EF</a:t>
            </a:r>
          </a:p>
        </p:txBody>
      </p:sp>
      <p:sp>
        <p:nvSpPr>
          <p:cNvPr id="106510" name="Text Box 14"/>
          <p:cNvSpPr txBox="1">
            <a:spLocks noChangeArrowheads="1"/>
          </p:cNvSpPr>
          <p:nvPr/>
        </p:nvSpPr>
        <p:spPr bwMode="auto">
          <a:xfrm>
            <a:off x="210462" y="4419600"/>
            <a:ext cx="4953000" cy="1800225"/>
          </a:xfrm>
          <a:prstGeom prst="rect">
            <a:avLst/>
          </a:prstGeom>
          <a:noFill/>
          <a:ln w="9525">
            <a:noFill/>
            <a:miter lim="800000"/>
            <a:headEnd/>
            <a:tailEnd/>
          </a:ln>
        </p:spPr>
        <p:txBody>
          <a:bodyPr>
            <a:spAutoFit/>
          </a:bodyPr>
          <a:lstStyle/>
          <a:p>
            <a:r>
              <a:rPr lang="en-US" sz="2800" b="1">
                <a:solidFill>
                  <a:srgbClr val="984807"/>
                </a:solidFill>
                <a:latin typeface="Times New Roman" pitchFamily="18" charset="0"/>
              </a:rPr>
              <a:t>Progressive deterioration </a:t>
            </a:r>
          </a:p>
          <a:p>
            <a:r>
              <a:rPr lang="en-US" sz="2800" b="1">
                <a:solidFill>
                  <a:srgbClr val="984807"/>
                </a:solidFill>
                <a:latin typeface="Times New Roman" pitchFamily="18" charset="0"/>
              </a:rPr>
              <a:t>of performance is observed </a:t>
            </a:r>
          </a:p>
          <a:p>
            <a:r>
              <a:rPr lang="en-US" sz="2800" b="1">
                <a:solidFill>
                  <a:srgbClr val="984807"/>
                </a:solidFill>
                <a:latin typeface="Times New Roman" pitchFamily="18" charset="0"/>
              </a:rPr>
              <a:t>as executive function demands (+ EF) become greater.</a:t>
            </a:r>
          </a:p>
        </p:txBody>
      </p:sp>
      <p:sp>
        <p:nvSpPr>
          <p:cNvPr id="106511" name="Line 21"/>
          <p:cNvSpPr>
            <a:spLocks noChangeShapeType="1"/>
          </p:cNvSpPr>
          <p:nvPr/>
        </p:nvSpPr>
        <p:spPr bwMode="auto">
          <a:xfrm>
            <a:off x="896262" y="2895600"/>
            <a:ext cx="5486400" cy="2667000"/>
          </a:xfrm>
          <a:prstGeom prst="line">
            <a:avLst/>
          </a:prstGeom>
          <a:noFill/>
          <a:ln w="38100">
            <a:solidFill>
              <a:srgbClr val="FF9900"/>
            </a:solidFill>
            <a:round/>
            <a:headEnd/>
            <a:tailEnd type="triangle" w="med" len="med"/>
          </a:ln>
        </p:spPr>
        <p:txBody>
          <a:bodyPr/>
          <a:lstStyle/>
          <a:p>
            <a:endParaRPr lang="en-US">
              <a:solidFill>
                <a:srgbClr val="984807"/>
              </a:solidFill>
            </a:endParaRPr>
          </a:p>
        </p:txBody>
      </p:sp>
      <p:sp>
        <p:nvSpPr>
          <p:cNvPr id="106512" name="Text Box 22"/>
          <p:cNvSpPr txBox="1">
            <a:spLocks noChangeArrowheads="1"/>
          </p:cNvSpPr>
          <p:nvPr/>
        </p:nvSpPr>
        <p:spPr bwMode="auto">
          <a:xfrm>
            <a:off x="316825" y="2476500"/>
            <a:ext cx="1174360" cy="369332"/>
          </a:xfrm>
          <a:prstGeom prst="rect">
            <a:avLst/>
          </a:prstGeom>
          <a:noFill/>
          <a:ln w="9525">
            <a:noFill/>
            <a:miter lim="800000"/>
            <a:headEnd/>
            <a:tailEnd/>
          </a:ln>
        </p:spPr>
        <p:txBody>
          <a:bodyPr wrap="none">
            <a:spAutoFit/>
          </a:bodyPr>
          <a:lstStyle/>
          <a:p>
            <a:r>
              <a:rPr lang="en-US" b="1">
                <a:solidFill>
                  <a:srgbClr val="984807"/>
                </a:solidFill>
                <a:latin typeface="Times New Roman" pitchFamily="18" charset="0"/>
              </a:rPr>
              <a:t>Start here</a:t>
            </a:r>
          </a:p>
        </p:txBody>
      </p:sp>
      <p:sp>
        <p:nvSpPr>
          <p:cNvPr id="21" name="Rectangle 20"/>
          <p:cNvSpPr/>
          <p:nvPr/>
        </p:nvSpPr>
        <p:spPr>
          <a:xfrm>
            <a:off x="260580" y="319767"/>
            <a:ext cx="725487" cy="7112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984807"/>
              </a:solidFill>
              <a:latin typeface="Rockwell" pitchFamily="18" charset="0"/>
            </a:endParaRPr>
          </a:p>
        </p:txBody>
      </p:sp>
      <p:sp>
        <p:nvSpPr>
          <p:cNvPr id="106498" name="Rectangle 2"/>
          <p:cNvSpPr>
            <a:spLocks noGrp="1" noChangeArrowheads="1"/>
          </p:cNvSpPr>
          <p:nvPr>
            <p:ph type="title"/>
          </p:nvPr>
        </p:nvSpPr>
        <p:spPr>
          <a:xfrm>
            <a:off x="345177" y="492338"/>
            <a:ext cx="8229600" cy="1143000"/>
          </a:xfrm>
        </p:spPr>
        <p:txBody>
          <a:bodyPr/>
          <a:lstStyle/>
          <a:p>
            <a:pPr eaLnBrk="1" hangingPunct="1"/>
            <a:r>
              <a:rPr lang="en-US" dirty="0" smtClean="0"/>
              <a:t>Cascading </a:t>
            </a:r>
            <a:br>
              <a:rPr lang="en-US" dirty="0" smtClean="0"/>
            </a:br>
            <a:r>
              <a:rPr lang="en-US" dirty="0" smtClean="0"/>
              <a:t>		  Production </a:t>
            </a:r>
            <a:br>
              <a:rPr lang="en-US" dirty="0" smtClean="0"/>
            </a:br>
            <a:r>
              <a:rPr lang="en-US" dirty="0" smtClean="0"/>
              <a:t>				   Decrement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26811</TotalTime>
  <Words>12886</Words>
  <Application>Microsoft Office PowerPoint</Application>
  <PresentationFormat>On-screen Show (4:3)</PresentationFormat>
  <Paragraphs>2535</Paragraphs>
  <Slides>284</Slides>
  <Notes>19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284</vt:i4>
      </vt:variant>
    </vt:vector>
  </HeadingPairs>
  <TitlesOfParts>
    <vt:vector size="295" baseType="lpstr">
      <vt:lpstr>Arial</vt:lpstr>
      <vt:lpstr>Calibri</vt:lpstr>
      <vt:lpstr>Rockwell</vt:lpstr>
      <vt:lpstr>Sabon-Bold</vt:lpstr>
      <vt:lpstr>Sabon-Italic</vt:lpstr>
      <vt:lpstr>Sabon-Roman</vt:lpstr>
      <vt:lpstr>Tahoma</vt:lpstr>
      <vt:lpstr>Times New Roman</vt:lpstr>
      <vt:lpstr>Trebuchet MS</vt:lpstr>
      <vt:lpstr>Wingdings</vt:lpstr>
      <vt:lpstr>Office Theme</vt:lpstr>
      <vt:lpstr>Executive Functions Assessment and Intervention</vt:lpstr>
      <vt:lpstr>PowerPoint Presentation</vt:lpstr>
      <vt:lpstr>PowerPoint Presentation</vt:lpstr>
      <vt:lpstr>Executive Functions:</vt:lpstr>
      <vt:lpstr>PowerPoint Presentation</vt:lpstr>
      <vt:lpstr>Behavior Observation and Inferences about Brain Function</vt:lpstr>
      <vt:lpstr>PowerPoint Presentation</vt:lpstr>
      <vt:lpstr>PowerPoint Presentation</vt:lpstr>
      <vt:lpstr>PowerPoint Presentation</vt:lpstr>
      <vt:lpstr>What Are Executive Functions?</vt:lpstr>
      <vt:lpstr>PowerPoint Presentation</vt:lpstr>
      <vt:lpstr>Executive Functions Are Not a Unitary Trait</vt:lpstr>
      <vt:lpstr>PowerPoint Presentation</vt:lpstr>
      <vt:lpstr>Executive Functions Are Not a Unitary Trait</vt:lpstr>
      <vt:lpstr>PowerPoint Presentation</vt:lpstr>
      <vt:lpstr>PowerPoint Presentation</vt:lpstr>
      <vt:lpstr>PowerPoint Presentation</vt:lpstr>
      <vt:lpstr>PowerPoint Presentation</vt:lpstr>
      <vt:lpstr>PowerPoint Presentation</vt:lpstr>
      <vt:lpstr>Self Regulation Executive Skills</vt:lpstr>
      <vt:lpstr>Self Regulation Executive Functions</vt:lpstr>
      <vt:lpstr>Self Regulation</vt:lpstr>
      <vt:lpstr>33 Self-Regulation EFs</vt:lpstr>
      <vt:lpstr>PowerPoint Presentation</vt:lpstr>
      <vt:lpstr>SREF “Clusters”</vt:lpstr>
      <vt:lpstr>SREF “Clusters”</vt:lpstr>
      <vt:lpstr>PowerPoint Presentation</vt:lpstr>
      <vt:lpstr>PowerPoint Presentation</vt:lpstr>
      <vt:lpstr>PowerPoint Presentation</vt:lpstr>
      <vt:lpstr>PowerPoint Presentation</vt:lpstr>
      <vt:lpstr>Executive Function Development</vt:lpstr>
      <vt:lpstr>PowerPoint Presentation</vt:lpstr>
      <vt:lpstr>PowerPoint Presentation</vt:lpstr>
      <vt:lpstr>PowerPoint Presentation</vt:lpstr>
      <vt:lpstr>PowerPoint Presentation</vt:lpstr>
      <vt:lpstr>Executive Functions and                   Clinical Diagnoses</vt:lpstr>
      <vt:lpstr>Executive Functions and                   Clinical Diagnoses</vt:lpstr>
      <vt:lpstr>Executive Functions and                   Clinical Diagnoses</vt:lpstr>
      <vt:lpstr>PowerPoint Presentation</vt:lpstr>
      <vt:lpstr>Executive Functions and ADHD?</vt:lpstr>
      <vt:lpstr>Executive Functions and ADHD</vt:lpstr>
      <vt:lpstr>PowerPoint Presentation</vt:lpstr>
      <vt:lpstr>Executive Functions and ADHD</vt:lpstr>
      <vt:lpstr>Executive Functions and School</vt:lpstr>
      <vt:lpstr>PowerPoint Presentation</vt:lpstr>
      <vt:lpstr>Internal versus External Control</vt:lpstr>
      <vt:lpstr>Internal versus External Control</vt:lpstr>
      <vt:lpstr>Internal versus External Control</vt:lpstr>
      <vt:lpstr>PowerPoint Presentation</vt:lpstr>
      <vt:lpstr>PowerPoint Presentation</vt:lpstr>
      <vt:lpstr>Producing versus Learning</vt:lpstr>
      <vt:lpstr>PowerPoint Presentation</vt:lpstr>
      <vt:lpstr>Executive Functions and Intelligence</vt:lpstr>
      <vt:lpstr>Measuring Executive Functions      with a Reasoning Task</vt:lpstr>
      <vt:lpstr>Executive Functions and School</vt:lpstr>
      <vt:lpstr>Executive Functions and         Assessment</vt:lpstr>
      <vt:lpstr>The Multidimensional Nature of Executive Functions</vt:lpstr>
      <vt:lpstr>The Multidimensional Nature of EF Assessment</vt:lpstr>
      <vt:lpstr>PowerPoint Presentation</vt:lpstr>
      <vt:lpstr>PowerPoint Presentation</vt:lpstr>
      <vt:lpstr>PowerPoint Presentation</vt:lpstr>
      <vt:lpstr>PowerPoint Presentation</vt:lpstr>
      <vt:lpstr>Assessment of Executive Functions</vt:lpstr>
      <vt:lpstr>Assessment of Executive Functions</vt:lpstr>
      <vt:lpstr>PowerPoint Presentation</vt:lpstr>
      <vt:lpstr>PowerPoint Presentation</vt:lpstr>
      <vt:lpstr>The Multidimensional Nature      of EF Assessment</vt:lpstr>
      <vt:lpstr>PowerPoint Presentation</vt:lpstr>
      <vt:lpstr>The Multidimensional Nature of EF Assessment</vt:lpstr>
      <vt:lpstr>The Multidimensional Nature of EF Assessment</vt:lpstr>
      <vt:lpstr>The Multidimensional Nature                  of EF Assessment</vt:lpstr>
      <vt:lpstr>PowerPoint Presentation</vt:lpstr>
      <vt:lpstr>BRIEF Parent, Teacher, Self-Report Inventories</vt:lpstr>
      <vt:lpstr>Parent, Teacher, Self-Report Inventories</vt:lpstr>
      <vt:lpstr>Parent, Teacher, Self-Report Inventories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Parent, Teacher, Self-Report Inventories</vt:lpstr>
      <vt:lpstr>Parent, Teacher, Self-Report Inventories</vt:lpstr>
      <vt:lpstr>Parent, Teacher, Self-Report Inventories</vt:lpstr>
      <vt:lpstr>Parent, Teacher, Self-Report Inventories</vt:lpstr>
      <vt:lpstr>Parent, Teacher, Self-Report Inventories</vt:lpstr>
      <vt:lpstr>Parent, Teacher, Self-Report Inventories</vt:lpstr>
      <vt:lpstr>Parent, Teacher, Self-Report Inventories</vt:lpstr>
      <vt:lpstr>Parent, Teacher, Self-Report Inventories</vt:lpstr>
      <vt:lpstr>PowerPoint Presentation</vt:lpstr>
      <vt:lpstr>PowerPoint Presentation</vt:lpstr>
      <vt:lpstr>PowerPoint Presentation</vt:lpstr>
      <vt:lpstr>PowerPoint Presentation</vt:lpstr>
      <vt:lpstr>PowerPoint Presentation</vt:lpstr>
      <vt:lpstr>Individually-administered          Assessments of EF</vt:lpstr>
      <vt:lpstr>PowerPoint Presentation</vt:lpstr>
      <vt:lpstr>Cascading      Production         Decrement</vt:lpstr>
      <vt:lpstr>Individually-administered          Assessments of EF</vt:lpstr>
      <vt:lpstr>     Increment       Production    Cascading</vt:lpstr>
      <vt:lpstr>Cascading      Production         Decrement</vt:lpstr>
      <vt:lpstr>Cascading      Production         Decrement</vt:lpstr>
      <vt:lpstr>Assessing Retrieval Fluency</vt:lpstr>
      <vt:lpstr>Assessing Retrieval Fluency</vt:lpstr>
      <vt:lpstr>Assessing Retrieval Fluency</vt:lpstr>
      <vt:lpstr>Assessing Retrieval Fluency</vt:lpstr>
      <vt:lpstr>Assessing Retrieval Fluency</vt:lpstr>
      <vt:lpstr>Assessing Retrieval Fluency</vt:lpstr>
      <vt:lpstr>Cascading      Production         Decrement</vt:lpstr>
      <vt:lpstr>PowerPoint Presentation</vt:lpstr>
      <vt:lpstr>Executive Functions      and Reading</vt:lpstr>
      <vt:lpstr>PowerPoint Presentation</vt:lpstr>
      <vt:lpstr>Assessing Executive Functions      Related to Reading</vt:lpstr>
      <vt:lpstr>Assessing Executive Functions      Related to Reading</vt:lpstr>
      <vt:lpstr>Assessing Executive Functions      Related to Reading</vt:lpstr>
      <vt:lpstr>Cascading      Production         Decrement</vt:lpstr>
      <vt:lpstr>Executive Functions  and Academic Production</vt:lpstr>
      <vt:lpstr>PowerPoint Presentation</vt:lpstr>
      <vt:lpstr>Writing as a Holarchically Organized Process</vt:lpstr>
      <vt:lpstr>Executive Functions and Writing</vt:lpstr>
      <vt:lpstr>Executive Functions      and Writing</vt:lpstr>
      <vt:lpstr>Cascading      Production         Decrement</vt:lpstr>
      <vt:lpstr>Process Approach to                 Cognitive Assessment</vt:lpstr>
      <vt:lpstr>Process Approach to                 Cognitive Assessment</vt:lpstr>
      <vt:lpstr>Process Approach to    Cognitive Assessment</vt:lpstr>
      <vt:lpstr>Process Approach to Assessment</vt:lpstr>
      <vt:lpstr>Process Approach to Assessment</vt:lpstr>
      <vt:lpstr>Process Approach to Assessment</vt:lpstr>
      <vt:lpstr>Process Approach to Assessment</vt:lpstr>
      <vt:lpstr>Process Approach to Assessment</vt:lpstr>
      <vt:lpstr>Process Approach to Assessment</vt:lpstr>
      <vt:lpstr>Process Approach to Assessment</vt:lpstr>
      <vt:lpstr>Process Approach to Assessment</vt:lpstr>
      <vt:lpstr>PowerPoint Presentation</vt:lpstr>
      <vt:lpstr>Process Approach to      Assessing EFs</vt:lpstr>
      <vt:lpstr>Process Approach to      Assessing EFs</vt:lpstr>
      <vt:lpstr>Process Approach to      Assessing EFs</vt:lpstr>
      <vt:lpstr>Process Approach to      Assessing EFs</vt:lpstr>
      <vt:lpstr>PowerPoint Presentation</vt:lpstr>
      <vt:lpstr>Process Approach to      Assessing EFs</vt:lpstr>
      <vt:lpstr>Process Approach to      Assessing EFs</vt:lpstr>
      <vt:lpstr>Process Approach to      Assessing EFs</vt:lpstr>
      <vt:lpstr>Process Approach to      Assessing EFs</vt:lpstr>
      <vt:lpstr>Process Approach to      Assessing EFs</vt:lpstr>
      <vt:lpstr>Process Approach to      Assessing EFs</vt:lpstr>
      <vt:lpstr>Process Approach to      Assessing EFs</vt:lpstr>
      <vt:lpstr>Process Approach to      Assessing EFs</vt:lpstr>
      <vt:lpstr>Process Approach to      Assessing EFs</vt:lpstr>
      <vt:lpstr>Process Approach to      Assessing EFs</vt:lpstr>
      <vt:lpstr>Process Approach to      Assessing EFs</vt:lpstr>
      <vt:lpstr>Process Approach to      Assessing EFs</vt:lpstr>
      <vt:lpstr>Process Approach to      Assessing EFs</vt:lpstr>
      <vt:lpstr>Functional Behavior Assessment</vt:lpstr>
      <vt:lpstr>Functional Behavior Assessment </vt:lpstr>
      <vt:lpstr>FBA:  Is A-B-C Enough?</vt:lpstr>
      <vt:lpstr>PowerPoint Presentation</vt:lpstr>
      <vt:lpstr>PowerPoint Presentation</vt:lpstr>
      <vt:lpstr>EF- Driven FBA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Executive Function Difficulties</vt:lpstr>
      <vt:lpstr>Executive Function Intervention</vt:lpstr>
      <vt:lpstr>PowerPoint Presentation</vt:lpstr>
      <vt:lpstr>PowerPoint Presentation</vt:lpstr>
      <vt:lpstr>Interventions for EF Difficulties</vt:lpstr>
      <vt:lpstr>Executive Function References      </vt:lpstr>
      <vt:lpstr>PowerPoint Presentation</vt:lpstr>
      <vt:lpstr>   Interventions for EF Difficulties</vt:lpstr>
      <vt:lpstr>PowerPoint Presentation</vt:lpstr>
      <vt:lpstr>PowerPoint Presentation</vt:lpstr>
      <vt:lpstr>PowerPoint Presentation</vt:lpstr>
      <vt:lpstr>PowerPoint Presentation</vt:lpstr>
      <vt:lpstr>External Control Strategies</vt:lpstr>
      <vt:lpstr>Using Rewards to Increase Production</vt:lpstr>
      <vt:lpstr>External Control Strategies</vt:lpstr>
      <vt:lpstr>Using Punishment to    Increase Production</vt:lpstr>
      <vt:lpstr>External Control Strategies</vt:lpstr>
      <vt:lpstr>External Control Strategies</vt:lpstr>
      <vt:lpstr>Perceive</vt:lpstr>
      <vt:lpstr>Focus</vt:lpstr>
      <vt:lpstr>Sustain</vt:lpstr>
      <vt:lpstr>Energize</vt:lpstr>
      <vt:lpstr>Initiate</vt:lpstr>
      <vt:lpstr>Inhibit</vt:lpstr>
      <vt:lpstr>Stop</vt:lpstr>
      <vt:lpstr>Pause</vt:lpstr>
      <vt:lpstr>Flexible</vt:lpstr>
      <vt:lpstr>Shift</vt:lpstr>
      <vt:lpstr>Monitor</vt:lpstr>
      <vt:lpstr>Modulate/Adjust</vt:lpstr>
      <vt:lpstr>Balance</vt:lpstr>
      <vt:lpstr>Correct</vt:lpstr>
      <vt:lpstr>Sense Time</vt:lpstr>
      <vt:lpstr>Pace</vt:lpstr>
      <vt:lpstr>Sequence</vt:lpstr>
      <vt:lpstr>Execute</vt:lpstr>
      <vt:lpstr>Hold</vt:lpstr>
      <vt:lpstr>Manipulate</vt:lpstr>
      <vt:lpstr>Store</vt:lpstr>
      <vt:lpstr>Retrieve</vt:lpstr>
      <vt:lpstr>Gauge</vt:lpstr>
      <vt:lpstr>Anticipate</vt:lpstr>
      <vt:lpstr>Estimate Time</vt:lpstr>
      <vt:lpstr>Analyze</vt:lpstr>
      <vt:lpstr>Compare/Evaluate</vt:lpstr>
      <vt:lpstr>Prioritize</vt:lpstr>
      <vt:lpstr>Generate</vt:lpstr>
      <vt:lpstr>Associate</vt:lpstr>
      <vt:lpstr>Organize</vt:lpstr>
      <vt:lpstr>Plan (Short-term)</vt:lpstr>
      <vt:lpstr>Choose/Decide</vt:lpstr>
      <vt:lpstr>External Control Strategies</vt:lpstr>
      <vt:lpstr>PowerPoint Presentation</vt:lpstr>
      <vt:lpstr>Bridging Strategies</vt:lpstr>
      <vt:lpstr>Reflective Questioning</vt:lpstr>
      <vt:lpstr>Bridging Strategies</vt:lpstr>
      <vt:lpstr>Feedback About Accuracy</vt:lpstr>
      <vt:lpstr>Bridging Strategies</vt:lpstr>
      <vt:lpstr>Bridging Strategies</vt:lpstr>
      <vt:lpstr>Five Stages of Strategy Instruction</vt:lpstr>
      <vt:lpstr>Five Stages of Strategy Instruction</vt:lpstr>
      <vt:lpstr>Five Stages of Strategy Instruction</vt:lpstr>
      <vt:lpstr>Five Stages of Strategy Instruction</vt:lpstr>
      <vt:lpstr>Five Stages of Strategy Instruction</vt:lpstr>
      <vt:lpstr>The Report Writing Strategy</vt:lpstr>
      <vt:lpstr>PowerPoint Presentation</vt:lpstr>
      <vt:lpstr>The Report Writing Strategy</vt:lpstr>
      <vt:lpstr>The Report Writing Strategy</vt:lpstr>
      <vt:lpstr>Bridging Strategies</vt:lpstr>
      <vt:lpstr>Bridging Strategies</vt:lpstr>
      <vt:lpstr>Bridging Strategies</vt:lpstr>
      <vt:lpstr>PowerPoint Presentation</vt:lpstr>
      <vt:lpstr>Internal Control Strategy</vt:lpstr>
      <vt:lpstr>Internal Control Strategy</vt:lpstr>
      <vt:lpstr>Internal Control Strategy</vt:lpstr>
      <vt:lpstr>PowerPoint Presentation</vt:lpstr>
      <vt:lpstr>PowerPoint Presentation</vt:lpstr>
      <vt:lpstr>PowerPoint Presentation</vt:lpstr>
      <vt:lpstr>PowerPoint Presentation</vt:lpstr>
      <vt:lpstr>Evidence Based Intervention:      Cognitive Strategy Instruction</vt:lpstr>
      <vt:lpstr>Evidence Based Intervention:  Cognitive Strategy Instruction</vt:lpstr>
      <vt:lpstr>Evidence Based Intervention:  Cognitive Strategy Instruction</vt:lpstr>
      <vt:lpstr>Evidence Based Intervention:  Cognitive Strategy Instruction</vt:lpstr>
      <vt:lpstr>PowerPoint Presentation</vt:lpstr>
      <vt:lpstr>PowerPoint Presentation</vt:lpstr>
      <vt:lpstr>PowerPoint Presentation</vt:lpstr>
      <vt:lpstr>Evidence Based Intervention:  Cognitive Behavior Therapy</vt:lpstr>
      <vt:lpstr>Evidence Based Intervention:  Cognitive Behavior Therapy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Strategies for Improving              Assessment Methods </vt:lpstr>
      <vt:lpstr>Strategies for Improving                Assessment Methods </vt:lpstr>
      <vt:lpstr>Strategies for Improving                Assessment Methods </vt:lpstr>
      <vt:lpstr>Strategies for Improving                  Assessment Methods </vt:lpstr>
      <vt:lpstr>Strategies for Improving                  Assessment Methods </vt:lpstr>
      <vt:lpstr>Strategies for Improving                Assessment Methods </vt:lpstr>
    </vt:vector>
  </TitlesOfParts>
  <Company>Psychological Consulting Services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George McCloskey</dc:creator>
  <cp:lastModifiedBy>George McCloskey</cp:lastModifiedBy>
  <cp:revision>238</cp:revision>
  <dcterms:created xsi:type="dcterms:W3CDTF">2005-05-06T20:13:27Z</dcterms:created>
  <dcterms:modified xsi:type="dcterms:W3CDTF">2014-05-26T21:34:53Z</dcterms:modified>
</cp:coreProperties>
</file>